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818" r:id="rId3"/>
    <p:sldId id="861" r:id="rId5"/>
    <p:sldId id="862" r:id="rId6"/>
    <p:sldId id="863" r:id="rId7"/>
    <p:sldId id="864" r:id="rId8"/>
    <p:sldId id="865" r:id="rId9"/>
    <p:sldId id="866" r:id="rId10"/>
    <p:sldId id="867" r:id="rId11"/>
    <p:sldId id="868" r:id="rId12"/>
    <p:sldId id="869" r:id="rId13"/>
    <p:sldId id="870" r:id="rId14"/>
    <p:sldId id="871" r:id="rId15"/>
    <p:sldId id="872" r:id="rId16"/>
    <p:sldId id="873" r:id="rId17"/>
    <p:sldId id="874" r:id="rId18"/>
    <p:sldId id="875" r:id="rId19"/>
    <p:sldId id="876" r:id="rId20"/>
    <p:sldId id="635" r:id="rId21"/>
    <p:sldId id="640" r:id="rId22"/>
    <p:sldId id="641" r:id="rId23"/>
    <p:sldId id="642" r:id="rId24"/>
    <p:sldId id="656" r:id="rId25"/>
    <p:sldId id="657" r:id="rId26"/>
    <p:sldId id="658" r:id="rId27"/>
    <p:sldId id="659" r:id="rId28"/>
    <p:sldId id="660" r:id="rId29"/>
    <p:sldId id="819" r:id="rId30"/>
    <p:sldId id="820" r:id="rId31"/>
    <p:sldId id="821" r:id="rId32"/>
    <p:sldId id="822" r:id="rId33"/>
    <p:sldId id="661" r:id="rId34"/>
    <p:sldId id="662" r:id="rId35"/>
    <p:sldId id="666" r:id="rId36"/>
    <p:sldId id="668" r:id="rId37"/>
    <p:sldId id="669" r:id="rId38"/>
    <p:sldId id="670" r:id="rId39"/>
    <p:sldId id="671" r:id="rId40"/>
    <p:sldId id="672" r:id="rId41"/>
    <p:sldId id="673" r:id="rId42"/>
    <p:sldId id="674" r:id="rId43"/>
    <p:sldId id="879" r:id="rId44"/>
    <p:sldId id="880" r:id="rId45"/>
    <p:sldId id="881" r:id="rId46"/>
    <p:sldId id="882" r:id="rId47"/>
    <p:sldId id="675" r:id="rId48"/>
    <p:sldId id="676" r:id="rId49"/>
    <p:sldId id="677" r:id="rId50"/>
    <p:sldId id="678" r:id="rId51"/>
    <p:sldId id="679" r:id="rId52"/>
    <p:sldId id="680" r:id="rId53"/>
    <p:sldId id="681" r:id="rId54"/>
    <p:sldId id="682" r:id="rId55"/>
    <p:sldId id="683" r:id="rId56"/>
    <p:sldId id="685" r:id="rId57"/>
    <p:sldId id="686" r:id="rId58"/>
    <p:sldId id="687" r:id="rId59"/>
    <p:sldId id="688" r:id="rId60"/>
    <p:sldId id="689" r:id="rId61"/>
    <p:sldId id="690" r:id="rId62"/>
    <p:sldId id="691" r:id="rId63"/>
    <p:sldId id="697" r:id="rId64"/>
    <p:sldId id="700" r:id="rId65"/>
    <p:sldId id="714" r:id="rId66"/>
    <p:sldId id="717" r:id="rId67"/>
    <p:sldId id="722" r:id="rId68"/>
    <p:sldId id="723" r:id="rId69"/>
    <p:sldId id="724" r:id="rId70"/>
    <p:sldId id="933" r:id="rId71"/>
    <p:sldId id="934" r:id="rId72"/>
    <p:sldId id="935" r:id="rId73"/>
    <p:sldId id="883" r:id="rId74"/>
    <p:sldId id="930" r:id="rId75"/>
    <p:sldId id="936" r:id="rId76"/>
    <p:sldId id="937" r:id="rId77"/>
    <p:sldId id="938" r:id="rId78"/>
    <p:sldId id="940" r:id="rId79"/>
    <p:sldId id="941" r:id="rId80"/>
    <p:sldId id="942" r:id="rId81"/>
    <p:sldId id="945" r:id="rId82"/>
    <p:sldId id="947" r:id="rId83"/>
    <p:sldId id="946" r:id="rId84"/>
    <p:sldId id="948" r:id="rId85"/>
    <p:sldId id="949" r:id="rId86"/>
    <p:sldId id="950" r:id="rId87"/>
    <p:sldId id="951" r:id="rId88"/>
    <p:sldId id="952" r:id="rId89"/>
    <p:sldId id="953" r:id="rId90"/>
    <p:sldId id="885" r:id="rId91"/>
    <p:sldId id="955" r:id="rId92"/>
    <p:sldId id="956" r:id="rId93"/>
    <p:sldId id="957" r:id="rId94"/>
    <p:sldId id="931" r:id="rId95"/>
    <p:sldId id="932" r:id="rId96"/>
    <p:sldId id="886" r:id="rId97"/>
    <p:sldId id="887" r:id="rId98"/>
    <p:sldId id="888" r:id="rId99"/>
    <p:sldId id="889" r:id="rId100"/>
    <p:sldId id="890" r:id="rId101"/>
    <p:sldId id="891" r:id="rId102"/>
    <p:sldId id="896" r:id="rId103"/>
    <p:sldId id="897" r:id="rId104"/>
    <p:sldId id="898" r:id="rId105"/>
    <p:sldId id="899" r:id="rId106"/>
    <p:sldId id="900" r:id="rId107"/>
    <p:sldId id="901" r:id="rId108"/>
    <p:sldId id="902" r:id="rId109"/>
    <p:sldId id="903" r:id="rId110"/>
    <p:sldId id="904" r:id="rId111"/>
    <p:sldId id="905" r:id="rId112"/>
    <p:sldId id="906" r:id="rId113"/>
    <p:sldId id="907" r:id="rId114"/>
    <p:sldId id="908" r:id="rId115"/>
    <p:sldId id="909" r:id="rId116"/>
    <p:sldId id="910" r:id="rId117"/>
    <p:sldId id="911" r:id="rId118"/>
    <p:sldId id="912" r:id="rId119"/>
    <p:sldId id="913" r:id="rId120"/>
    <p:sldId id="914" r:id="rId121"/>
    <p:sldId id="915" r:id="rId122"/>
    <p:sldId id="916" r:id="rId123"/>
    <p:sldId id="917" r:id="rId124"/>
    <p:sldId id="918" r:id="rId125"/>
    <p:sldId id="919" r:id="rId126"/>
    <p:sldId id="920" r:id="rId127"/>
    <p:sldId id="921" r:id="rId128"/>
    <p:sldId id="922" r:id="rId129"/>
    <p:sldId id="923" r:id="rId130"/>
    <p:sldId id="924" r:id="rId131"/>
    <p:sldId id="958" r:id="rId132"/>
    <p:sldId id="959" r:id="rId133"/>
    <p:sldId id="960" r:id="rId134"/>
    <p:sldId id="961" r:id="rId135"/>
    <p:sldId id="962" r:id="rId136"/>
    <p:sldId id="963" r:id="rId137"/>
    <p:sldId id="925" r:id="rId138"/>
    <p:sldId id="964" r:id="rId139"/>
    <p:sldId id="966" r:id="rId140"/>
    <p:sldId id="967" r:id="rId141"/>
    <p:sldId id="968" r:id="rId142"/>
    <p:sldId id="969" r:id="rId143"/>
    <p:sldId id="970" r:id="rId144"/>
    <p:sldId id="971" r:id="rId145"/>
    <p:sldId id="929"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9" Type="http://schemas.openxmlformats.org/officeDocument/2006/relationships/tableStyles" Target="tableStyles.xml"/><Relationship Id="rId148" Type="http://schemas.openxmlformats.org/officeDocument/2006/relationships/viewProps" Target="viewProps.xml"/><Relationship Id="rId147" Type="http://schemas.openxmlformats.org/officeDocument/2006/relationships/presProps" Target="presProps.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Rectangle 7"/>
          <p:cNvSpPr txBox="1">
            <a:spLocks noGrp="1"/>
          </p:cNvSpPr>
          <p:nvPr/>
        </p:nvSpPr>
        <p:spPr>
          <a:xfrm>
            <a:off x="3971925" y="8774113"/>
            <a:ext cx="3038475" cy="461962"/>
          </a:xfrm>
          <a:prstGeom prst="rect">
            <a:avLst/>
          </a:prstGeom>
          <a:noFill/>
          <a:ln w="9525">
            <a:noFill/>
          </a:ln>
        </p:spPr>
        <p:txBody>
          <a:bodyPr lIns="93170" tIns="46586" rIns="93170" bIns="46586" anchor="b" anchorCtr="0"/>
          <a:p>
            <a:pPr lvl="0" algn="r" defTabSz="932180"/>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5122" name="Rectangle 2"/>
          <p:cNvSpPr>
            <a:spLocks noGrp="1" noRot="1" noTextEdit="1"/>
          </p:cNvSpPr>
          <p:nvPr>
            <p:ph type="sldImg"/>
          </p:nvPr>
        </p:nvSpPr>
        <p:spPr/>
      </p:sp>
      <p:sp>
        <p:nvSpPr>
          <p:cNvPr id="5123" name="Rectangle 3"/>
          <p:cNvSpPr>
            <a:spLocks noGrp="1"/>
          </p:cNvSpPr>
          <p:nvPr>
            <p:ph type="body"/>
          </p:nvPr>
        </p:nvSpPr>
        <p:spPr/>
        <p:txBody>
          <a:bodyPr wrap="square" lIns="93170" tIns="46586" rIns="93170" bIns="46586" anchor="t" anchorCtr="0"/>
          <a:p>
            <a:pPr lvl="0"/>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 name="Shape 74"/>
        <p:cNvGrpSpPr/>
        <p:nvPr/>
      </p:nvGrpSpPr>
      <p:grpSpPr>
        <a:xfrm>
          <a:off x="0" y="0"/>
          <a:ext cx="0" cy="0"/>
          <a:chOff x="0" y="0"/>
          <a:chExt cx="0" cy="0"/>
        </a:xfrm>
      </p:grpSpPr>
      <p:sp>
        <p:nvSpPr>
          <p:cNvPr id="75" name="Google Shape;75;g2103b56cf52_0_1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103b56cf52_0_1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2281629f8e3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281629f8e3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 name="Shape 102"/>
        <p:cNvGrpSpPr/>
        <p:nvPr/>
      </p:nvGrpSpPr>
      <p:grpSpPr>
        <a:xfrm>
          <a:off x="0" y="0"/>
          <a:ext cx="0" cy="0"/>
          <a:chOff x="0" y="0"/>
          <a:chExt cx="0" cy="0"/>
        </a:xfrm>
      </p:grpSpPr>
      <p:sp>
        <p:nvSpPr>
          <p:cNvPr id="103" name="Google Shape;103;g2281629f8e3_0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281629f8e3_0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 name="Shape 116"/>
        <p:cNvGrpSpPr/>
        <p:nvPr/>
      </p:nvGrpSpPr>
      <p:grpSpPr>
        <a:xfrm>
          <a:off x="0" y="0"/>
          <a:ext cx="0" cy="0"/>
          <a:chOff x="0" y="0"/>
          <a:chExt cx="0" cy="0"/>
        </a:xfrm>
      </p:grpSpPr>
      <p:sp>
        <p:nvSpPr>
          <p:cNvPr id="117" name="Google Shape;117;g2281629f8e3_0_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281629f8e3_0_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2" name="Slide Image Placeholder 1"/>
          <p:cNvSpPr>
            <a:spLocks noGrp="1" noRot="1" noChangeAspect="1" noTextEdit="1"/>
          </p:cNvSpPr>
          <p:nvPr>
            <p:ph type="sldImg"/>
          </p:nvPr>
        </p:nvSpPr>
        <p:spPr>
          <a:ln>
            <a:solidFill>
              <a:srgbClr val="000000">
                <a:alpha val="100000"/>
              </a:srgbClr>
            </a:solidFill>
            <a:miter lim="800000"/>
          </a:ln>
        </p:spPr>
      </p:sp>
      <p:sp>
        <p:nvSpPr>
          <p:cNvPr id="199683" name="Notes Placeholder 2"/>
          <p:cNvSpPr>
            <a:spLocks noGrp="1"/>
          </p:cNvSpPr>
          <p:nvPr>
            <p:ph type="body" idx="1"/>
          </p:nvPr>
        </p:nvSpPr>
        <p:spPr>
          <a:noFill/>
          <a:ln>
            <a:noFill/>
          </a:ln>
        </p:spPr>
        <p:txBody>
          <a:bodyPr wrap="square" lIns="91440" tIns="45720" rIns="91440" bIns="45720" anchor="t" anchorCtr="0"/>
          <a:p>
            <a:pPr lvl="0" eaLnBrk="1" hangingPunct="1">
              <a:spcBef>
                <a:spcPct val="0"/>
              </a:spcBef>
            </a:pPr>
            <a:endParaRPr dirty="0"/>
          </a:p>
        </p:txBody>
      </p:sp>
      <p:sp>
        <p:nvSpPr>
          <p:cNvPr id="199684"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sz="1200" dirty="0"/>
            </a:fld>
            <a:endParaRPr 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6" name="Slide Image Placeholder 1"/>
          <p:cNvSpPr>
            <a:spLocks noGrp="1" noRot="1" noChangeAspect="1" noTextEdit="1"/>
          </p:cNvSpPr>
          <p:nvPr>
            <p:ph type="sldImg"/>
          </p:nvPr>
        </p:nvSpPr>
        <p:spPr>
          <a:ln>
            <a:solidFill>
              <a:srgbClr val="000000">
                <a:alpha val="100000"/>
              </a:srgbClr>
            </a:solidFill>
            <a:miter lim="800000"/>
          </a:ln>
        </p:spPr>
      </p:sp>
      <p:sp>
        <p:nvSpPr>
          <p:cNvPr id="200707" name="Notes Placeholder 2"/>
          <p:cNvSpPr>
            <a:spLocks noGrp="1"/>
          </p:cNvSpPr>
          <p:nvPr>
            <p:ph type="body" idx="1"/>
          </p:nvPr>
        </p:nvSpPr>
        <p:spPr>
          <a:noFill/>
          <a:ln>
            <a:noFill/>
          </a:ln>
        </p:spPr>
        <p:txBody>
          <a:bodyPr wrap="square" lIns="91440" tIns="45720" rIns="91440" bIns="45720" anchor="t" anchorCtr="0"/>
          <a:p>
            <a:pPr lvl="0" eaLnBrk="1" hangingPunct="1">
              <a:spcBef>
                <a:spcPct val="0"/>
              </a:spcBef>
            </a:pPr>
            <a:r>
              <a:rPr dirty="0"/>
              <a:t>Auto text expander</a:t>
            </a:r>
            <a:endParaRPr dirty="0"/>
          </a:p>
          <a:p>
            <a:pPr lvl="0" eaLnBrk="1" hangingPunct="1">
              <a:spcBef>
                <a:spcPct val="0"/>
              </a:spcBef>
            </a:pPr>
            <a:endParaRPr dirty="0"/>
          </a:p>
        </p:txBody>
      </p:sp>
      <p:sp>
        <p:nvSpPr>
          <p:cNvPr id="200708"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sz="1200" dirty="0"/>
            </a:fld>
            <a:endParaRPr 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35B555-7100-4285-9AD5-4C99DEA7ECE6}"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1">
              <a:rPr lang="en-US" smtClean="0"/>
            </a:fld>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1">
              <a:rPr lang="en-US" smtClean="0"/>
            </a:fld>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1">
              <a:rPr lang="en-US" smtClean="0"/>
            </a:fld>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1">
              <a:rPr lang="en-US" smtClean="0"/>
            </a:fld>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1">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1">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hdr="0" ft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1">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marL="0" lvl="0" indent="0" algn="ctr" defTabSz="914400" eaLnBrk="1" fontAlgn="base" latinLnBrk="0" hangingPunct="1">
        <a:lnSpc>
          <a:spcPct val="100000"/>
        </a:lnSpc>
        <a:spcBef>
          <a:spcPct val="0"/>
        </a:spcBef>
        <a:spcAft>
          <a:spcPct val="0"/>
        </a:spcAft>
        <a:buNone/>
        <a:defRPr sz="4000" b="0" i="0" u="none" kern="1200" baseline="0">
          <a:solidFill>
            <a:schemeClr val="tx2"/>
          </a:solidFill>
          <a:latin typeface="Calibri" panose="020F0502020204030204" charset="0"/>
          <a:ea typeface="+mj-ea"/>
          <a:cs typeface="Calibri" panose="020F0502020204030204" charset="0"/>
        </a:defRPr>
      </a:lvl1pPr>
    </p:titleStyle>
    <p:bodyStyle>
      <a:lvl1pPr marL="342900" lvl="0" indent="-3429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Calibri" panose="020F0502020204030204" charset="0"/>
          <a:ea typeface="+mn-ea"/>
          <a:cs typeface="Calibri" panose="020F0502020204030204" charset="0"/>
        </a:defRPr>
      </a:lvl1pPr>
      <a:lvl2pPr marL="742950" lvl="1" indent="-285750" algn="l" defTabSz="914400" eaLnBrk="1" fontAlgn="base" latinLnBrk="0" hangingPunct="1">
        <a:lnSpc>
          <a:spcPct val="100000"/>
        </a:lnSpc>
        <a:spcBef>
          <a:spcPct val="20000"/>
        </a:spcBef>
        <a:spcAft>
          <a:spcPct val="0"/>
        </a:spcAft>
        <a:buChar char="–"/>
        <a:defRPr sz="1800" b="0" i="0" u="none" kern="1200" baseline="0">
          <a:solidFill>
            <a:schemeClr val="tx1"/>
          </a:solidFill>
          <a:latin typeface="Calibri" panose="020F0502020204030204" charset="0"/>
          <a:ea typeface="+mn-ea"/>
          <a:cs typeface="Calibri" panose="020F0502020204030204" charset="0"/>
        </a:defRPr>
      </a:lvl2pPr>
      <a:lvl3pPr marL="1143000" lvl="2"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Calibri" panose="020F0502020204030204" charset="0"/>
          <a:ea typeface="+mn-ea"/>
          <a:cs typeface="Calibri" panose="020F0502020204030204" charset="0"/>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Calibri" panose="020F0502020204030204" charset="0"/>
          <a:ea typeface="+mn-ea"/>
          <a:cs typeface="Calibri" panose="020F0502020204030204" charset="0"/>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Calibri" panose="020F0502020204030204" charset="0"/>
          <a:ea typeface="+mn-ea"/>
          <a:cs typeface="Calibri" panose="020F0502020204030204" charset="0"/>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doc.python.org/2/library/datetime.html"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92.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1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www.kaggle.com/datasets/mylesoneill/world-university-rankings" TargetMode="External"/><Relationship Id="rId3" Type="http://schemas.openxmlformats.org/officeDocument/2006/relationships/hyperlink" Target="https://www.kaggle.com/datasets/abcsds/pokemon" TargetMode="External"/><Relationship Id="rId2" Type="http://schemas.openxmlformats.org/officeDocument/2006/relationships/hyperlink" Target="https://www.kaggle.com/datasets/szamil/who-suicide-statistics" TargetMode="External"/><Relationship Id="rId1" Type="http://schemas.openxmlformats.org/officeDocument/2006/relationships/hyperlink" Target="https://www.kaggle.com/datasets/shivamb/netflix-shows"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rstudio.com/products/rstudio/download/" TargetMode="External"/><Relationship Id="rId1" Type="http://schemas.openxmlformats.org/officeDocument/2006/relationships/hyperlink" Target="https://cran.rstudio.com/" TargetMode="Externa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adv-r.hadley.nz/" TargetMode="External"/><Relationship Id="rId2" Type="http://schemas.openxmlformats.org/officeDocument/2006/relationships/hyperlink" Target="http://r4ds.had.co.nz/" TargetMode="External"/><Relationship Id="rId1" Type="http://schemas.openxmlformats.org/officeDocument/2006/relationships/hyperlink" Target="https://cran.r-project.org/doc/manuals/r-release/R-intro.pdf" TargetMode="External"/></Relationships>
</file>

<file path=ppt/slides/_rels/slide1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byrneslab.net/classes/biol607/readings/wickham_layered-grammar.pdf" TargetMode="External"/><Relationship Id="rId3" Type="http://schemas.openxmlformats.org/officeDocument/2006/relationships/hyperlink" Target="https://pubs.aeaweb.org/doi/pdfplus/10.1257/jep.28.1.209" TargetMode="External"/><Relationship Id="rId2" Type="http://schemas.openxmlformats.org/officeDocument/2006/relationships/hyperlink" Target="http://moderngraphics11.pbworks.com/f/ggplot2-Book09hWickham.pdf" TargetMode="External"/><Relationship Id="rId1" Type="http://schemas.openxmlformats.org/officeDocument/2006/relationships/hyperlink" Target="http://socviz.co/" TargetMode="External"/></Relationships>
</file>

<file path=ppt/slides/_rels/slide1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www.rstudio.com/resources/cheatsheets/" TargetMode="External"/><Relationship Id="rId3" Type="http://schemas.openxmlformats.org/officeDocument/2006/relationships/hyperlink" Target="https://rmarkdown.rstudio.com/lesson-1.html" TargetMode="External"/><Relationship Id="rId2" Type="http://schemas.openxmlformats.org/officeDocument/2006/relationships/hyperlink" Target="https://www.markdownguide.org/" TargetMode="External"/><Relationship Id="rId1" Type="http://schemas.openxmlformats.org/officeDocument/2006/relationships/hyperlink" Target="https://shiny.rstudio.com/articles/"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hyperlink" Target="https://www.tableau.com/academic/student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hyperlink" Target="https://m.hindustantimes.com/tech/covid-19-aarogya-setu-app-may-act-as-an-e-pass-during-lockdown-says-govt-official/story-UicF2c8ZRi2DYQBwTkMsuK_amp.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jpe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43.jpe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4.png"/><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anaconda.com/download/"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hyperlink" Target="https://pythontutor.com/visualize.html#code%3Dy%20%3D%20%5B2%2C3%2C4%5D%0Ax%20%3D%203%0Ay%20%3D%20%27abc%27%26cumulative%3Dfalse%26curInstr%3D0%26heapPrimitives%3Dnevernest%26mode%3Ddisplay%26origin%3Dopt-frontend.js%26py%3D3%26rawInputLstJSON%3D%5B%5D%26textReferences%3Dfalse"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4.png"/><Relationship Id="rId1" Type="http://schemas.openxmlformats.org/officeDocument/2006/relationships/image" Target="../media/image7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numpy.org/" TargetMode="External"/><Relationship Id="rId1" Type="http://schemas.openxmlformats.org/officeDocument/2006/relationships/image" Target="../media/image76.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scipy.org/scipylib/" TargetMode="External"/><Relationship Id="rId1" Type="http://schemas.openxmlformats.org/officeDocument/2006/relationships/image" Target="../media/image77.GIF"/></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hyperlink" Target="http://pandas.pydata.org/" TargetMode="Externa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hyperlink" Target="http://scikit-learn.org/stable/" TargetMode="Externa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hyperlink" Target="https://matplotlib.org/"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Rectangle 2061"/>
          <p:cNvSpPr txBox="1">
            <a:spLocks noGrp="1"/>
          </p:cNvSpPr>
          <p:nvPr/>
        </p:nvSpPr>
        <p:spPr>
          <a:xfrm>
            <a:off x="8763000" y="6477000"/>
            <a:ext cx="1905000" cy="381000"/>
          </a:xfrm>
          <a:prstGeom prst="rect">
            <a:avLst/>
          </a:prstGeom>
          <a:noFill/>
          <a:ln w="9525">
            <a:noFill/>
          </a:ln>
        </p:spPr>
        <p:txBody>
          <a:bodyPr anchor="b" anchorCtr="0"/>
          <a:p>
            <a:pPr algn="r"/>
            <a:fld id="{9A0DB2DC-4C9A-4742-B13C-FB6460FD3503}" type="slidenum">
              <a:rPr lang="en-US" altLang="zh-CN" sz="1200" dirty="0">
                <a:latin typeface="Tahoma" panose="020B0604030504040204" pitchFamily="34" charset="0"/>
              </a:rPr>
            </a:fld>
            <a:endParaRPr lang="en-US" altLang="zh-CN" sz="1200" dirty="0">
              <a:latin typeface="Tahoma" panose="020B0604030504040204" pitchFamily="34" charset="0"/>
            </a:endParaRPr>
          </a:p>
        </p:txBody>
      </p:sp>
      <p:sp>
        <p:nvSpPr>
          <p:cNvPr id="4098" name="Rectangle 1026"/>
          <p:cNvSpPr>
            <a:spLocks noGrp="1"/>
          </p:cNvSpPr>
          <p:nvPr>
            <p:ph type="title"/>
          </p:nvPr>
        </p:nvSpPr>
        <p:spPr>
          <a:xfrm>
            <a:off x="609600" y="1591310"/>
            <a:ext cx="10972800" cy="2105025"/>
          </a:xfrm>
        </p:spPr>
        <p:txBody>
          <a:bodyPr>
            <a:normAutofit/>
          </a:bodyPr>
          <a:p>
            <a:pPr algn="ctr"/>
            <a:r>
              <a:rPr lang="en-US" altLang="en-US"/>
              <a:t>Data Analysis &amp; Visualization</a:t>
            </a:r>
            <a:br>
              <a:rPr lang="en-US" altLang="en-US"/>
            </a:br>
            <a:r>
              <a:rPr lang="en-US"/>
              <a:t> </a:t>
            </a:r>
            <a:br>
              <a:rPr lang="en-US"/>
            </a:br>
            <a:r>
              <a:rPr lang="en-US"/>
              <a:t>— </a:t>
            </a:r>
            <a:r>
              <a:rPr lang="en-US" altLang="en-US" sz="2800"/>
              <a:t>Introduction to Data and Visualization Tools</a:t>
            </a:r>
            <a:r>
              <a:rPr lang="en-US"/>
              <a:t>—</a:t>
            </a:r>
            <a:endParaRPr lang="en-US"/>
          </a:p>
        </p:txBody>
      </p:sp>
      <p:sp>
        <p:nvSpPr>
          <p:cNvPr id="4099" name="Rectangle 1027"/>
          <p:cNvSpPr>
            <a:spLocks noGrp="1"/>
          </p:cNvSpPr>
          <p:nvPr>
            <p:ph type="body" idx="4294967295"/>
          </p:nvPr>
        </p:nvSpPr>
        <p:spPr>
          <a:xfrm>
            <a:off x="1828800" y="4267200"/>
            <a:ext cx="8305800" cy="2286000"/>
          </a:xfrm>
        </p:spPr>
        <p:txBody>
          <a:bodyPr vert="horz" wrap="square" lIns="91440" tIns="45720" rIns="91440" bIns="45720" anchor="t" anchorCtr="0"/>
          <a:p>
            <a:pPr algn="ctr">
              <a:lnSpc>
                <a:spcPct val="110000"/>
              </a:lnSpc>
              <a:buNone/>
            </a:pPr>
            <a:r>
              <a:rPr lang="en-US" dirty="0"/>
              <a:t>By  Dr. Harriet Sibitenda</a:t>
            </a:r>
            <a:endParaRPr lang="en-US" sz="2400" dirty="0"/>
          </a:p>
        </p:txBody>
      </p:sp>
      <p:sp>
        <p:nvSpPr>
          <p:cNvPr id="2" name="Date Placeholder 1"/>
          <p:cNvSpPr>
            <a:spLocks noGrp="1"/>
          </p:cNvSpPr>
          <p:nvPr>
            <p:ph type="dt" sz="half" idx="10"/>
          </p:nvPr>
        </p:nvSpPr>
        <p:spPr/>
        <p:txBody>
          <a:bodyPr/>
          <a:p>
            <a:fld id="{63A1C593-65D0-4073-BCC9-577B9352EA97}" type="datetime1">
              <a:rPr lang="en-US" smtClean="0"/>
            </a:fld>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904" y="191389"/>
            <a:ext cx="10515600" cy="668147"/>
          </a:xfrm>
        </p:spPr>
        <p:txBody>
          <a:bodyPr>
            <a:normAutofit fontScale="90000"/>
          </a:bodyPr>
          <a:lstStyle/>
          <a:p>
            <a:r>
              <a:rPr lang="en-US" dirty="0" smtClean="0"/>
              <a:t>Specific Examples:</a:t>
            </a:r>
            <a:endParaRPr lang="en-IN" dirty="0"/>
          </a:p>
        </p:txBody>
      </p:sp>
      <p:sp>
        <p:nvSpPr>
          <p:cNvPr id="3" name="Content Placeholder 2"/>
          <p:cNvSpPr>
            <a:spLocks noGrp="1"/>
          </p:cNvSpPr>
          <p:nvPr>
            <p:ph idx="1"/>
          </p:nvPr>
        </p:nvSpPr>
        <p:spPr>
          <a:xfrm>
            <a:off x="-635" y="859790"/>
            <a:ext cx="12117070" cy="5438140"/>
          </a:xfrm>
        </p:spPr>
        <p:txBody>
          <a:bodyPr>
            <a:noAutofit/>
          </a:bodyPr>
          <a:lstStyle/>
          <a:p>
            <a:pPr algn="just">
              <a:lnSpc>
                <a:spcPct val="170000"/>
              </a:lnSpc>
            </a:pPr>
            <a:r>
              <a:rPr lang="en-US" sz="1800" b="1" dirty="0">
                <a:latin typeface="Calibri" panose="020F0502020204030204" charset="0"/>
                <a:cs typeface="Calibri" panose="020F0502020204030204" charset="0"/>
              </a:rPr>
              <a:t>Area Map:</a:t>
            </a:r>
            <a:r>
              <a:rPr lang="en-US" sz="1800" dirty="0">
                <a:latin typeface="Calibri" panose="020F0502020204030204" charset="0"/>
                <a:cs typeface="Calibri" panose="020F0502020204030204" charset="0"/>
              </a:rPr>
              <a:t> A form of geospatial visualization, used to show specific values set over a map of a country, state, any location. </a:t>
            </a:r>
            <a:endParaRPr lang="en-US" sz="1800" dirty="0" smtClean="0">
              <a:latin typeface="Calibri" panose="020F0502020204030204" charset="0"/>
              <a:cs typeface="Calibri" panose="020F0502020204030204" charset="0"/>
            </a:endParaRPr>
          </a:p>
          <a:p>
            <a:pPr algn="just">
              <a:lnSpc>
                <a:spcPct val="170000"/>
              </a:lnSpc>
            </a:pPr>
            <a:r>
              <a:rPr lang="en-US" sz="1800" b="1" dirty="0" smtClean="0">
                <a:latin typeface="Calibri" panose="020F0502020204030204" charset="0"/>
                <a:cs typeface="Calibri" panose="020F0502020204030204" charset="0"/>
              </a:rPr>
              <a:t>Bar </a:t>
            </a:r>
            <a:r>
              <a:rPr lang="en-US" sz="1800" b="1" dirty="0">
                <a:latin typeface="Calibri" panose="020F0502020204030204" charset="0"/>
                <a:cs typeface="Calibri" panose="020F0502020204030204" charset="0"/>
              </a:rPr>
              <a:t>Chart:</a:t>
            </a:r>
            <a:r>
              <a:rPr lang="en-US" sz="1800" dirty="0">
                <a:latin typeface="Calibri" panose="020F0502020204030204" charset="0"/>
                <a:cs typeface="Calibri" panose="020F0502020204030204" charset="0"/>
              </a:rPr>
              <a:t> Bar charts represent numerical values compared to each other. </a:t>
            </a:r>
            <a:endParaRPr lang="en-US" sz="1800" dirty="0">
              <a:latin typeface="Calibri" panose="020F0502020204030204" charset="0"/>
              <a:cs typeface="Calibri" panose="020F0502020204030204" charset="0"/>
            </a:endParaRPr>
          </a:p>
          <a:p>
            <a:pPr algn="just">
              <a:lnSpc>
                <a:spcPct val="170000"/>
              </a:lnSpc>
            </a:pPr>
            <a:r>
              <a:rPr lang="en-US" sz="1800" b="1" dirty="0" smtClean="0">
                <a:latin typeface="Calibri" panose="020F0502020204030204" charset="0"/>
                <a:cs typeface="Calibri" panose="020F0502020204030204" charset="0"/>
              </a:rPr>
              <a:t>Box-and-whisker </a:t>
            </a:r>
            <a:r>
              <a:rPr lang="en-US" sz="1800" b="1" dirty="0">
                <a:latin typeface="Calibri" panose="020F0502020204030204" charset="0"/>
                <a:cs typeface="Calibri" panose="020F0502020204030204" charset="0"/>
              </a:rPr>
              <a:t>Plots:</a:t>
            </a:r>
            <a:r>
              <a:rPr lang="en-US" sz="1800" dirty="0">
                <a:latin typeface="Calibri" panose="020F0502020204030204" charset="0"/>
                <a:cs typeface="Calibri" panose="020F0502020204030204" charset="0"/>
              </a:rPr>
              <a:t> These show a selection of ranges (the box) across a set measure (the bar). </a:t>
            </a:r>
            <a:endParaRPr lang="en-US" sz="1800" dirty="0" smtClean="0">
              <a:latin typeface="Calibri" panose="020F0502020204030204" charset="0"/>
              <a:cs typeface="Calibri" panose="020F0502020204030204" charset="0"/>
            </a:endParaRPr>
          </a:p>
          <a:p>
            <a:pPr algn="just">
              <a:lnSpc>
                <a:spcPct val="170000"/>
              </a:lnSpc>
            </a:pPr>
            <a:r>
              <a:rPr lang="en-US" sz="1800" b="1" dirty="0" smtClean="0">
                <a:latin typeface="Calibri" panose="020F0502020204030204" charset="0"/>
                <a:cs typeface="Calibri" panose="020F0502020204030204" charset="0"/>
              </a:rPr>
              <a:t>Bullet </a:t>
            </a:r>
            <a:r>
              <a:rPr lang="en-US" sz="1800" b="1" dirty="0">
                <a:latin typeface="Calibri" panose="020F0502020204030204" charset="0"/>
                <a:cs typeface="Calibri" panose="020F0502020204030204" charset="0"/>
              </a:rPr>
              <a:t>Graph: </a:t>
            </a:r>
            <a:r>
              <a:rPr lang="en-US" sz="1800" dirty="0">
                <a:latin typeface="Calibri" panose="020F0502020204030204" charset="0"/>
                <a:cs typeface="Calibri" panose="020F0502020204030204" charset="0"/>
              </a:rPr>
              <a:t>A bar marked against a background to show progress against a goal, denoted by a line on the graph. </a:t>
            </a:r>
            <a:endParaRPr lang="en-US" sz="1800" dirty="0" smtClean="0">
              <a:latin typeface="Calibri" panose="020F0502020204030204" charset="0"/>
              <a:cs typeface="Calibri" panose="020F0502020204030204" charset="0"/>
            </a:endParaRPr>
          </a:p>
          <a:p>
            <a:pPr algn="just">
              <a:lnSpc>
                <a:spcPct val="170000"/>
              </a:lnSpc>
            </a:pPr>
            <a:r>
              <a:rPr lang="en-US" sz="1800" b="1" dirty="0" smtClean="0">
                <a:latin typeface="Calibri" panose="020F0502020204030204" charset="0"/>
                <a:cs typeface="Calibri" panose="020F0502020204030204" charset="0"/>
              </a:rPr>
              <a:t>Gantt </a:t>
            </a:r>
            <a:r>
              <a:rPr lang="en-US" sz="1800" b="1" dirty="0">
                <a:latin typeface="Calibri" panose="020F0502020204030204" charset="0"/>
                <a:cs typeface="Calibri" panose="020F0502020204030204" charset="0"/>
              </a:rPr>
              <a:t>Chart:</a:t>
            </a:r>
            <a:r>
              <a:rPr lang="en-US" sz="1800" dirty="0">
                <a:latin typeface="Calibri" panose="020F0502020204030204" charset="0"/>
                <a:cs typeface="Calibri" panose="020F0502020204030204" charset="0"/>
              </a:rPr>
              <a:t> Typically used in project management, Gantt charts are a bar chart depiction of timelines and tasks. </a:t>
            </a:r>
            <a:endParaRPr lang="en-US" sz="1800" dirty="0" smtClean="0">
              <a:latin typeface="Calibri" panose="020F0502020204030204" charset="0"/>
              <a:cs typeface="Calibri" panose="020F0502020204030204" charset="0"/>
            </a:endParaRPr>
          </a:p>
          <a:p>
            <a:pPr algn="just">
              <a:lnSpc>
                <a:spcPct val="170000"/>
              </a:lnSpc>
            </a:pPr>
            <a:r>
              <a:rPr lang="en-US" sz="1800" b="1" dirty="0" smtClean="0">
                <a:latin typeface="Calibri" panose="020F0502020204030204" charset="0"/>
                <a:cs typeface="Calibri" panose="020F0502020204030204" charset="0"/>
              </a:rPr>
              <a:t>Heat </a:t>
            </a:r>
            <a:r>
              <a:rPr lang="en-US" sz="1800" b="1" dirty="0">
                <a:latin typeface="Calibri" panose="020F0502020204030204" charset="0"/>
                <a:cs typeface="Calibri" panose="020F0502020204030204" charset="0"/>
              </a:rPr>
              <a:t>Map: </a:t>
            </a:r>
            <a:r>
              <a:rPr lang="en-US" sz="1800" dirty="0">
                <a:latin typeface="Calibri" panose="020F0502020204030204" charset="0"/>
                <a:cs typeface="Calibri" panose="020F0502020204030204" charset="0"/>
              </a:rPr>
              <a:t>A type of geospatial visualization in map form which displays specific data values as different colors. </a:t>
            </a:r>
            <a:endParaRPr lang="en-US" sz="1800" dirty="0">
              <a:latin typeface="Calibri" panose="020F0502020204030204" charset="0"/>
              <a:cs typeface="Calibri" panose="020F0502020204030204" charset="0"/>
            </a:endParaRPr>
          </a:p>
          <a:p>
            <a:pPr algn="just">
              <a:lnSpc>
                <a:spcPct val="170000"/>
              </a:lnSpc>
            </a:pPr>
            <a:r>
              <a:rPr lang="en-US" sz="1800" b="1" dirty="0" smtClean="0">
                <a:latin typeface="Calibri" panose="020F0502020204030204" charset="0"/>
                <a:cs typeface="Calibri" panose="020F0502020204030204" charset="0"/>
              </a:rPr>
              <a:t>Highlight </a:t>
            </a:r>
            <a:r>
              <a:rPr lang="en-US" sz="1800" b="1" dirty="0">
                <a:latin typeface="Calibri" panose="020F0502020204030204" charset="0"/>
                <a:cs typeface="Calibri" panose="020F0502020204030204" charset="0"/>
              </a:rPr>
              <a:t>Table:</a:t>
            </a:r>
            <a:r>
              <a:rPr lang="en-US" sz="1800" dirty="0">
                <a:latin typeface="Calibri" panose="020F0502020204030204" charset="0"/>
                <a:cs typeface="Calibri" panose="020F0502020204030204" charset="0"/>
              </a:rPr>
              <a:t> A form of table that uses color to categorize similar data, allowing the viewer to read it more easily. </a:t>
            </a:r>
            <a:endParaRPr lang="en-US" sz="1800" dirty="0" smtClean="0">
              <a:latin typeface="Calibri" panose="020F0502020204030204" charset="0"/>
              <a:cs typeface="Calibri" panose="020F0502020204030204" charset="0"/>
            </a:endParaRPr>
          </a:p>
          <a:p>
            <a:pPr algn="just">
              <a:lnSpc>
                <a:spcPct val="170000"/>
              </a:lnSpc>
            </a:pPr>
            <a:r>
              <a:rPr lang="en-US" sz="1800" b="1" dirty="0" smtClean="0">
                <a:latin typeface="Calibri" panose="020F0502020204030204" charset="0"/>
                <a:cs typeface="Calibri" panose="020F0502020204030204" charset="0"/>
              </a:rPr>
              <a:t>Histogram</a:t>
            </a:r>
            <a:r>
              <a:rPr lang="en-US" sz="1800" b="1" dirty="0">
                <a:latin typeface="Calibri" panose="020F0502020204030204" charset="0"/>
                <a:cs typeface="Calibri" panose="020F0502020204030204" charset="0"/>
              </a:rPr>
              <a:t>: </a:t>
            </a:r>
            <a:r>
              <a:rPr lang="en-US" sz="1800" dirty="0">
                <a:latin typeface="Calibri" panose="020F0502020204030204" charset="0"/>
                <a:cs typeface="Calibri" panose="020F0502020204030204" charset="0"/>
              </a:rPr>
              <a:t>A type of bar chart that split a continuous measure into different bins to help analyze the distribution. </a:t>
            </a:r>
            <a:endParaRPr lang="en-US" sz="1800" dirty="0" smtClean="0">
              <a:latin typeface="Calibri" panose="020F0502020204030204" charset="0"/>
              <a:cs typeface="Calibri" panose="020F0502020204030204" charset="0"/>
            </a:endParaRPr>
          </a:p>
          <a:p>
            <a:pPr algn="just">
              <a:lnSpc>
                <a:spcPct val="170000"/>
              </a:lnSpc>
            </a:pPr>
            <a:r>
              <a:rPr lang="en-US" sz="1800" b="1" dirty="0" smtClean="0">
                <a:latin typeface="Calibri" panose="020F0502020204030204" charset="0"/>
                <a:cs typeface="Calibri" panose="020F0502020204030204" charset="0"/>
              </a:rPr>
              <a:t>Pie </a:t>
            </a:r>
            <a:r>
              <a:rPr lang="en-US" sz="1800" b="1" dirty="0">
                <a:latin typeface="Calibri" panose="020F0502020204030204" charset="0"/>
                <a:cs typeface="Calibri" panose="020F0502020204030204" charset="0"/>
              </a:rPr>
              <a:t>Chart:</a:t>
            </a:r>
            <a:r>
              <a:rPr lang="en-US" sz="1800" dirty="0">
                <a:latin typeface="Calibri" panose="020F0502020204030204" charset="0"/>
                <a:cs typeface="Calibri" panose="020F0502020204030204" charset="0"/>
              </a:rPr>
              <a:t> A circular chart with triangular segments that shows data as a percentage of a whole. </a:t>
            </a:r>
            <a:endParaRPr lang="en-US" sz="1800" dirty="0" smtClean="0">
              <a:latin typeface="Calibri" panose="020F0502020204030204" charset="0"/>
              <a:cs typeface="Calibri" panose="020F0502020204030204" charset="0"/>
            </a:endParaRPr>
          </a:p>
          <a:p>
            <a:pPr algn="just">
              <a:lnSpc>
                <a:spcPct val="170000"/>
              </a:lnSpc>
            </a:pPr>
            <a:r>
              <a:rPr lang="en-US" sz="1800" b="1" dirty="0" err="1" smtClean="0">
                <a:latin typeface="Calibri" panose="020F0502020204030204" charset="0"/>
                <a:cs typeface="Calibri" panose="020F0502020204030204" charset="0"/>
              </a:rPr>
              <a:t>Treemap</a:t>
            </a:r>
            <a:r>
              <a:rPr lang="en-US" sz="1800" b="1" dirty="0">
                <a:latin typeface="Calibri" panose="020F0502020204030204" charset="0"/>
                <a:cs typeface="Calibri" panose="020F0502020204030204" charset="0"/>
              </a:rPr>
              <a:t>: </a:t>
            </a:r>
            <a:r>
              <a:rPr lang="en-US" sz="1800" dirty="0">
                <a:latin typeface="Calibri" panose="020F0502020204030204" charset="0"/>
                <a:cs typeface="Calibri" panose="020F0502020204030204" charset="0"/>
              </a:rPr>
              <a:t>A type of chart that shows different, related values in the form of rectangles nested together. </a:t>
            </a:r>
            <a:endParaRPr lang="en-US" sz="1800" dirty="0">
              <a:latin typeface="Calibri" panose="020F0502020204030204" charset="0"/>
              <a:cs typeface="Calibri" panose="020F0502020204030204" charset="0"/>
            </a:endParaRPr>
          </a:p>
        </p:txBody>
      </p:sp>
      <p:sp>
        <p:nvSpPr>
          <p:cNvPr id="4" name="Date Placeholder 3"/>
          <p:cNvSpPr>
            <a:spLocks noGrp="1"/>
          </p:cNvSpPr>
          <p:nvPr>
            <p:ph type="dt" sz="half" idx="10"/>
          </p:nvPr>
        </p:nvSpPr>
        <p:spPr/>
        <p:txBody>
          <a:bodyPr/>
          <a:p>
            <a:fld id="{63A1C593-65D0-4073-BCC9-577B9352EA97}" type="datetime1">
              <a:rPr lang="en-US" smtClean="0"/>
            </a:fld>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92576" y="1865480"/>
            <a:ext cx="1540822" cy="369332"/>
          </a:xfrm>
          <a:prstGeom prst="rect">
            <a:avLst/>
          </a:prstGeom>
          <a:noFill/>
          <a:ln>
            <a:noFill/>
          </a:ln>
        </p:spPr>
        <p:txBody>
          <a:bodyPr wrap="square" rtlCol="0">
            <a:spAutoFit/>
          </a:bodyPr>
          <a:lstStyle/>
          <a:p>
            <a:r>
              <a:rPr lang="en-US" dirty="0"/>
              <a:t> </a:t>
            </a:r>
            <a:r>
              <a:rPr lang="en-US" dirty="0" smtClean="0"/>
              <a:t>        </a:t>
            </a:r>
            <a:r>
              <a:rPr lang="en-US" sz="1600" dirty="0" smtClean="0">
                <a:solidFill>
                  <a:schemeClr val="accent5">
                    <a:lumMod val="75000"/>
                  </a:schemeClr>
                </a:solidFill>
                <a:latin typeface="Courier New" panose="02070309020205020404" pitchFamily="49" charset="0"/>
                <a:cs typeface="Courier New" panose="02070309020205020404" pitchFamily="49" charset="0"/>
              </a:rPr>
              <a:t>In [ ]:</a:t>
            </a:r>
            <a:endParaRPr lang="en-US" sz="1600" dirty="0">
              <a:solidFill>
                <a:schemeClr val="accent5">
                  <a:lumMod val="75000"/>
                </a:schemeClr>
              </a:solidFill>
              <a:latin typeface="Courier New" panose="02070309020205020404" pitchFamily="49" charset="0"/>
              <a:cs typeface="Courier New" panose="02070309020205020404" pitchFamily="49" charset="0"/>
            </a:endParaRPr>
          </a:p>
        </p:txBody>
      </p:sp>
      <p:sp>
        <p:nvSpPr>
          <p:cNvPr id="2" name="Title 1"/>
          <p:cNvSpPr>
            <a:spLocks noGrp="1"/>
          </p:cNvSpPr>
          <p:nvPr>
            <p:ph type="title"/>
          </p:nvPr>
        </p:nvSpPr>
        <p:spPr/>
        <p:txBody>
          <a:bodyPr/>
          <a:lstStyle/>
          <a:p>
            <a:r>
              <a:rPr lang="en-US" dirty="0" smtClean="0"/>
              <a:t>Loading Python Libraries with Jupyter</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7" name="TextBox 6"/>
          <p:cNvSpPr txBox="1"/>
          <p:nvPr/>
        </p:nvSpPr>
        <p:spPr>
          <a:xfrm>
            <a:off x="2373111" y="1773405"/>
            <a:ext cx="8491513" cy="2030095"/>
          </a:xfrm>
          <a:prstGeom prst="rect">
            <a:avLst/>
          </a:prstGeom>
          <a:noFill/>
          <a:ln>
            <a:solidFill>
              <a:schemeClr val="bg2">
                <a:lumMod val="90000"/>
              </a:schemeClr>
            </a:solidFill>
          </a:ln>
        </p:spPr>
        <p:txBody>
          <a:bodyPr wrap="square" rtlCol="0">
            <a:spAutoFit/>
          </a:bodyPr>
          <a:lstStyle/>
          <a:p>
            <a:r>
              <a:rPr lang="en-US" i="1" dirty="0" smtClean="0">
                <a:solidFill>
                  <a:schemeClr val="accent1">
                    <a:lumMod val="75000"/>
                  </a:schemeClr>
                </a:solidFill>
                <a:latin typeface="Courier New" panose="02070309020205020404" pitchFamily="49" charset="0"/>
                <a:cs typeface="Courier New" panose="02070309020205020404" pitchFamily="49" charset="0"/>
              </a:rPr>
              <a:t>#Import Python Libraries</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r>
              <a:rPr lang="en-US" b="1" dirty="0">
                <a:solidFill>
                  <a:schemeClr val="accent6">
                    <a:lumMod val="75000"/>
                  </a:schemeClr>
                </a:solidFill>
                <a:latin typeface="Courier New" panose="02070309020205020404" pitchFamily="49" charset="0"/>
                <a:cs typeface="Courier New" panose="02070309020205020404" pitchFamily="49" charset="0"/>
              </a:rPr>
              <a:t>i</a:t>
            </a:r>
            <a:r>
              <a:rPr lang="en-US" b="1" dirty="0" smtClean="0">
                <a:solidFill>
                  <a:schemeClr val="accent6">
                    <a:lumMod val="75000"/>
                  </a:schemeClr>
                </a:solidFill>
                <a:latin typeface="Courier New" panose="02070309020205020404" pitchFamily="49" charset="0"/>
                <a:cs typeface="Courier New" panose="02070309020205020404" pitchFamily="49" charset="0"/>
              </a:rPr>
              <a:t>mport</a:t>
            </a:r>
            <a:r>
              <a:rPr lang="en-US" dirty="0" smtClean="0">
                <a:solidFill>
                  <a:schemeClr val="accent1">
                    <a:lumMod val="75000"/>
                  </a:schemeClr>
                </a:solidFill>
                <a:latin typeface="Courier New" panose="02070309020205020404" pitchFamily="49" charset="0"/>
                <a:cs typeface="Courier New" panose="02070309020205020404" pitchFamily="49" charset="0"/>
              </a:rPr>
              <a:t> </a:t>
            </a:r>
            <a:r>
              <a:rPr lang="en-US" dirty="0" err="1" smtClean="0">
                <a:solidFill>
                  <a:schemeClr val="bg2">
                    <a:lumMod val="25000"/>
                  </a:schemeClr>
                </a:solidFill>
                <a:latin typeface="Courier New" panose="02070309020205020404" pitchFamily="49" charset="0"/>
                <a:cs typeface="Courier New" panose="02070309020205020404" pitchFamily="49" charset="0"/>
              </a:rPr>
              <a:t>numpy</a:t>
            </a:r>
            <a:r>
              <a:rPr lang="en-US" dirty="0" smtClean="0">
                <a:solidFill>
                  <a:schemeClr val="accent1">
                    <a:lumMod val="75000"/>
                  </a:schemeClr>
                </a:solidFill>
                <a:latin typeface="Courier New" panose="02070309020205020404" pitchFamily="49" charset="0"/>
                <a:cs typeface="Courier New" panose="02070309020205020404" pitchFamily="49" charset="0"/>
              </a:rPr>
              <a:t> </a:t>
            </a:r>
            <a:r>
              <a:rPr lang="en-US" b="1" dirty="0" smtClean="0">
                <a:solidFill>
                  <a:schemeClr val="accent6">
                    <a:lumMod val="75000"/>
                  </a:schemeClr>
                </a:solidFill>
                <a:latin typeface="Courier New" panose="02070309020205020404" pitchFamily="49" charset="0"/>
                <a:cs typeface="Courier New" panose="02070309020205020404" pitchFamily="49" charset="0"/>
              </a:rPr>
              <a:t>as</a:t>
            </a:r>
            <a:r>
              <a:rPr lang="en-US" dirty="0" smtClean="0">
                <a:solidFill>
                  <a:schemeClr val="accent1">
                    <a:lumMod val="75000"/>
                  </a:schemeClr>
                </a:solidFill>
                <a:latin typeface="Courier New" panose="02070309020205020404" pitchFamily="49" charset="0"/>
                <a:cs typeface="Courier New" panose="02070309020205020404" pitchFamily="49" charset="0"/>
              </a:rPr>
              <a:t> </a:t>
            </a:r>
            <a:r>
              <a:rPr lang="en-US" dirty="0" smtClean="0">
                <a:solidFill>
                  <a:schemeClr val="bg2">
                    <a:lumMod val="25000"/>
                  </a:schemeClr>
                </a:solidFill>
                <a:latin typeface="Courier New" panose="02070309020205020404" pitchFamily="49" charset="0"/>
                <a:cs typeface="Courier New" panose="02070309020205020404" pitchFamily="49" charset="0"/>
              </a:rPr>
              <a:t>np</a:t>
            </a:r>
            <a:endParaRPr lang="en-US" dirty="0" smtClean="0">
              <a:solidFill>
                <a:schemeClr val="bg2">
                  <a:lumMod val="25000"/>
                </a:schemeClr>
              </a:solidFill>
              <a:latin typeface="Courier New" panose="02070309020205020404" pitchFamily="49" charset="0"/>
              <a:cs typeface="Courier New" panose="02070309020205020404" pitchFamily="49" charset="0"/>
            </a:endParaRPr>
          </a:p>
          <a:p>
            <a:r>
              <a:rPr lang="en-US" b="1" dirty="0">
                <a:solidFill>
                  <a:schemeClr val="accent6">
                    <a:lumMod val="75000"/>
                  </a:schemeClr>
                </a:solidFill>
                <a:latin typeface="Courier New" panose="02070309020205020404" pitchFamily="49" charset="0"/>
                <a:cs typeface="Courier New" panose="02070309020205020404" pitchFamily="49" charset="0"/>
              </a:rPr>
              <a:t>import</a:t>
            </a:r>
            <a:r>
              <a:rPr lang="en-US" dirty="0">
                <a:solidFill>
                  <a:schemeClr val="bg2">
                    <a:lumMod val="25000"/>
                  </a:schemeClr>
                </a:solidFill>
                <a:latin typeface="Courier New" panose="02070309020205020404" pitchFamily="49" charset="0"/>
                <a:cs typeface="Courier New" panose="02070309020205020404" pitchFamily="49" charset="0"/>
              </a:rPr>
              <a:t> </a:t>
            </a:r>
            <a:r>
              <a:rPr lang="en-US" dirty="0" err="1">
                <a:solidFill>
                  <a:schemeClr val="bg2">
                    <a:lumMod val="25000"/>
                  </a:schemeClr>
                </a:solidFill>
                <a:latin typeface="Courier New" panose="02070309020205020404" pitchFamily="49" charset="0"/>
                <a:cs typeface="Courier New" panose="02070309020205020404" pitchFamily="49" charset="0"/>
              </a:rPr>
              <a:t>scipy</a:t>
            </a:r>
            <a:r>
              <a:rPr lang="en-US" dirty="0">
                <a:solidFill>
                  <a:schemeClr val="bg2">
                    <a:lumMod val="25000"/>
                  </a:schemeClr>
                </a:solidFill>
                <a:latin typeface="Courier New" panose="02070309020205020404" pitchFamily="49" charset="0"/>
                <a:cs typeface="Courier New" panose="02070309020205020404" pitchFamily="49" charset="0"/>
              </a:rPr>
              <a:t> </a:t>
            </a:r>
            <a:r>
              <a:rPr lang="en-US" b="1" dirty="0">
                <a:solidFill>
                  <a:schemeClr val="accent6">
                    <a:lumMod val="75000"/>
                  </a:schemeClr>
                </a:solidFill>
                <a:latin typeface="Courier New" panose="02070309020205020404" pitchFamily="49" charset="0"/>
                <a:cs typeface="Courier New" panose="02070309020205020404" pitchFamily="49" charset="0"/>
              </a:rPr>
              <a:t>as</a:t>
            </a:r>
            <a:r>
              <a:rPr lang="en-US" dirty="0">
                <a:solidFill>
                  <a:schemeClr val="bg2">
                    <a:lumMod val="25000"/>
                  </a:schemeClr>
                </a:solidFill>
                <a:latin typeface="Courier New" panose="02070309020205020404" pitchFamily="49" charset="0"/>
                <a:cs typeface="Courier New" panose="02070309020205020404" pitchFamily="49" charset="0"/>
              </a:rPr>
              <a:t> </a:t>
            </a:r>
            <a:r>
              <a:rPr lang="en-US" dirty="0" err="1">
                <a:solidFill>
                  <a:schemeClr val="bg2">
                    <a:lumMod val="25000"/>
                  </a:schemeClr>
                </a:solidFill>
                <a:latin typeface="Courier New" panose="02070309020205020404" pitchFamily="49" charset="0"/>
                <a:cs typeface="Courier New" panose="02070309020205020404" pitchFamily="49" charset="0"/>
              </a:rPr>
              <a:t>sp</a:t>
            </a:r>
            <a:endParaRPr lang="en-US" dirty="0">
              <a:solidFill>
                <a:schemeClr val="bg2">
                  <a:lumMod val="25000"/>
                </a:schemeClr>
              </a:solidFill>
              <a:latin typeface="Courier New" panose="02070309020205020404" pitchFamily="49" charset="0"/>
              <a:cs typeface="Courier New" panose="02070309020205020404" pitchFamily="49" charset="0"/>
            </a:endParaRPr>
          </a:p>
          <a:p>
            <a:r>
              <a:rPr lang="en-US" b="1" dirty="0">
                <a:solidFill>
                  <a:schemeClr val="accent6">
                    <a:lumMod val="75000"/>
                  </a:schemeClr>
                </a:solidFill>
                <a:latin typeface="Courier New" panose="02070309020205020404" pitchFamily="49" charset="0"/>
                <a:cs typeface="Courier New" panose="02070309020205020404" pitchFamily="49" charset="0"/>
              </a:rPr>
              <a:t>import</a:t>
            </a:r>
            <a:r>
              <a:rPr lang="en-US" dirty="0">
                <a:solidFill>
                  <a:schemeClr val="bg2">
                    <a:lumMod val="25000"/>
                  </a:schemeClr>
                </a:solidFill>
                <a:latin typeface="Courier New" panose="02070309020205020404" pitchFamily="49" charset="0"/>
                <a:cs typeface="Courier New" panose="02070309020205020404" pitchFamily="49" charset="0"/>
              </a:rPr>
              <a:t> pandas </a:t>
            </a:r>
            <a:r>
              <a:rPr lang="en-US" b="1" dirty="0">
                <a:solidFill>
                  <a:schemeClr val="accent6">
                    <a:lumMod val="75000"/>
                  </a:schemeClr>
                </a:solidFill>
                <a:latin typeface="Courier New" panose="02070309020205020404" pitchFamily="49" charset="0"/>
                <a:cs typeface="Courier New" panose="02070309020205020404" pitchFamily="49" charset="0"/>
              </a:rPr>
              <a:t>as</a:t>
            </a:r>
            <a:r>
              <a:rPr lang="en-US" dirty="0">
                <a:solidFill>
                  <a:schemeClr val="bg2">
                    <a:lumMod val="25000"/>
                  </a:schemeClr>
                </a:solidFill>
                <a:latin typeface="Courier New" panose="02070309020205020404" pitchFamily="49" charset="0"/>
                <a:cs typeface="Courier New" panose="02070309020205020404" pitchFamily="49" charset="0"/>
              </a:rPr>
              <a:t> </a:t>
            </a:r>
            <a:r>
              <a:rPr lang="en-US" dirty="0" err="1">
                <a:solidFill>
                  <a:schemeClr val="bg2">
                    <a:lumMod val="25000"/>
                  </a:schemeClr>
                </a:solidFill>
                <a:latin typeface="Courier New" panose="02070309020205020404" pitchFamily="49" charset="0"/>
                <a:cs typeface="Courier New" panose="02070309020205020404" pitchFamily="49" charset="0"/>
              </a:rPr>
              <a:t>pd</a:t>
            </a:r>
            <a:endParaRPr lang="en-US" dirty="0">
              <a:solidFill>
                <a:schemeClr val="bg2">
                  <a:lumMod val="25000"/>
                </a:schemeClr>
              </a:solidFill>
              <a:latin typeface="Courier New" panose="02070309020205020404" pitchFamily="49" charset="0"/>
              <a:cs typeface="Courier New" panose="02070309020205020404" pitchFamily="49" charset="0"/>
            </a:endParaRPr>
          </a:p>
          <a:p>
            <a:r>
              <a:rPr lang="en-US" b="1" dirty="0">
                <a:solidFill>
                  <a:schemeClr val="accent6">
                    <a:lumMod val="75000"/>
                  </a:schemeClr>
                </a:solidFill>
                <a:latin typeface="Courier New" panose="02070309020205020404" pitchFamily="49" charset="0"/>
                <a:cs typeface="Courier New" panose="02070309020205020404" pitchFamily="49" charset="0"/>
              </a:rPr>
              <a:t>import</a:t>
            </a:r>
            <a:r>
              <a:rPr lang="en-US" dirty="0">
                <a:solidFill>
                  <a:schemeClr val="bg2">
                    <a:lumMod val="25000"/>
                  </a:schemeClr>
                </a:solidFill>
                <a:latin typeface="Courier New" panose="02070309020205020404" pitchFamily="49" charset="0"/>
                <a:cs typeface="Courier New" panose="02070309020205020404" pitchFamily="49" charset="0"/>
              </a:rPr>
              <a:t> </a:t>
            </a:r>
            <a:r>
              <a:rPr lang="en-US" dirty="0" err="1">
                <a:solidFill>
                  <a:schemeClr val="bg2">
                    <a:lumMod val="25000"/>
                  </a:schemeClr>
                </a:solidFill>
                <a:latin typeface="Courier New" panose="02070309020205020404" pitchFamily="49" charset="0"/>
                <a:cs typeface="Courier New" panose="02070309020205020404" pitchFamily="49" charset="0"/>
              </a:rPr>
              <a:t>matplotlib</a:t>
            </a:r>
            <a:r>
              <a:rPr lang="en-US" dirty="0">
                <a:solidFill>
                  <a:schemeClr val="bg2">
                    <a:lumMod val="25000"/>
                  </a:schemeClr>
                </a:solidFill>
                <a:latin typeface="Courier New" panose="02070309020205020404" pitchFamily="49" charset="0"/>
                <a:cs typeface="Courier New" panose="02070309020205020404" pitchFamily="49" charset="0"/>
              </a:rPr>
              <a:t> </a:t>
            </a:r>
            <a:r>
              <a:rPr lang="en-US" b="1" dirty="0">
                <a:solidFill>
                  <a:schemeClr val="accent6">
                    <a:lumMod val="75000"/>
                  </a:schemeClr>
                </a:solidFill>
                <a:latin typeface="Courier New" panose="02070309020205020404" pitchFamily="49" charset="0"/>
                <a:cs typeface="Courier New" panose="02070309020205020404" pitchFamily="49" charset="0"/>
              </a:rPr>
              <a:t>as</a:t>
            </a:r>
            <a:r>
              <a:rPr lang="en-US" dirty="0">
                <a:solidFill>
                  <a:schemeClr val="bg2">
                    <a:lumMod val="25000"/>
                  </a:schemeClr>
                </a:solidFill>
                <a:latin typeface="Courier New" panose="02070309020205020404" pitchFamily="49" charset="0"/>
                <a:cs typeface="Courier New" panose="02070309020205020404" pitchFamily="49" charset="0"/>
              </a:rPr>
              <a:t> </a:t>
            </a:r>
            <a:r>
              <a:rPr lang="en-US" dirty="0" err="1">
                <a:solidFill>
                  <a:schemeClr val="bg2">
                    <a:lumMod val="25000"/>
                  </a:schemeClr>
                </a:solidFill>
                <a:latin typeface="Courier New" panose="02070309020205020404" pitchFamily="49" charset="0"/>
                <a:cs typeface="Courier New" panose="02070309020205020404" pitchFamily="49" charset="0"/>
              </a:rPr>
              <a:t>mpl</a:t>
            </a:r>
            <a:endParaRPr lang="en-US" dirty="0">
              <a:solidFill>
                <a:schemeClr val="bg2">
                  <a:lumMod val="25000"/>
                </a:schemeClr>
              </a:solidFill>
              <a:latin typeface="Courier New" panose="02070309020205020404" pitchFamily="49" charset="0"/>
              <a:cs typeface="Courier New" panose="02070309020205020404" pitchFamily="49" charset="0"/>
            </a:endParaRPr>
          </a:p>
          <a:p>
            <a:r>
              <a:rPr lang="en-US" b="1" dirty="0">
                <a:solidFill>
                  <a:schemeClr val="accent6">
                    <a:lumMod val="75000"/>
                  </a:schemeClr>
                </a:solidFill>
                <a:latin typeface="Courier New" panose="02070309020205020404" pitchFamily="49" charset="0"/>
                <a:cs typeface="Courier New" panose="02070309020205020404" pitchFamily="49" charset="0"/>
              </a:rPr>
              <a:t>import</a:t>
            </a:r>
            <a:r>
              <a:rPr lang="en-US" dirty="0">
                <a:solidFill>
                  <a:schemeClr val="bg2">
                    <a:lumMod val="25000"/>
                  </a:schemeClr>
                </a:solidFill>
                <a:latin typeface="Courier New" panose="02070309020205020404" pitchFamily="49" charset="0"/>
                <a:cs typeface="Courier New" panose="02070309020205020404" pitchFamily="49" charset="0"/>
              </a:rPr>
              <a:t> </a:t>
            </a:r>
            <a:r>
              <a:rPr lang="en-US" dirty="0" err="1">
                <a:solidFill>
                  <a:schemeClr val="bg2">
                    <a:lumMod val="25000"/>
                  </a:schemeClr>
                </a:solidFill>
                <a:latin typeface="Courier New" panose="02070309020205020404" pitchFamily="49" charset="0"/>
                <a:cs typeface="Courier New" panose="02070309020205020404" pitchFamily="49" charset="0"/>
              </a:rPr>
              <a:t>seaborn</a:t>
            </a:r>
            <a:r>
              <a:rPr lang="en-US" dirty="0">
                <a:solidFill>
                  <a:schemeClr val="bg2">
                    <a:lumMod val="25000"/>
                  </a:schemeClr>
                </a:solidFill>
                <a:latin typeface="Courier New" panose="02070309020205020404" pitchFamily="49" charset="0"/>
                <a:cs typeface="Courier New" panose="02070309020205020404" pitchFamily="49" charset="0"/>
              </a:rPr>
              <a:t> </a:t>
            </a:r>
            <a:r>
              <a:rPr lang="en-US" b="1" dirty="0">
                <a:solidFill>
                  <a:schemeClr val="accent6">
                    <a:lumMod val="75000"/>
                  </a:schemeClr>
                </a:solidFill>
                <a:latin typeface="Courier New" panose="02070309020205020404" pitchFamily="49" charset="0"/>
                <a:cs typeface="Courier New" panose="02070309020205020404" pitchFamily="49" charset="0"/>
              </a:rPr>
              <a:t>as</a:t>
            </a:r>
            <a:r>
              <a:rPr lang="en-US" dirty="0">
                <a:solidFill>
                  <a:schemeClr val="bg2">
                    <a:lumMod val="25000"/>
                  </a:schemeClr>
                </a:solidFill>
                <a:latin typeface="Courier New" panose="02070309020205020404" pitchFamily="49" charset="0"/>
                <a:cs typeface="Courier New" panose="02070309020205020404" pitchFamily="49" charset="0"/>
              </a:rPr>
              <a:t> </a:t>
            </a:r>
            <a:r>
              <a:rPr lang="en-US" dirty="0" err="1">
                <a:solidFill>
                  <a:schemeClr val="bg2">
                    <a:lumMod val="25000"/>
                  </a:schemeClr>
                </a:solidFill>
                <a:latin typeface="Courier New" panose="02070309020205020404" pitchFamily="49" charset="0"/>
                <a:cs typeface="Courier New" panose="02070309020205020404" pitchFamily="49" charset="0"/>
              </a:rPr>
              <a:t>sns</a:t>
            </a:r>
            <a:endParaRPr lang="en-US" dirty="0" err="1">
              <a:solidFill>
                <a:schemeClr val="bg2">
                  <a:lumMod val="25000"/>
                </a:schemeClr>
              </a:solidFill>
              <a:latin typeface="Courier New" panose="02070309020205020404" pitchFamily="49" charset="0"/>
              <a:cs typeface="Courier New" panose="02070309020205020404" pitchFamily="49" charset="0"/>
            </a:endParaRPr>
          </a:p>
          <a:p>
            <a:r>
              <a:rPr lang="en-US" b="1" dirty="0">
                <a:solidFill>
                  <a:schemeClr val="accent6">
                    <a:lumMod val="75000"/>
                  </a:schemeClr>
                </a:solidFill>
                <a:latin typeface="Courier New" panose="02070309020205020404" pitchFamily="49" charset="0"/>
                <a:cs typeface="Courier New" panose="02070309020205020404" pitchFamily="49" charset="0"/>
              </a:rPr>
              <a:t>import</a:t>
            </a:r>
            <a:r>
              <a:rPr lang="en-US" dirty="0">
                <a:solidFill>
                  <a:schemeClr val="bg2">
                    <a:lumMod val="25000"/>
                  </a:schemeClr>
                </a:solidFill>
                <a:latin typeface="Courier New" panose="02070309020205020404" pitchFamily="49" charset="0"/>
                <a:cs typeface="Courier New" panose="02070309020205020404" pitchFamily="49" charset="0"/>
              </a:rPr>
              <a:t> requests</a:t>
            </a:r>
            <a:endParaRPr lang="en-US" dirty="0">
              <a:solidFill>
                <a:schemeClr val="bg2">
                  <a:lumMod val="25000"/>
                </a:schemeClr>
              </a:solidFill>
              <a:latin typeface="Courier New" panose="02070309020205020404" pitchFamily="49" charset="0"/>
              <a:cs typeface="Courier New" panose="02070309020205020404" pitchFamily="49" charset="0"/>
            </a:endParaRPr>
          </a:p>
        </p:txBody>
      </p:sp>
      <p:sp>
        <p:nvSpPr>
          <p:cNvPr id="8" name="Rectangle 7"/>
          <p:cNvSpPr/>
          <p:nvPr/>
        </p:nvSpPr>
        <p:spPr>
          <a:xfrm>
            <a:off x="992516" y="1773836"/>
            <a:ext cx="10160166" cy="1918741"/>
          </a:xfrm>
          <a:prstGeom prst="rect">
            <a:avLst/>
          </a:prstGeom>
          <a:no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992516" y="1773836"/>
            <a:ext cx="0" cy="1918741"/>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92516" y="4947793"/>
            <a:ext cx="8539397" cy="369332"/>
          </a:xfrm>
          <a:prstGeom prst="rect">
            <a:avLst/>
          </a:prstGeom>
          <a:noFill/>
        </p:spPr>
        <p:txBody>
          <a:bodyPr wrap="square" rtlCol="0">
            <a:spAutoFit/>
          </a:bodyPr>
          <a:lstStyle/>
          <a:p>
            <a:r>
              <a:rPr lang="en-US" dirty="0" smtClean="0"/>
              <a:t>Press </a:t>
            </a:r>
            <a:r>
              <a:rPr lang="en-US" dirty="0" err="1" smtClean="0">
                <a:latin typeface="Courier New" panose="02070309020205020404" pitchFamily="49" charset="0"/>
                <a:cs typeface="Courier New" panose="02070309020205020404" pitchFamily="49" charset="0"/>
              </a:rPr>
              <a:t>Shift+Enter</a:t>
            </a:r>
            <a:r>
              <a:rPr lang="en-US" dirty="0" smtClean="0"/>
              <a:t> to execute the </a:t>
            </a:r>
            <a:r>
              <a:rPr lang="en-US" i="1" dirty="0" err="1" smtClean="0"/>
              <a:t>jupyter</a:t>
            </a:r>
            <a:r>
              <a:rPr lang="en-US" dirty="0" smtClean="0"/>
              <a:t> cell</a:t>
            </a:r>
            <a:endParaRPr lang="en-US" dirty="0"/>
          </a:p>
        </p:txBody>
      </p:sp>
      <p:sp>
        <p:nvSpPr>
          <p:cNvPr id="3" name="Date Placeholder 2"/>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9678" y="1333985"/>
            <a:ext cx="10453566" cy="369332"/>
          </a:xfrm>
          <a:prstGeom prst="rect">
            <a:avLst/>
          </a:prstGeom>
          <a:noFill/>
          <a:ln>
            <a:noFill/>
          </a:ln>
        </p:spPr>
        <p:txBody>
          <a:bodyPr wrap="square" rtlCol="0">
            <a:spAutoFit/>
          </a:bodyPr>
          <a:lstStyle/>
          <a:p>
            <a:r>
              <a:rPr lang="en-US" dirty="0"/>
              <a:t> </a:t>
            </a:r>
            <a:r>
              <a:rPr lang="en-US" dirty="0" smtClean="0"/>
              <a:t>        </a:t>
            </a:r>
            <a:r>
              <a:rPr lang="en-US" sz="1600" dirty="0" smtClean="0">
                <a:solidFill>
                  <a:schemeClr val="accent5">
                    <a:lumMod val="75000"/>
                  </a:schemeClr>
                </a:solidFill>
                <a:latin typeface="Courier New" panose="02070309020205020404" pitchFamily="49" charset="0"/>
                <a:cs typeface="Courier New" panose="02070309020205020404" pitchFamily="49" charset="0"/>
              </a:rPr>
              <a:t>In [ ]:</a:t>
            </a:r>
            <a:endParaRPr lang="en-US" sz="1600" dirty="0">
              <a:solidFill>
                <a:schemeClr val="accent5">
                  <a:lumMod val="75000"/>
                </a:schemeClr>
              </a:solidFill>
              <a:latin typeface="Courier New" panose="02070309020205020404" pitchFamily="49" charset="0"/>
              <a:cs typeface="Courier New" panose="02070309020205020404" pitchFamily="49" charset="0"/>
            </a:endParaRPr>
          </a:p>
        </p:txBody>
      </p:sp>
      <p:sp>
        <p:nvSpPr>
          <p:cNvPr id="2" name="Title 1"/>
          <p:cNvSpPr>
            <a:spLocks noGrp="1"/>
          </p:cNvSpPr>
          <p:nvPr>
            <p:ph type="title"/>
          </p:nvPr>
        </p:nvSpPr>
        <p:spPr/>
        <p:txBody>
          <a:bodyPr/>
          <a:lstStyle/>
          <a:p>
            <a:r>
              <a:rPr lang="en-US" dirty="0" smtClean="0"/>
              <a:t>Reading data using pandas</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7" name="TextBox 6"/>
          <p:cNvSpPr txBox="1"/>
          <p:nvPr/>
        </p:nvSpPr>
        <p:spPr>
          <a:xfrm>
            <a:off x="1640205" y="1334135"/>
            <a:ext cx="10461625" cy="1938020"/>
          </a:xfrm>
          <a:prstGeom prst="rect">
            <a:avLst/>
          </a:prstGeom>
          <a:noFill/>
          <a:ln>
            <a:solidFill>
              <a:schemeClr val="bg2">
                <a:lumMod val="90000"/>
              </a:schemeClr>
            </a:solidFill>
          </a:ln>
        </p:spPr>
        <p:txBody>
          <a:bodyPr wrap="square" rtlCol="0">
            <a:spAutoFit/>
          </a:bodyPr>
          <a:lstStyle/>
          <a:p>
            <a:r>
              <a:rPr lang="en-US" sz="1200" i="1" dirty="0">
                <a:solidFill>
                  <a:schemeClr val="accent1">
                    <a:lumMod val="75000"/>
                  </a:schemeClr>
                </a:solidFill>
                <a:latin typeface="Courier New" panose="02070309020205020404" pitchFamily="49" charset="0"/>
                <a:cs typeface="Courier New" panose="02070309020205020404" pitchFamily="49" charset="0"/>
              </a:rPr>
              <a:t>#Read csv </a:t>
            </a:r>
            <a:r>
              <a:rPr lang="en-US" sz="1200" i="1" dirty="0" smtClean="0">
                <a:solidFill>
                  <a:schemeClr val="accent1">
                    <a:lumMod val="75000"/>
                  </a:schemeClr>
                </a:solidFill>
                <a:latin typeface="Courier New" panose="02070309020205020404" pitchFamily="49" charset="0"/>
                <a:cs typeface="Courier New" panose="02070309020205020404" pitchFamily="49" charset="0"/>
              </a:rPr>
              <a:t>file</a:t>
            </a:r>
            <a:endParaRPr lang="en-US" sz="1200" i="1" dirty="0" smtClean="0">
              <a:solidFill>
                <a:schemeClr val="accent1">
                  <a:lumMod val="75000"/>
                </a:schemeClr>
              </a:solidFill>
              <a:latin typeface="Courier New" panose="02070309020205020404" pitchFamily="49" charset="0"/>
              <a:cs typeface="Courier New" panose="02070309020205020404" pitchFamily="49" charset="0"/>
            </a:endParaRPr>
          </a:p>
          <a:p>
            <a:r>
              <a:rPr lang="en-US" sz="1200" dirty="0" err="1">
                <a:solidFill>
                  <a:schemeClr val="bg2">
                    <a:lumMod val="25000"/>
                  </a:schemeClr>
                </a:solidFill>
                <a:latin typeface="Courier New" panose="02070309020205020404" pitchFamily="49" charset="0"/>
                <a:cs typeface="Courier New" panose="02070309020205020404" pitchFamily="49" charset="0"/>
              </a:rPr>
              <a:t>d</a:t>
            </a:r>
            <a:r>
              <a:rPr lang="en-US" sz="1200" dirty="0" err="1" smtClean="0">
                <a:solidFill>
                  <a:schemeClr val="bg2">
                    <a:lumMod val="25000"/>
                  </a:schemeClr>
                </a:solidFill>
                <a:latin typeface="Courier New" panose="02070309020205020404" pitchFamily="49" charset="0"/>
                <a:cs typeface="Courier New" panose="02070309020205020404" pitchFamily="49" charset="0"/>
              </a:rPr>
              <a:t>f</a:t>
            </a:r>
            <a:r>
              <a:rPr lang="en-US" sz="1200" dirty="0" smtClean="0">
                <a:solidFill>
                  <a:schemeClr val="bg2">
                    <a:lumMod val="25000"/>
                  </a:schemeClr>
                </a:solidFill>
                <a:latin typeface="Courier New" panose="02070309020205020404" pitchFamily="49" charset="0"/>
                <a:cs typeface="Courier New" panose="02070309020205020404" pitchFamily="49" charset="0"/>
              </a:rPr>
              <a:t>=</a:t>
            </a:r>
            <a:r>
              <a:rPr lang="en-US" sz="1200" dirty="0" err="1" smtClean="0">
                <a:solidFill>
                  <a:schemeClr val="bg2">
                    <a:lumMod val="25000"/>
                  </a:schemeClr>
                </a:solidFill>
                <a:latin typeface="Courier New" panose="02070309020205020404" pitchFamily="49" charset="0"/>
                <a:cs typeface="Courier New" panose="02070309020205020404" pitchFamily="49" charset="0"/>
              </a:rPr>
              <a:t>pd.read_csv</a:t>
            </a:r>
            <a:r>
              <a:rPr lang="en-US" sz="1200" dirty="0">
                <a:solidFill>
                  <a:schemeClr val="bg2">
                    <a:lumMod val="25000"/>
                  </a:schemeClr>
                </a:solidFill>
                <a:latin typeface="Courier New" panose="02070309020205020404" pitchFamily="49" charset="0"/>
                <a:cs typeface="Courier New" panose="02070309020205020404" pitchFamily="49" charset="0"/>
              </a:rPr>
              <a:t>(</a:t>
            </a:r>
            <a:r>
              <a:rPr lang="en-US" sz="1200" dirty="0">
                <a:solidFill>
                  <a:schemeClr val="accent2">
                    <a:lumMod val="50000"/>
                  </a:schemeClr>
                </a:solidFill>
                <a:latin typeface="Courier New" panose="02070309020205020404" pitchFamily="49" charset="0"/>
                <a:cs typeface="Courier New" panose="02070309020205020404" pitchFamily="49" charset="0"/>
              </a:rPr>
              <a:t>"</a:t>
            </a:r>
            <a:r>
              <a:rPr lang="en-US" altLang="en-US" sz="1200" dirty="0">
                <a:solidFill>
                  <a:schemeClr val="accent2">
                    <a:lumMod val="50000"/>
                  </a:schemeClr>
                </a:solidFill>
                <a:latin typeface="Courier New" panose="02070309020205020404" pitchFamily="49" charset="0"/>
                <a:cs typeface="Courier New" panose="02070309020205020404" pitchFamily="49" charset="0"/>
              </a:rPr>
              <a:t>https://github.com/Sibitenda/Masters_MIS/blob/main/Data%20Analysis%20and%20Visualisation/Data/Salaries.csv</a:t>
            </a:r>
            <a:r>
              <a:rPr lang="en-US" sz="1200" dirty="0">
                <a:solidFill>
                  <a:schemeClr val="accent2">
                    <a:lumMod val="50000"/>
                  </a:schemeClr>
                </a:solidFill>
                <a:latin typeface="Courier New" panose="02070309020205020404" pitchFamily="49" charset="0"/>
                <a:cs typeface="Courier New" panose="02070309020205020404" pitchFamily="49" charset="0"/>
              </a:rPr>
              <a:t>"</a:t>
            </a:r>
            <a:r>
              <a:rPr lang="en-US" sz="1200" dirty="0">
                <a:solidFill>
                  <a:schemeClr val="bg2">
                    <a:lumMod val="25000"/>
                  </a:schemeClr>
                </a:solidFill>
                <a:latin typeface="Courier New" panose="02070309020205020404" pitchFamily="49" charset="0"/>
                <a:cs typeface="Courier New" panose="02070309020205020404" pitchFamily="49" charset="0"/>
              </a:rPr>
              <a:t>)</a:t>
            </a:r>
            <a:endParaRPr lang="en-US" sz="1200" dirty="0">
              <a:solidFill>
                <a:schemeClr val="bg2">
                  <a:lumMod val="25000"/>
                </a:schemeClr>
              </a:solidFill>
              <a:latin typeface="Courier New" panose="02070309020205020404" pitchFamily="49" charset="0"/>
              <a:cs typeface="Courier New" panose="02070309020205020404" pitchFamily="49" charset="0"/>
            </a:endParaRPr>
          </a:p>
          <a:p>
            <a:r>
              <a:rPr lang="en-US" sz="1200" dirty="0">
                <a:solidFill>
                  <a:schemeClr val="bg2">
                    <a:lumMod val="25000"/>
                  </a:schemeClr>
                </a:solidFill>
                <a:latin typeface="Courier New" panose="02070309020205020404" pitchFamily="49" charset="0"/>
                <a:cs typeface="Courier New" panose="02070309020205020404" pitchFamily="49" charset="0"/>
              </a:rPr>
              <a:t>---to avoid errors, use ----</a:t>
            </a:r>
            <a:endParaRPr lang="en-US" sz="1200" dirty="0">
              <a:solidFill>
                <a:schemeClr val="bg2">
                  <a:lumMod val="25000"/>
                </a:schemeClr>
              </a:solidFill>
              <a:latin typeface="Courier New" panose="02070309020205020404" pitchFamily="49" charset="0"/>
              <a:cs typeface="Courier New" panose="02070309020205020404" pitchFamily="49" charset="0"/>
            </a:endParaRPr>
          </a:p>
          <a:p>
            <a:endParaRPr lang="en-US" altLang="en-US" sz="1200" dirty="0">
              <a:solidFill>
                <a:schemeClr val="bg2">
                  <a:lumMod val="25000"/>
                </a:schemeClr>
              </a:solidFill>
              <a:latin typeface="Courier New" panose="02070309020205020404" pitchFamily="49" charset="0"/>
              <a:cs typeface="Courier New" panose="02070309020205020404" pitchFamily="49" charset="0"/>
            </a:endParaRPr>
          </a:p>
          <a:p>
            <a:r>
              <a:rPr lang="en-US" altLang="en-US" sz="1200" dirty="0">
                <a:solidFill>
                  <a:schemeClr val="bg2">
                    <a:lumMod val="25000"/>
                  </a:schemeClr>
                </a:solidFill>
                <a:latin typeface="Courier New" panose="02070309020205020404" pitchFamily="49" charset="0"/>
                <a:cs typeface="Courier New" panose="02070309020205020404" pitchFamily="49" charset="0"/>
              </a:rPr>
              <a:t>url="https://github.com/Sibitenda/Masters_MIS/blob/main/Data%20Analysis%20and%20Visualisation/Data/Salaries.csv"</a:t>
            </a:r>
            <a:endParaRPr lang="en-US" altLang="en-US" sz="1200" dirty="0">
              <a:solidFill>
                <a:schemeClr val="bg2">
                  <a:lumMod val="25000"/>
                </a:schemeClr>
              </a:solidFill>
              <a:latin typeface="Courier New" panose="02070309020205020404" pitchFamily="49" charset="0"/>
              <a:cs typeface="Courier New" panose="02070309020205020404" pitchFamily="49" charset="0"/>
            </a:endParaRPr>
          </a:p>
          <a:p>
            <a:r>
              <a:rPr lang="en-US" altLang="en-US" sz="1200" dirty="0">
                <a:solidFill>
                  <a:schemeClr val="bg2">
                    <a:lumMod val="25000"/>
                  </a:schemeClr>
                </a:solidFill>
                <a:latin typeface="Courier New" panose="02070309020205020404" pitchFamily="49" charset="0"/>
                <a:cs typeface="Courier New" panose="02070309020205020404" pitchFamily="49" charset="0"/>
              </a:rPr>
              <a:t>raw_url = url.replace("github.com", "raw.githubusercontent.com").replace("/blob/", "/")</a:t>
            </a:r>
            <a:endParaRPr lang="en-US" altLang="en-US" sz="1200" dirty="0">
              <a:solidFill>
                <a:schemeClr val="bg2">
                  <a:lumMod val="25000"/>
                </a:schemeClr>
              </a:solidFill>
              <a:latin typeface="Courier New" panose="02070309020205020404" pitchFamily="49" charset="0"/>
              <a:cs typeface="Courier New" panose="02070309020205020404" pitchFamily="49" charset="0"/>
            </a:endParaRPr>
          </a:p>
          <a:p>
            <a:endParaRPr lang="en-US" altLang="en-US" sz="1200" dirty="0">
              <a:solidFill>
                <a:schemeClr val="bg2">
                  <a:lumMod val="25000"/>
                </a:schemeClr>
              </a:solidFill>
              <a:latin typeface="Courier New" panose="02070309020205020404" pitchFamily="49" charset="0"/>
              <a:cs typeface="Courier New" panose="02070309020205020404" pitchFamily="49" charset="0"/>
            </a:endParaRPr>
          </a:p>
          <a:p>
            <a:r>
              <a:rPr lang="en-US" altLang="en-US" sz="1200" dirty="0">
                <a:solidFill>
                  <a:schemeClr val="bg2">
                    <a:lumMod val="25000"/>
                  </a:schemeClr>
                </a:solidFill>
                <a:latin typeface="Courier New" panose="02070309020205020404" pitchFamily="49" charset="0"/>
                <a:cs typeface="Courier New" panose="02070309020205020404" pitchFamily="49" charset="0"/>
              </a:rPr>
              <a:t>df = pd.read_csv(raw_url)</a:t>
            </a:r>
            <a:endParaRPr lang="en-US" altLang="en-US" sz="1200" dirty="0">
              <a:solidFill>
                <a:schemeClr val="bg2">
                  <a:lumMod val="25000"/>
                </a:schemeClr>
              </a:solidFill>
              <a:latin typeface="Courier New" panose="02070309020205020404" pitchFamily="49" charset="0"/>
              <a:cs typeface="Courier New" panose="02070309020205020404" pitchFamily="49" charset="0"/>
            </a:endParaRPr>
          </a:p>
          <a:p>
            <a:r>
              <a:rPr lang="en-US" altLang="en-US" sz="1200" dirty="0">
                <a:solidFill>
                  <a:schemeClr val="bg2">
                    <a:lumMod val="25000"/>
                  </a:schemeClr>
                </a:solidFill>
                <a:latin typeface="Courier New" panose="02070309020205020404" pitchFamily="49" charset="0"/>
                <a:cs typeface="Courier New" panose="02070309020205020404" pitchFamily="49" charset="0"/>
              </a:rPr>
              <a:t>df</a:t>
            </a:r>
            <a:endParaRPr lang="en-US" altLang="en-US" sz="1200" dirty="0">
              <a:solidFill>
                <a:schemeClr val="bg2">
                  <a:lumMod val="25000"/>
                </a:schemeClr>
              </a:solidFill>
              <a:latin typeface="Courier New" panose="02070309020205020404" pitchFamily="49" charset="0"/>
              <a:cs typeface="Courier New" panose="02070309020205020404" pitchFamily="49" charset="0"/>
            </a:endParaRPr>
          </a:p>
        </p:txBody>
      </p:sp>
      <p:sp>
        <p:nvSpPr>
          <p:cNvPr id="3" name="TextBox 2"/>
          <p:cNvSpPr txBox="1"/>
          <p:nvPr/>
        </p:nvSpPr>
        <p:spPr>
          <a:xfrm>
            <a:off x="609870" y="3825746"/>
            <a:ext cx="11412511" cy="2584450"/>
          </a:xfrm>
          <a:prstGeom prst="rect">
            <a:avLst/>
          </a:prstGeom>
          <a:noFill/>
        </p:spPr>
        <p:txBody>
          <a:bodyPr wrap="square" rtlCol="0">
            <a:spAutoFit/>
          </a:bodyPr>
          <a:lstStyle/>
          <a:p>
            <a:r>
              <a:rPr lang="en-US" dirty="0" smtClean="0">
                <a:latin typeface="Calibri" panose="020F0502020204030204" charset="0"/>
                <a:cs typeface="Calibri" panose="020F0502020204030204" charset="0"/>
              </a:rPr>
              <a:t>There is a number of pandas commands to read other data formats:</a:t>
            </a:r>
            <a:endParaRPr lang="en-US" dirty="0" smtClean="0">
              <a:latin typeface="Calibri" panose="020F0502020204030204" charset="0"/>
              <a:cs typeface="Calibri" panose="020F0502020204030204" charset="0"/>
            </a:endParaRPr>
          </a:p>
          <a:p>
            <a:endParaRPr lang="en-US" dirty="0">
              <a:latin typeface="Calibri" panose="020F0502020204030204" charset="0"/>
              <a:cs typeface="Calibri" panose="020F0502020204030204" charset="0"/>
            </a:endParaRPr>
          </a:p>
          <a:p>
            <a:pPr>
              <a:lnSpc>
                <a:spcPct val="150000"/>
              </a:lnSpc>
            </a:pPr>
            <a:r>
              <a:rPr lang="en-US" dirty="0" err="1" smtClean="0">
                <a:latin typeface="Calibri" panose="020F0502020204030204" charset="0"/>
                <a:cs typeface="Calibri" panose="020F0502020204030204" charset="0"/>
              </a:rPr>
              <a:t>pd.read_excel</a:t>
            </a:r>
            <a:r>
              <a:rPr lang="en-US" dirty="0" smtClean="0">
                <a:latin typeface="Calibri" panose="020F0502020204030204" charset="0"/>
                <a:cs typeface="Calibri" panose="020F0502020204030204" charset="0"/>
              </a:rPr>
              <a:t>('myfile.</a:t>
            </a:r>
            <a:r>
              <a:rPr lang="en-US" dirty="0" err="1" smtClean="0">
                <a:latin typeface="Calibri" panose="020F0502020204030204" charset="0"/>
                <a:cs typeface="Calibri" panose="020F0502020204030204" charset="0"/>
              </a:rPr>
              <a:t>xlsx</a:t>
            </a:r>
            <a:r>
              <a:rPr lang="en-US" dirty="0" smtClean="0">
                <a:latin typeface="Calibri" panose="020F0502020204030204" charset="0"/>
                <a:cs typeface="Calibri" panose="020F0502020204030204" charset="0"/>
              </a:rPr>
              <a:t>',</a:t>
            </a:r>
            <a:r>
              <a:rPr lang="en-US" dirty="0" err="1" smtClean="0">
                <a:latin typeface="Calibri" panose="020F0502020204030204" charset="0"/>
                <a:cs typeface="Calibri" panose="020F0502020204030204" charset="0"/>
              </a:rPr>
              <a:t>sheet_name</a:t>
            </a:r>
            <a:r>
              <a:rPr lang="en-US" dirty="0" smtClean="0">
                <a:latin typeface="Calibri" panose="020F0502020204030204" charset="0"/>
                <a:cs typeface="Calibri" panose="020F0502020204030204" charset="0"/>
              </a:rPr>
              <a:t>='Sheet1', </a:t>
            </a:r>
            <a:r>
              <a:rPr lang="en-US" dirty="0" err="1" smtClean="0">
                <a:latin typeface="Calibri" panose="020F0502020204030204" charset="0"/>
                <a:cs typeface="Calibri" panose="020F0502020204030204" charset="0"/>
              </a:rPr>
              <a:t>index_col</a:t>
            </a:r>
            <a:r>
              <a:rPr lang="en-US" dirty="0" smtClean="0">
                <a:latin typeface="Calibri" panose="020F0502020204030204" charset="0"/>
                <a:cs typeface="Calibri" panose="020F0502020204030204" charset="0"/>
              </a:rPr>
              <a:t>=None, </a:t>
            </a:r>
            <a:r>
              <a:rPr lang="en-US" dirty="0" err="1" smtClean="0">
                <a:latin typeface="Calibri" panose="020F0502020204030204" charset="0"/>
                <a:cs typeface="Calibri" panose="020F0502020204030204" charset="0"/>
              </a:rPr>
              <a:t>na_values</a:t>
            </a:r>
            <a:r>
              <a:rPr lang="en-US" dirty="0" smtClean="0">
                <a:latin typeface="Calibri" panose="020F0502020204030204" charset="0"/>
                <a:cs typeface="Calibri" panose="020F0502020204030204" charset="0"/>
              </a:rPr>
              <a:t>=['NA'])</a:t>
            </a:r>
            <a:endParaRPr lang="en-US" dirty="0" smtClean="0">
              <a:latin typeface="Calibri" panose="020F0502020204030204" charset="0"/>
              <a:cs typeface="Calibri" panose="020F0502020204030204" charset="0"/>
            </a:endParaRPr>
          </a:p>
          <a:p>
            <a:pPr>
              <a:lnSpc>
                <a:spcPct val="150000"/>
              </a:lnSpc>
            </a:pPr>
            <a:r>
              <a:rPr lang="en-US" dirty="0" err="1" smtClean="0">
                <a:latin typeface="Calibri" panose="020F0502020204030204" charset="0"/>
                <a:cs typeface="Calibri" panose="020F0502020204030204" charset="0"/>
              </a:rPr>
              <a:t>pd.read_stata</a:t>
            </a:r>
            <a:r>
              <a:rPr lang="en-US" dirty="0" smtClean="0">
                <a:latin typeface="Calibri" panose="020F0502020204030204" charset="0"/>
                <a:cs typeface="Calibri" panose="020F0502020204030204" charset="0"/>
              </a:rPr>
              <a:t>('</a:t>
            </a:r>
            <a:r>
              <a:rPr lang="en-US" dirty="0" err="1" smtClean="0">
                <a:latin typeface="Calibri" panose="020F0502020204030204" charset="0"/>
                <a:cs typeface="Calibri" panose="020F0502020204030204" charset="0"/>
              </a:rPr>
              <a:t>myfile.dta</a:t>
            </a:r>
            <a:r>
              <a:rPr lang="en-US" dirty="0" smtClean="0">
                <a:latin typeface="Calibri" panose="020F0502020204030204" charset="0"/>
                <a:cs typeface="Calibri" panose="020F0502020204030204" charset="0"/>
              </a:rPr>
              <a:t>')</a:t>
            </a:r>
            <a:endParaRPr lang="en-US" dirty="0" smtClean="0">
              <a:latin typeface="Calibri" panose="020F0502020204030204" charset="0"/>
              <a:cs typeface="Calibri" panose="020F0502020204030204" charset="0"/>
            </a:endParaRPr>
          </a:p>
          <a:p>
            <a:pPr>
              <a:lnSpc>
                <a:spcPct val="150000"/>
              </a:lnSpc>
            </a:pPr>
            <a:r>
              <a:rPr lang="en-US" dirty="0" err="1" smtClean="0">
                <a:latin typeface="Calibri" panose="020F0502020204030204" charset="0"/>
                <a:cs typeface="Calibri" panose="020F0502020204030204" charset="0"/>
              </a:rPr>
              <a:t>pd.read_sas</a:t>
            </a:r>
            <a:r>
              <a:rPr lang="en-US" dirty="0" smtClean="0">
                <a:latin typeface="Calibri" panose="020F0502020204030204" charset="0"/>
                <a:cs typeface="Calibri" panose="020F0502020204030204" charset="0"/>
              </a:rPr>
              <a:t>('myfile.sas7bdat')</a:t>
            </a:r>
            <a:endParaRPr lang="en-US" dirty="0" smtClean="0">
              <a:latin typeface="Calibri" panose="020F0502020204030204" charset="0"/>
              <a:cs typeface="Calibri" panose="020F0502020204030204" charset="0"/>
            </a:endParaRPr>
          </a:p>
          <a:p>
            <a:pPr>
              <a:lnSpc>
                <a:spcPct val="150000"/>
              </a:lnSpc>
            </a:pPr>
            <a:r>
              <a:rPr lang="en-US" dirty="0" err="1">
                <a:latin typeface="Calibri" panose="020F0502020204030204" charset="0"/>
                <a:cs typeface="Calibri" panose="020F0502020204030204" charset="0"/>
              </a:rPr>
              <a:t>pd.read_hdf</a:t>
            </a:r>
            <a:r>
              <a:rPr lang="en-US" dirty="0">
                <a:latin typeface="Calibri" panose="020F0502020204030204" charset="0"/>
                <a:cs typeface="Calibri" panose="020F0502020204030204" charset="0"/>
              </a:rPr>
              <a:t>('myfile.h5','df')</a:t>
            </a:r>
            <a:endParaRPr lang="en-US" dirty="0">
              <a:latin typeface="Calibri" panose="020F0502020204030204" charset="0"/>
              <a:cs typeface="Calibri" panose="020F0502020204030204" charset="0"/>
            </a:endParaRPr>
          </a:p>
          <a:p>
            <a:endParaRPr lang="en-US" dirty="0">
              <a:latin typeface="Calibri" panose="020F0502020204030204" charset="0"/>
              <a:cs typeface="Calibri" panose="020F0502020204030204" charset="0"/>
            </a:endParaRPr>
          </a:p>
        </p:txBody>
      </p:sp>
      <p:sp>
        <p:nvSpPr>
          <p:cNvPr id="8" name="Date Placeholder 7"/>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03023" y="1865480"/>
            <a:ext cx="10453566" cy="369332"/>
          </a:xfrm>
          <a:prstGeom prst="rect">
            <a:avLst/>
          </a:prstGeom>
          <a:noFill/>
          <a:ln>
            <a:noFill/>
          </a:ln>
        </p:spPr>
        <p:txBody>
          <a:bodyPr wrap="square" rtlCol="0">
            <a:spAutoFit/>
          </a:bodyPr>
          <a:lstStyle/>
          <a:p>
            <a:r>
              <a:rPr lang="en-US" dirty="0"/>
              <a:t> </a:t>
            </a:r>
            <a:r>
              <a:rPr lang="en-US" dirty="0" smtClean="0"/>
              <a:t>        </a:t>
            </a:r>
            <a:r>
              <a:rPr lang="en-US" sz="1600" dirty="0" smtClean="0">
                <a:solidFill>
                  <a:schemeClr val="accent5">
                    <a:lumMod val="75000"/>
                  </a:schemeClr>
                </a:solidFill>
                <a:latin typeface="Courier New" panose="02070309020205020404" pitchFamily="49" charset="0"/>
                <a:cs typeface="Courier New" panose="02070309020205020404" pitchFamily="49" charset="0"/>
              </a:rPr>
              <a:t>In [3]:</a:t>
            </a:r>
            <a:endParaRPr lang="en-US" sz="1600" dirty="0">
              <a:solidFill>
                <a:schemeClr val="accent5">
                  <a:lumMod val="75000"/>
                </a:schemeClr>
              </a:solidFill>
              <a:latin typeface="Courier New" panose="02070309020205020404" pitchFamily="49" charset="0"/>
              <a:cs typeface="Courier New" panose="02070309020205020404" pitchFamily="49" charset="0"/>
            </a:endParaRPr>
          </a:p>
        </p:txBody>
      </p:sp>
      <p:sp>
        <p:nvSpPr>
          <p:cNvPr id="2" name="Title 1"/>
          <p:cNvSpPr>
            <a:spLocks noGrp="1"/>
          </p:cNvSpPr>
          <p:nvPr>
            <p:ph type="title"/>
          </p:nvPr>
        </p:nvSpPr>
        <p:spPr/>
        <p:txBody>
          <a:bodyPr/>
          <a:lstStyle/>
          <a:p>
            <a:r>
              <a:rPr lang="en-US" dirty="0" smtClean="0"/>
              <a:t>Exploring data frames</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7" name="TextBox 6"/>
          <p:cNvSpPr txBox="1"/>
          <p:nvPr/>
        </p:nvSpPr>
        <p:spPr>
          <a:xfrm>
            <a:off x="1648913" y="1865480"/>
            <a:ext cx="10268267" cy="646331"/>
          </a:xfrm>
          <a:prstGeom prst="rect">
            <a:avLst/>
          </a:prstGeom>
          <a:noFill/>
          <a:ln>
            <a:solidFill>
              <a:schemeClr val="bg2">
                <a:lumMod val="90000"/>
              </a:schemeClr>
            </a:solidFill>
          </a:ln>
        </p:spPr>
        <p:txBody>
          <a:bodyPr wrap="square" rtlCol="0">
            <a:spAutoFit/>
          </a:bodyPr>
          <a:lstStyle/>
          <a:p>
            <a:r>
              <a:rPr lang="en-US" i="1" dirty="0" smtClean="0">
                <a:solidFill>
                  <a:schemeClr val="accent1">
                    <a:lumMod val="75000"/>
                  </a:schemeClr>
                </a:solidFill>
                <a:latin typeface="Courier New" panose="02070309020205020404" pitchFamily="49" charset="0"/>
                <a:cs typeface="Courier New" panose="02070309020205020404" pitchFamily="49" charset="0"/>
              </a:rPr>
              <a:t>#List first 5 records</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r>
              <a:rPr lang="en-US" dirty="0" err="1" smtClean="0">
                <a:solidFill>
                  <a:schemeClr val="bg2">
                    <a:lumMod val="25000"/>
                  </a:schemeClr>
                </a:solidFill>
                <a:latin typeface="Courier New" panose="02070309020205020404" pitchFamily="49" charset="0"/>
                <a:cs typeface="Courier New" panose="02070309020205020404" pitchFamily="49" charset="0"/>
              </a:rPr>
              <a:t>df.head</a:t>
            </a:r>
            <a:r>
              <a:rPr lang="en-US" dirty="0" smtClean="0">
                <a:solidFill>
                  <a:schemeClr val="bg2">
                    <a:lumMod val="25000"/>
                  </a:schemeClr>
                </a:solidFill>
                <a:latin typeface="Courier New" panose="02070309020205020404" pitchFamily="49" charset="0"/>
                <a:cs typeface="Courier New" panose="02070309020205020404" pitchFamily="49" charset="0"/>
              </a:rPr>
              <a:t>()</a:t>
            </a:r>
            <a:endParaRPr lang="en-US" dirty="0">
              <a:solidFill>
                <a:schemeClr val="bg2">
                  <a:lumMod val="25000"/>
                </a:schemeClr>
              </a:solidFill>
              <a:latin typeface="Courier New" panose="02070309020205020404" pitchFamily="49" charset="0"/>
              <a:cs typeface="Courier New" panose="02070309020205020404" pitchFamily="49" charset="0"/>
            </a:endParaRPr>
          </a:p>
        </p:txBody>
      </p:sp>
      <p:sp>
        <p:nvSpPr>
          <p:cNvPr id="8" name="TextBox 7"/>
          <p:cNvSpPr txBox="1"/>
          <p:nvPr/>
        </p:nvSpPr>
        <p:spPr>
          <a:xfrm>
            <a:off x="200520" y="2797367"/>
            <a:ext cx="10453566" cy="369332"/>
          </a:xfrm>
          <a:prstGeom prst="rect">
            <a:avLst/>
          </a:prstGeom>
          <a:noFill/>
          <a:ln>
            <a:noFill/>
          </a:ln>
        </p:spPr>
        <p:txBody>
          <a:bodyPr wrap="square" rtlCol="0">
            <a:spAutoFit/>
          </a:bodyPr>
          <a:lstStyle/>
          <a:p>
            <a:r>
              <a:rPr lang="en-US" dirty="0"/>
              <a:t> </a:t>
            </a:r>
            <a:r>
              <a:rPr lang="en-US" dirty="0" smtClean="0"/>
              <a:t>        </a:t>
            </a:r>
            <a:r>
              <a:rPr lang="en-US" sz="1600" dirty="0" smtClean="0">
                <a:solidFill>
                  <a:srgbClr val="C00000"/>
                </a:solidFill>
                <a:latin typeface="Courier New" panose="02070309020205020404" pitchFamily="49" charset="0"/>
                <a:cs typeface="Courier New" panose="02070309020205020404" pitchFamily="49" charset="0"/>
              </a:rPr>
              <a:t>Out[3]:</a:t>
            </a:r>
            <a:endParaRPr lang="en-US" sz="1600" dirty="0">
              <a:solidFill>
                <a:srgbClr val="C00000"/>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03091" y="2797367"/>
            <a:ext cx="3261643" cy="1767993"/>
          </a:xfrm>
          <a:prstGeom prst="rect">
            <a:avLst/>
          </a:prstGeom>
        </p:spPr>
      </p:pic>
      <p:sp>
        <p:nvSpPr>
          <p:cNvPr id="5" name="Date Placeholder 4"/>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75000"/>
                  </a:schemeClr>
                </a:solidFill>
              </a:rPr>
              <a:t>      Hands-on exercises</a:t>
            </a:r>
            <a:endParaRPr lang="en-US" dirty="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3" name="TextBox 2"/>
          <p:cNvSpPr txBox="1"/>
          <p:nvPr/>
        </p:nvSpPr>
        <p:spPr>
          <a:xfrm>
            <a:off x="1004341" y="2013679"/>
            <a:ext cx="10418164" cy="1938992"/>
          </a:xfrm>
          <a:prstGeom prst="rect">
            <a:avLst/>
          </a:prstGeom>
          <a:noFill/>
        </p:spPr>
        <p:txBody>
          <a:bodyPr wrap="square" rtlCol="0">
            <a:spAutoFit/>
          </a:bodyPr>
          <a:lstStyle/>
          <a:p>
            <a:pPr marL="285750" indent="-285750">
              <a:lnSpc>
                <a:spcPct val="250000"/>
              </a:lnSpc>
              <a:buFont typeface="Wingdings" panose="05000000000000000000" pitchFamily="2" charset="2"/>
              <a:buChar char="ü"/>
            </a:pPr>
            <a:r>
              <a:rPr lang="en-US" sz="2400" dirty="0" smtClean="0"/>
              <a:t>Try to read the first 10, 20, 50 records;</a:t>
            </a:r>
            <a:endParaRPr lang="en-US" sz="2400" dirty="0" smtClean="0"/>
          </a:p>
          <a:p>
            <a:pPr marL="285750" indent="-285750">
              <a:lnSpc>
                <a:spcPct val="250000"/>
              </a:lnSpc>
              <a:buFont typeface="Wingdings" panose="05000000000000000000" pitchFamily="2" charset="2"/>
              <a:buChar char="ü"/>
            </a:pPr>
            <a:r>
              <a:rPr lang="en-US" sz="2400" dirty="0" smtClean="0"/>
              <a:t>Can you guess how to view the last few records;              </a:t>
            </a:r>
            <a:r>
              <a:rPr lang="en-US" sz="2400" i="1" dirty="0" smtClean="0">
                <a:solidFill>
                  <a:schemeClr val="bg1">
                    <a:lumMod val="50000"/>
                  </a:schemeClr>
                </a:solidFill>
              </a:rPr>
              <a:t>Hint:</a:t>
            </a:r>
            <a:endParaRPr lang="en-US" sz="2400" i="1" dirty="0">
              <a:solidFill>
                <a:schemeClr val="bg1">
                  <a:lumMod val="50000"/>
                </a:schemeClr>
              </a:solidFill>
            </a:endParaRPr>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119659" y="3212891"/>
            <a:ext cx="971733" cy="687049"/>
          </a:xfrm>
          <a:prstGeom prst="rect">
            <a:avLst/>
          </a:prstGeom>
        </p:spPr>
      </p:pic>
      <p:grpSp>
        <p:nvGrpSpPr>
          <p:cNvPr id="24" name="Group 23"/>
          <p:cNvGrpSpPr/>
          <p:nvPr/>
        </p:nvGrpSpPr>
        <p:grpSpPr>
          <a:xfrm rot="-8100000">
            <a:off x="1184980" y="754334"/>
            <a:ext cx="87443" cy="547143"/>
            <a:chOff x="2136098" y="5086662"/>
            <a:chExt cx="87443" cy="547143"/>
          </a:xfrm>
        </p:grpSpPr>
        <p:cxnSp>
          <p:nvCxnSpPr>
            <p:cNvPr id="11" name="Straight Connector 10"/>
            <p:cNvCxnSpPr/>
            <p:nvPr/>
          </p:nvCxnSpPr>
          <p:spPr>
            <a:xfrm flipH="1">
              <a:off x="2181067" y="5206584"/>
              <a:ext cx="2502" cy="354767"/>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12" name="Isosceles Triangle 11"/>
            <p:cNvSpPr/>
            <p:nvPr/>
          </p:nvSpPr>
          <p:spPr>
            <a:xfrm>
              <a:off x="2136098" y="5086662"/>
              <a:ext cx="87443" cy="878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2178566" y="5581339"/>
              <a:ext cx="2" cy="52466"/>
            </a:xfrm>
            <a:prstGeom prst="line">
              <a:avLst/>
            </a:prstGeom>
            <a:ln w="79375"/>
          </p:spPr>
          <p:style>
            <a:lnRef idx="1">
              <a:schemeClr val="accent1"/>
            </a:lnRef>
            <a:fillRef idx="0">
              <a:schemeClr val="accent1"/>
            </a:fillRef>
            <a:effectRef idx="0">
              <a:schemeClr val="accent1"/>
            </a:effectRef>
            <a:fontRef idx="minor">
              <a:schemeClr val="tx1"/>
            </a:fontRef>
          </p:style>
        </p:cxnSp>
      </p:grpSp>
      <p:sp>
        <p:nvSpPr>
          <p:cNvPr id="6" name="Date Placeholder 5"/>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Frame data types</a:t>
            </a:r>
            <a:endParaRPr lang="en-US" dirty="0"/>
          </a:p>
        </p:txBody>
      </p:sp>
      <p:graphicFrame>
        <p:nvGraphicFramePr>
          <p:cNvPr id="5" name="Content Placeholder 4"/>
          <p:cNvGraphicFramePr>
            <a:graphicFrameLocks noGrp="1"/>
          </p:cNvGraphicFramePr>
          <p:nvPr>
            <p:ph idx="1"/>
          </p:nvPr>
        </p:nvGraphicFramePr>
        <p:xfrm>
          <a:off x="838200" y="1690688"/>
          <a:ext cx="9153729" cy="4432090"/>
        </p:xfrm>
        <a:graphic>
          <a:graphicData uri="http://schemas.openxmlformats.org/drawingml/2006/table">
            <a:tbl>
              <a:tblPr/>
              <a:tblGrid>
                <a:gridCol w="3051243"/>
                <a:gridCol w="3051243"/>
                <a:gridCol w="3051243"/>
              </a:tblGrid>
              <a:tr h="344923">
                <a:tc>
                  <a:txBody>
                    <a:bodyPr/>
                    <a:lstStyle/>
                    <a:p>
                      <a:pPr algn="l" fontAlgn="b"/>
                      <a:r>
                        <a:rPr lang="en-US" sz="1600" b="1" dirty="0">
                          <a:effectLst/>
                        </a:rPr>
                        <a:t>Pandas Type</a:t>
                      </a:r>
                      <a:endParaRPr lang="en-US" sz="1600" b="1" dirty="0">
                        <a:effectLst/>
                      </a:endParaRPr>
                    </a:p>
                  </a:txBody>
                  <a:tcPr marL="53065" marR="53065" marT="53065" marB="53065" anchor="b">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
                      <a:r>
                        <a:rPr lang="en-US" sz="1600" b="1">
                          <a:effectLst/>
                        </a:rPr>
                        <a:t>Native Python Type</a:t>
                      </a:r>
                      <a:endParaRPr lang="en-US" sz="1600" b="1">
                        <a:effectLst/>
                      </a:endParaRPr>
                    </a:p>
                  </a:txBody>
                  <a:tcPr marL="53065" marR="53065" marT="53065" marB="53065" anchor="b">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
                      <a:r>
                        <a:rPr lang="en-US" sz="1600" b="1" dirty="0">
                          <a:effectLst/>
                        </a:rPr>
                        <a:t>Description</a:t>
                      </a:r>
                      <a:endParaRPr lang="en-US" sz="1600" b="1" dirty="0">
                        <a:effectLst/>
                      </a:endParaRPr>
                    </a:p>
                  </a:txBody>
                  <a:tcPr marL="53065" marR="53065" marT="53065" marB="53065" anchor="b">
                    <a:lnL>
                      <a:noFill/>
                    </a:lnL>
                    <a:lnR>
                      <a:noFill/>
                    </a:lnR>
                    <a:lnT>
                      <a:noFill/>
                    </a:lnT>
                    <a:lnB w="7620" cap="flat" cmpd="sng" algn="ctr">
                      <a:solidFill>
                        <a:srgbClr val="DDDDDD"/>
                      </a:solidFill>
                      <a:prstDash val="solid"/>
                      <a:round/>
                      <a:headEnd type="none" w="med" len="med"/>
                      <a:tailEnd type="none" w="med" len="med"/>
                    </a:lnB>
                    <a:solidFill>
                      <a:srgbClr val="FFFFFF"/>
                    </a:solidFill>
                  </a:tcPr>
                </a:tc>
              </a:tr>
              <a:tr h="1061302">
                <a:tc>
                  <a:txBody>
                    <a:bodyPr/>
                    <a:lstStyle/>
                    <a:p>
                      <a:pPr fontAlgn="t"/>
                      <a:r>
                        <a:rPr lang="en-US" sz="1600" dirty="0">
                          <a:effectLst/>
                        </a:rPr>
                        <a:t>object</a:t>
                      </a:r>
                      <a:endParaRPr lang="en-US" sz="1600" dirty="0">
                        <a:effectLst/>
                      </a:endParaRPr>
                    </a:p>
                  </a:txBody>
                  <a:tcPr marL="53065" marR="53065" marT="53065" marB="53065">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fontAlgn="t"/>
                      <a:r>
                        <a:rPr lang="en-US" sz="1600" dirty="0">
                          <a:effectLst/>
                        </a:rPr>
                        <a:t>string</a:t>
                      </a:r>
                      <a:endParaRPr lang="en-US" sz="1600" dirty="0">
                        <a:effectLst/>
                      </a:endParaRPr>
                    </a:p>
                  </a:txBody>
                  <a:tcPr marL="53065" marR="53065" marT="53065" marB="53065">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fontAlgn="t"/>
                      <a:r>
                        <a:rPr lang="en-US" sz="1600">
                          <a:effectLst/>
                        </a:rPr>
                        <a:t>The most general dtype. Will be assigned to your column if column has mixed types (numbers and strings).</a:t>
                      </a:r>
                      <a:endParaRPr lang="en-US" sz="1600">
                        <a:effectLst/>
                      </a:endParaRPr>
                    </a:p>
                  </a:txBody>
                  <a:tcPr marL="53065" marR="53065" marT="53065" marB="53065">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r>
              <a:tr h="822509">
                <a:tc>
                  <a:txBody>
                    <a:bodyPr/>
                    <a:lstStyle/>
                    <a:p>
                      <a:pPr fontAlgn="t"/>
                      <a:r>
                        <a:rPr lang="en-US" sz="1600" dirty="0">
                          <a:effectLst/>
                        </a:rPr>
                        <a:t>int64</a:t>
                      </a:r>
                      <a:endParaRPr lang="en-US" sz="1600" dirty="0">
                        <a:effectLst/>
                      </a:endParaRPr>
                    </a:p>
                  </a:txBody>
                  <a:tcPr marL="53065" marR="53065" marT="53065" marB="53065">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600">
                          <a:effectLst/>
                        </a:rPr>
                        <a:t>int</a:t>
                      </a:r>
                      <a:endParaRPr lang="en-US" sz="1600">
                        <a:effectLst/>
                      </a:endParaRPr>
                    </a:p>
                  </a:txBody>
                  <a:tcPr marL="53065" marR="53065" marT="53065" marB="53065">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600">
                          <a:effectLst/>
                        </a:rPr>
                        <a:t>Numeric characters. 64 refers to the memory allocated to hold this character.</a:t>
                      </a:r>
                      <a:endParaRPr lang="en-US" sz="1600">
                        <a:effectLst/>
                      </a:endParaRPr>
                    </a:p>
                  </a:txBody>
                  <a:tcPr marL="53065" marR="53065" marT="53065" marB="53065">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1300095">
                <a:tc>
                  <a:txBody>
                    <a:bodyPr/>
                    <a:lstStyle/>
                    <a:p>
                      <a:pPr fontAlgn="t"/>
                      <a:r>
                        <a:rPr lang="en-US" sz="1600">
                          <a:effectLst/>
                        </a:rPr>
                        <a:t>float64</a:t>
                      </a:r>
                      <a:endParaRPr lang="en-US" sz="1600">
                        <a:effectLst/>
                      </a:endParaRPr>
                    </a:p>
                  </a:txBody>
                  <a:tcPr marL="53065" marR="53065" marT="53065" marB="53065">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fontAlgn="t"/>
                      <a:r>
                        <a:rPr lang="en-US" sz="1600">
                          <a:effectLst/>
                        </a:rPr>
                        <a:t>float</a:t>
                      </a:r>
                      <a:endParaRPr lang="en-US" sz="1600">
                        <a:effectLst/>
                      </a:endParaRPr>
                    </a:p>
                  </a:txBody>
                  <a:tcPr marL="53065" marR="53065" marT="53065" marB="53065">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fontAlgn="t"/>
                      <a:r>
                        <a:rPr lang="en-US" sz="1600">
                          <a:effectLst/>
                        </a:rPr>
                        <a:t>Numeric characters with decimals. If a column contains numbers and NaNs(see below), pandas will default to float64, in case your missing value has a decimal.</a:t>
                      </a:r>
                      <a:endParaRPr lang="en-US" sz="1600">
                        <a:effectLst/>
                      </a:endParaRPr>
                    </a:p>
                  </a:txBody>
                  <a:tcPr marL="53065" marR="53065" marT="53065" marB="53065">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r>
              <a:tr h="822509">
                <a:tc>
                  <a:txBody>
                    <a:bodyPr/>
                    <a:lstStyle/>
                    <a:p>
                      <a:pPr fontAlgn="t"/>
                      <a:r>
                        <a:rPr lang="en-US" sz="1600">
                          <a:effectLst/>
                        </a:rPr>
                        <a:t>datetime64, timedelta[ns]</a:t>
                      </a:r>
                      <a:endParaRPr lang="en-US" sz="1600">
                        <a:effectLst/>
                      </a:endParaRPr>
                    </a:p>
                  </a:txBody>
                  <a:tcPr marL="53065" marR="53065" marT="53065" marB="53065">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1600" dirty="0">
                          <a:effectLst/>
                        </a:rPr>
                        <a:t>N/A (but see the </a:t>
                      </a:r>
                      <a:r>
                        <a:rPr lang="en-US" sz="1600" u="none" strike="noStrike" dirty="0" err="1">
                          <a:solidFill>
                            <a:srgbClr val="337AB7"/>
                          </a:solidFill>
                          <a:effectLst/>
                          <a:hlinkClick r:id="rId1"/>
                        </a:rPr>
                        <a:t>datetime</a:t>
                      </a:r>
                      <a:r>
                        <a:rPr lang="en-US" sz="1600" dirty="0">
                          <a:effectLst/>
                        </a:rPr>
                        <a:t> module in Python’s standard library)</a:t>
                      </a:r>
                      <a:endParaRPr lang="en-US" sz="1600" dirty="0">
                        <a:effectLst/>
                      </a:endParaRPr>
                    </a:p>
                  </a:txBody>
                  <a:tcPr marL="53065" marR="53065" marT="53065" marB="53065">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1600" dirty="0">
                          <a:effectLst/>
                        </a:rPr>
                        <a:t>Values meant to hold time data. Look into these for time series experiments.</a:t>
                      </a:r>
                      <a:endParaRPr lang="en-US" sz="1600" dirty="0">
                        <a:effectLst/>
                      </a:endParaRPr>
                    </a:p>
                  </a:txBody>
                  <a:tcPr marL="53065" marR="53065" marT="53065" marB="53065">
                    <a:lnL>
                      <a:noFill/>
                    </a:lnL>
                    <a:lnR>
                      <a:noFill/>
                    </a:lnR>
                    <a:lnT w="7620"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3" name="Date Placeholder 2"/>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03023" y="1865480"/>
            <a:ext cx="10453566" cy="369332"/>
          </a:xfrm>
          <a:prstGeom prst="rect">
            <a:avLst/>
          </a:prstGeom>
          <a:noFill/>
          <a:ln>
            <a:noFill/>
          </a:ln>
        </p:spPr>
        <p:txBody>
          <a:bodyPr wrap="square" rtlCol="0">
            <a:spAutoFit/>
          </a:bodyPr>
          <a:lstStyle/>
          <a:p>
            <a:r>
              <a:rPr lang="en-US" dirty="0"/>
              <a:t> </a:t>
            </a:r>
            <a:r>
              <a:rPr lang="en-US" dirty="0" smtClean="0"/>
              <a:t>        </a:t>
            </a:r>
            <a:r>
              <a:rPr lang="en-US" sz="1600" dirty="0" smtClean="0">
                <a:solidFill>
                  <a:schemeClr val="accent5">
                    <a:lumMod val="75000"/>
                  </a:schemeClr>
                </a:solidFill>
                <a:latin typeface="Courier New" panose="02070309020205020404" pitchFamily="49" charset="0"/>
                <a:cs typeface="Courier New" panose="02070309020205020404" pitchFamily="49" charset="0"/>
              </a:rPr>
              <a:t>In [4]:</a:t>
            </a:r>
            <a:endParaRPr lang="en-US" sz="1600" dirty="0">
              <a:solidFill>
                <a:schemeClr val="accent5">
                  <a:lumMod val="75000"/>
                </a:schemeClr>
              </a:solidFill>
              <a:latin typeface="Courier New" panose="02070309020205020404" pitchFamily="49" charset="0"/>
              <a:cs typeface="Courier New" panose="02070309020205020404" pitchFamily="49" charset="0"/>
            </a:endParaRPr>
          </a:p>
        </p:txBody>
      </p:sp>
      <p:sp>
        <p:nvSpPr>
          <p:cNvPr id="2" name="Title 1"/>
          <p:cNvSpPr>
            <a:spLocks noGrp="1"/>
          </p:cNvSpPr>
          <p:nvPr>
            <p:ph type="title"/>
          </p:nvPr>
        </p:nvSpPr>
        <p:spPr/>
        <p:txBody>
          <a:bodyPr/>
          <a:lstStyle/>
          <a:p>
            <a:r>
              <a:rPr lang="en-US" dirty="0"/>
              <a:t>Data Frame data types</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7" name="TextBox 6"/>
          <p:cNvSpPr txBox="1"/>
          <p:nvPr/>
        </p:nvSpPr>
        <p:spPr>
          <a:xfrm>
            <a:off x="1648913" y="1865480"/>
            <a:ext cx="10268267" cy="646331"/>
          </a:xfrm>
          <a:prstGeom prst="rect">
            <a:avLst/>
          </a:prstGeom>
          <a:noFill/>
          <a:ln>
            <a:solidFill>
              <a:schemeClr val="bg2">
                <a:lumMod val="90000"/>
              </a:schemeClr>
            </a:solidFill>
          </a:ln>
        </p:spPr>
        <p:txBody>
          <a:bodyPr wrap="square" rtlCol="0">
            <a:spAutoFit/>
          </a:bodyPr>
          <a:lstStyle/>
          <a:p>
            <a:r>
              <a:rPr lang="en-US" i="1" dirty="0" smtClean="0">
                <a:solidFill>
                  <a:schemeClr val="accent1">
                    <a:lumMod val="75000"/>
                  </a:schemeClr>
                </a:solidFill>
                <a:latin typeface="Courier New" panose="02070309020205020404" pitchFamily="49" charset="0"/>
                <a:cs typeface="Courier New" panose="02070309020205020404" pitchFamily="49" charset="0"/>
              </a:rPr>
              <a:t>#Check a particular column type</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r>
              <a:rPr lang="en-US" dirty="0" err="1" smtClean="0">
                <a:solidFill>
                  <a:schemeClr val="bg2">
                    <a:lumMod val="25000"/>
                  </a:schemeClr>
                </a:solidFill>
                <a:latin typeface="Courier New" panose="02070309020205020404" pitchFamily="49" charset="0"/>
                <a:cs typeface="Courier New" panose="02070309020205020404" pitchFamily="49" charset="0"/>
              </a:rPr>
              <a:t>df</a:t>
            </a:r>
            <a:r>
              <a:rPr lang="en-US" dirty="0" smtClean="0">
                <a:solidFill>
                  <a:schemeClr val="accent6">
                    <a:lumMod val="75000"/>
                  </a:schemeClr>
                </a:solidFill>
                <a:latin typeface="Courier New" panose="02070309020205020404" pitchFamily="49" charset="0"/>
                <a:cs typeface="Courier New" panose="02070309020205020404" pitchFamily="49" charset="0"/>
              </a:rPr>
              <a:t>[</a:t>
            </a:r>
            <a:r>
              <a:rPr lang="en-US" dirty="0" smtClean="0">
                <a:solidFill>
                  <a:srgbClr val="C00000"/>
                </a:solidFill>
                <a:latin typeface="Courier New" panose="02070309020205020404" pitchFamily="49" charset="0"/>
                <a:cs typeface="Courier New" panose="02070309020205020404" pitchFamily="49" charset="0"/>
              </a:rPr>
              <a:t>'salary'</a:t>
            </a:r>
            <a:r>
              <a:rPr lang="en-US" dirty="0" smtClean="0">
                <a:solidFill>
                  <a:schemeClr val="accent6">
                    <a:lumMod val="75000"/>
                  </a:schemeClr>
                </a:solidFill>
                <a:latin typeface="Courier New" panose="02070309020205020404" pitchFamily="49" charset="0"/>
                <a:cs typeface="Courier New" panose="02070309020205020404" pitchFamily="49" charset="0"/>
              </a:rPr>
              <a:t>]</a:t>
            </a:r>
            <a:r>
              <a:rPr lang="en-US" dirty="0" smtClean="0">
                <a:solidFill>
                  <a:schemeClr val="bg2">
                    <a:lumMod val="25000"/>
                  </a:schemeClr>
                </a:solidFill>
                <a:latin typeface="Courier New" panose="02070309020205020404" pitchFamily="49" charset="0"/>
                <a:cs typeface="Courier New" panose="02070309020205020404" pitchFamily="49" charset="0"/>
              </a:rPr>
              <a:t>.</a:t>
            </a:r>
            <a:r>
              <a:rPr lang="en-US" dirty="0" err="1" smtClean="0">
                <a:solidFill>
                  <a:schemeClr val="bg2">
                    <a:lumMod val="25000"/>
                  </a:schemeClr>
                </a:solidFill>
                <a:latin typeface="Courier New" panose="02070309020205020404" pitchFamily="49" charset="0"/>
                <a:cs typeface="Courier New" panose="02070309020205020404" pitchFamily="49" charset="0"/>
              </a:rPr>
              <a:t>dtype</a:t>
            </a:r>
            <a:endParaRPr lang="en-US" dirty="0">
              <a:solidFill>
                <a:schemeClr val="bg2">
                  <a:lumMod val="25000"/>
                </a:schemeClr>
              </a:solidFill>
              <a:latin typeface="Courier New" panose="02070309020205020404" pitchFamily="49" charset="0"/>
              <a:cs typeface="Courier New" panose="02070309020205020404" pitchFamily="49" charset="0"/>
            </a:endParaRPr>
          </a:p>
        </p:txBody>
      </p:sp>
      <p:sp>
        <p:nvSpPr>
          <p:cNvPr id="8" name="TextBox 7"/>
          <p:cNvSpPr txBox="1"/>
          <p:nvPr/>
        </p:nvSpPr>
        <p:spPr>
          <a:xfrm>
            <a:off x="200520" y="2607492"/>
            <a:ext cx="10453566" cy="369332"/>
          </a:xfrm>
          <a:prstGeom prst="rect">
            <a:avLst/>
          </a:prstGeom>
          <a:noFill/>
          <a:ln>
            <a:noFill/>
          </a:ln>
        </p:spPr>
        <p:txBody>
          <a:bodyPr wrap="square" rtlCol="0">
            <a:spAutoFit/>
          </a:bodyPr>
          <a:lstStyle/>
          <a:p>
            <a:r>
              <a:rPr lang="en-US" dirty="0"/>
              <a:t> </a:t>
            </a:r>
            <a:r>
              <a:rPr lang="en-US" dirty="0" smtClean="0"/>
              <a:t>        </a:t>
            </a:r>
            <a:r>
              <a:rPr lang="en-US" sz="1600" dirty="0" smtClean="0">
                <a:solidFill>
                  <a:srgbClr val="C00000"/>
                </a:solidFill>
                <a:latin typeface="Courier New" panose="02070309020205020404" pitchFamily="49" charset="0"/>
                <a:cs typeface="Courier New" panose="02070309020205020404" pitchFamily="49" charset="0"/>
              </a:rPr>
              <a:t>Out[4]: </a:t>
            </a:r>
            <a:r>
              <a:rPr lang="en-US" sz="1600" dirty="0" err="1" smtClean="0">
                <a:solidFill>
                  <a:schemeClr val="bg2">
                    <a:lumMod val="25000"/>
                  </a:schemeClr>
                </a:solidFill>
                <a:latin typeface="Courier New" panose="02070309020205020404" pitchFamily="49" charset="0"/>
                <a:cs typeface="Courier New" panose="02070309020205020404" pitchFamily="49" charset="0"/>
              </a:rPr>
              <a:t>dtype</a:t>
            </a:r>
            <a:r>
              <a:rPr lang="en-US" sz="1600" dirty="0" smtClean="0">
                <a:solidFill>
                  <a:schemeClr val="bg2">
                    <a:lumMod val="25000"/>
                  </a:schemeClr>
                </a:solidFill>
                <a:latin typeface="Courier New" panose="02070309020205020404" pitchFamily="49" charset="0"/>
                <a:cs typeface="Courier New" panose="02070309020205020404" pitchFamily="49" charset="0"/>
              </a:rPr>
              <a:t>('int64')</a:t>
            </a:r>
            <a:endParaRPr lang="en-US" sz="1600" dirty="0">
              <a:solidFill>
                <a:schemeClr val="bg2">
                  <a:lumMod val="25000"/>
                </a:schemeClr>
              </a:solidFill>
              <a:latin typeface="Courier New" panose="02070309020205020404" pitchFamily="49" charset="0"/>
              <a:cs typeface="Courier New" panose="02070309020205020404" pitchFamily="49" charset="0"/>
            </a:endParaRPr>
          </a:p>
        </p:txBody>
      </p:sp>
      <p:sp>
        <p:nvSpPr>
          <p:cNvPr id="10" name="TextBox 9"/>
          <p:cNvSpPr txBox="1"/>
          <p:nvPr/>
        </p:nvSpPr>
        <p:spPr>
          <a:xfrm>
            <a:off x="200527" y="3386978"/>
            <a:ext cx="10453566" cy="369332"/>
          </a:xfrm>
          <a:prstGeom prst="rect">
            <a:avLst/>
          </a:prstGeom>
          <a:noFill/>
          <a:ln>
            <a:noFill/>
          </a:ln>
        </p:spPr>
        <p:txBody>
          <a:bodyPr wrap="square" rtlCol="0">
            <a:spAutoFit/>
          </a:bodyPr>
          <a:lstStyle/>
          <a:p>
            <a:r>
              <a:rPr lang="en-US" dirty="0"/>
              <a:t> </a:t>
            </a:r>
            <a:r>
              <a:rPr lang="en-US" dirty="0" smtClean="0"/>
              <a:t>        </a:t>
            </a:r>
            <a:r>
              <a:rPr lang="en-US" sz="1600" dirty="0" smtClean="0">
                <a:solidFill>
                  <a:schemeClr val="accent5">
                    <a:lumMod val="75000"/>
                  </a:schemeClr>
                </a:solidFill>
                <a:latin typeface="Courier New" panose="02070309020205020404" pitchFamily="49" charset="0"/>
                <a:cs typeface="Courier New" panose="02070309020205020404" pitchFamily="49" charset="0"/>
              </a:rPr>
              <a:t>In [5]:</a:t>
            </a:r>
            <a:endParaRPr lang="en-US" sz="1600" dirty="0">
              <a:solidFill>
                <a:schemeClr val="accent5">
                  <a:lumMod val="75000"/>
                </a:schemeClr>
              </a:solidFill>
              <a:latin typeface="Courier New" panose="02070309020205020404" pitchFamily="49" charset="0"/>
              <a:cs typeface="Courier New" panose="02070309020205020404" pitchFamily="49" charset="0"/>
            </a:endParaRPr>
          </a:p>
        </p:txBody>
      </p:sp>
      <p:sp>
        <p:nvSpPr>
          <p:cNvPr id="11" name="TextBox 10"/>
          <p:cNvSpPr txBox="1"/>
          <p:nvPr/>
        </p:nvSpPr>
        <p:spPr>
          <a:xfrm>
            <a:off x="1646417" y="3386978"/>
            <a:ext cx="10268267" cy="646331"/>
          </a:xfrm>
          <a:prstGeom prst="rect">
            <a:avLst/>
          </a:prstGeom>
          <a:noFill/>
          <a:ln>
            <a:solidFill>
              <a:schemeClr val="bg2">
                <a:lumMod val="90000"/>
              </a:schemeClr>
            </a:solidFill>
          </a:ln>
        </p:spPr>
        <p:txBody>
          <a:bodyPr wrap="square" rtlCol="0">
            <a:spAutoFit/>
          </a:bodyPr>
          <a:lstStyle/>
          <a:p>
            <a:r>
              <a:rPr lang="en-US" i="1" dirty="0" smtClean="0">
                <a:solidFill>
                  <a:schemeClr val="accent1">
                    <a:lumMod val="75000"/>
                  </a:schemeClr>
                </a:solidFill>
                <a:latin typeface="Courier New" panose="02070309020205020404" pitchFamily="49" charset="0"/>
                <a:cs typeface="Courier New" panose="02070309020205020404" pitchFamily="49" charset="0"/>
              </a:rPr>
              <a:t>#Check types for all the columns</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r>
              <a:rPr lang="en-US" dirty="0" err="1" smtClean="0">
                <a:solidFill>
                  <a:schemeClr val="bg2">
                    <a:lumMod val="25000"/>
                  </a:schemeClr>
                </a:solidFill>
                <a:latin typeface="Courier New" panose="02070309020205020404" pitchFamily="49" charset="0"/>
                <a:cs typeface="Courier New" panose="02070309020205020404" pitchFamily="49" charset="0"/>
              </a:rPr>
              <a:t>df.dtypes</a:t>
            </a:r>
            <a:endParaRPr lang="en-US" dirty="0">
              <a:solidFill>
                <a:schemeClr val="bg2">
                  <a:lumMod val="25000"/>
                </a:schemeClr>
              </a:solidFill>
              <a:latin typeface="Courier New" panose="02070309020205020404" pitchFamily="49" charset="0"/>
              <a:cs typeface="Courier New" panose="02070309020205020404" pitchFamily="49" charset="0"/>
            </a:endParaRPr>
          </a:p>
        </p:txBody>
      </p:sp>
      <p:sp>
        <p:nvSpPr>
          <p:cNvPr id="12" name="TextBox 11"/>
          <p:cNvSpPr txBox="1"/>
          <p:nvPr/>
        </p:nvSpPr>
        <p:spPr>
          <a:xfrm>
            <a:off x="198024" y="4318865"/>
            <a:ext cx="10453566" cy="369332"/>
          </a:xfrm>
          <a:prstGeom prst="rect">
            <a:avLst/>
          </a:prstGeom>
          <a:noFill/>
          <a:ln>
            <a:noFill/>
          </a:ln>
        </p:spPr>
        <p:txBody>
          <a:bodyPr wrap="square" rtlCol="0">
            <a:spAutoFit/>
          </a:bodyPr>
          <a:lstStyle/>
          <a:p>
            <a:r>
              <a:rPr lang="en-US" dirty="0"/>
              <a:t> </a:t>
            </a:r>
            <a:r>
              <a:rPr lang="en-US" dirty="0" smtClean="0"/>
              <a:t>        </a:t>
            </a:r>
            <a:r>
              <a:rPr lang="en-US" sz="1600" dirty="0" smtClean="0">
                <a:solidFill>
                  <a:srgbClr val="C00000"/>
                </a:solidFill>
                <a:latin typeface="Courier New" panose="02070309020205020404" pitchFamily="49" charset="0"/>
                <a:cs typeface="Courier New" panose="02070309020205020404" pitchFamily="49" charset="0"/>
              </a:rPr>
              <a:t>Out[4]:</a:t>
            </a:r>
            <a:endParaRPr lang="en-US" sz="1600" dirty="0">
              <a:solidFill>
                <a:schemeClr val="bg2">
                  <a:lumMod val="25000"/>
                </a:schemeClr>
              </a:solidFill>
              <a:latin typeface="Courier New" panose="02070309020205020404" pitchFamily="49" charset="0"/>
              <a:cs typeface="Courier New" panose="02070309020205020404" pitchFamily="49" charset="0"/>
            </a:endParaRPr>
          </a:p>
        </p:txBody>
      </p:sp>
      <p:sp>
        <p:nvSpPr>
          <p:cNvPr id="3" name="TextBox 2"/>
          <p:cNvSpPr txBox="1"/>
          <p:nvPr/>
        </p:nvSpPr>
        <p:spPr>
          <a:xfrm>
            <a:off x="1648913" y="4360681"/>
            <a:ext cx="3227887" cy="2031325"/>
          </a:xfrm>
          <a:prstGeom prst="rect">
            <a:avLst/>
          </a:prstGeom>
          <a:noFill/>
        </p:spPr>
        <p:txBody>
          <a:bodyPr wrap="square" rtlCol="0">
            <a:spAutoFit/>
          </a:bodyPr>
          <a:lstStyle/>
          <a:p>
            <a:r>
              <a:rPr lang="en-US" dirty="0" smtClean="0"/>
              <a:t>rank             </a:t>
            </a:r>
            <a:endParaRPr lang="en-US" dirty="0" smtClean="0"/>
          </a:p>
          <a:p>
            <a:r>
              <a:rPr lang="en-US" dirty="0" smtClean="0"/>
              <a:t>discipline  </a:t>
            </a:r>
            <a:endParaRPr lang="en-US" dirty="0"/>
          </a:p>
          <a:p>
            <a:r>
              <a:rPr lang="en-US" dirty="0" err="1" smtClean="0"/>
              <a:t>phd</a:t>
            </a:r>
            <a:r>
              <a:rPr lang="en-US" dirty="0" smtClean="0"/>
              <a:t> </a:t>
            </a:r>
            <a:endParaRPr lang="en-US" dirty="0"/>
          </a:p>
          <a:p>
            <a:r>
              <a:rPr lang="en-US" dirty="0" smtClean="0"/>
              <a:t>service      </a:t>
            </a:r>
            <a:endParaRPr lang="en-US" dirty="0"/>
          </a:p>
          <a:p>
            <a:r>
              <a:rPr lang="en-US" dirty="0"/>
              <a:t>sex              </a:t>
            </a:r>
            <a:endParaRPr lang="en-US" dirty="0"/>
          </a:p>
          <a:p>
            <a:r>
              <a:rPr lang="en-US" dirty="0"/>
              <a:t>salary         </a:t>
            </a:r>
            <a:endParaRPr lang="en-US" dirty="0"/>
          </a:p>
          <a:p>
            <a:r>
              <a:rPr lang="en-US" dirty="0" err="1"/>
              <a:t>dtype</a:t>
            </a:r>
            <a:r>
              <a:rPr lang="en-US" dirty="0"/>
              <a:t>: object</a:t>
            </a:r>
            <a:endParaRPr lang="en-US" dirty="0"/>
          </a:p>
        </p:txBody>
      </p:sp>
      <p:sp>
        <p:nvSpPr>
          <p:cNvPr id="13" name="TextBox 12"/>
          <p:cNvSpPr txBox="1"/>
          <p:nvPr/>
        </p:nvSpPr>
        <p:spPr>
          <a:xfrm>
            <a:off x="3220380" y="4358185"/>
            <a:ext cx="3227887" cy="1754326"/>
          </a:xfrm>
          <a:prstGeom prst="rect">
            <a:avLst/>
          </a:prstGeom>
          <a:noFill/>
        </p:spPr>
        <p:txBody>
          <a:bodyPr wrap="square" rtlCol="0">
            <a:spAutoFit/>
          </a:bodyPr>
          <a:lstStyle/>
          <a:p>
            <a:r>
              <a:rPr lang="en-US" dirty="0" smtClean="0"/>
              <a:t>object</a:t>
            </a:r>
            <a:endParaRPr lang="en-US" dirty="0"/>
          </a:p>
          <a:p>
            <a:r>
              <a:rPr lang="en-US" dirty="0" smtClean="0"/>
              <a:t>object</a:t>
            </a:r>
            <a:endParaRPr lang="en-US" dirty="0"/>
          </a:p>
          <a:p>
            <a:r>
              <a:rPr lang="en-US" dirty="0" smtClean="0"/>
              <a:t>int64</a:t>
            </a:r>
            <a:endParaRPr lang="en-US" dirty="0"/>
          </a:p>
          <a:p>
            <a:r>
              <a:rPr lang="en-US" dirty="0" smtClean="0"/>
              <a:t>int64</a:t>
            </a:r>
            <a:endParaRPr lang="en-US" dirty="0"/>
          </a:p>
          <a:p>
            <a:r>
              <a:rPr lang="en-US" dirty="0" smtClean="0"/>
              <a:t>object</a:t>
            </a:r>
            <a:endParaRPr lang="en-US" dirty="0"/>
          </a:p>
          <a:p>
            <a:r>
              <a:rPr lang="en-US" dirty="0" smtClean="0"/>
              <a:t>int64</a:t>
            </a:r>
            <a:endParaRPr lang="en-US" dirty="0"/>
          </a:p>
        </p:txBody>
      </p:sp>
      <p:sp>
        <p:nvSpPr>
          <p:cNvPr id="5" name="Date Placeholder 4"/>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Frames attributes</a:t>
            </a:r>
            <a:endParaRPr lang="en-US" dirty="0"/>
          </a:p>
        </p:txBody>
      </p:sp>
      <p:sp>
        <p:nvSpPr>
          <p:cNvPr id="5" name="Slide Number Placeholder 4"/>
          <p:cNvSpPr>
            <a:spLocks noGrp="1"/>
          </p:cNvSpPr>
          <p:nvPr>
            <p:ph type="sldNum" sz="quarter" idx="12"/>
          </p:nvPr>
        </p:nvSpPr>
        <p:spPr/>
        <p:txBody>
          <a:bodyPr/>
          <a:lstStyle/>
          <a:p>
            <a:fld id="{B841CA95-E0BC-48B5-948A-ECC494EB4D84}" type="slidenum">
              <a:rPr lang="en-US" smtClean="0"/>
            </a:fld>
            <a:endParaRPr lang="en-US"/>
          </a:p>
        </p:txBody>
      </p:sp>
      <p:sp>
        <p:nvSpPr>
          <p:cNvPr id="6" name="TextBox 5"/>
          <p:cNvSpPr txBox="1"/>
          <p:nvPr/>
        </p:nvSpPr>
        <p:spPr>
          <a:xfrm>
            <a:off x="838200" y="1690688"/>
            <a:ext cx="7485089" cy="369332"/>
          </a:xfrm>
          <a:prstGeom prst="rect">
            <a:avLst/>
          </a:prstGeom>
          <a:noFill/>
        </p:spPr>
        <p:txBody>
          <a:bodyPr wrap="square" rtlCol="0">
            <a:spAutoFit/>
          </a:bodyPr>
          <a:lstStyle/>
          <a:p>
            <a:r>
              <a:rPr lang="en-US" dirty="0" smtClean="0"/>
              <a:t>Python objects have </a:t>
            </a:r>
            <a:r>
              <a:rPr lang="en-US" i="1" dirty="0" smtClean="0"/>
              <a:t>attributes</a:t>
            </a:r>
            <a:r>
              <a:rPr lang="en-US" dirty="0" smtClean="0"/>
              <a:t> and </a:t>
            </a:r>
            <a:r>
              <a:rPr lang="en-US" i="1" dirty="0" smtClean="0"/>
              <a:t>methods</a:t>
            </a:r>
            <a:r>
              <a:rPr lang="en-US" dirty="0" smtClean="0"/>
              <a:t>.</a:t>
            </a:r>
            <a:endParaRPr lang="en-US" dirty="0" smtClean="0"/>
          </a:p>
        </p:txBody>
      </p:sp>
      <p:graphicFrame>
        <p:nvGraphicFramePr>
          <p:cNvPr id="7" name="Table 6"/>
          <p:cNvGraphicFramePr>
            <a:graphicFrameLocks noGrp="1"/>
          </p:cNvGraphicFramePr>
          <p:nvPr/>
        </p:nvGraphicFramePr>
        <p:xfrm>
          <a:off x="927725" y="2363450"/>
          <a:ext cx="8431134" cy="3492709"/>
        </p:xfrm>
        <a:graphic>
          <a:graphicData uri="http://schemas.openxmlformats.org/drawingml/2006/table">
            <a:tbl>
              <a:tblPr firstRow="1" bandRow="1">
                <a:tableStyleId>{B301B821-A1FF-4177-AEE7-76D212191A09}</a:tableStyleId>
              </a:tblPr>
              <a:tblGrid>
                <a:gridCol w="2200223"/>
                <a:gridCol w="6230911"/>
              </a:tblGrid>
              <a:tr h="48967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dirty="0" err="1" smtClean="0"/>
                        <a:t>df.attribute</a:t>
                      </a:r>
                      <a:endParaRPr lang="en-US" sz="2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dirty="0" smtClean="0"/>
                        <a:t>description</a:t>
                      </a:r>
                      <a:endParaRPr lang="en-US" sz="2400" dirty="0" smtClean="0"/>
                    </a:p>
                  </a:txBody>
                  <a:tcPr/>
                </a:tc>
              </a:tr>
              <a:tr h="409731">
                <a:tc>
                  <a:txBody>
                    <a:bodyPr/>
                    <a:lstStyle/>
                    <a:p>
                      <a:r>
                        <a:rPr lang="en-US" dirty="0" err="1" smtClean="0"/>
                        <a:t>dtypes</a:t>
                      </a:r>
                      <a:endParaRPr lang="en-US" dirty="0"/>
                    </a:p>
                  </a:txBody>
                  <a:tcPr/>
                </a:tc>
                <a:tc>
                  <a:txBody>
                    <a:bodyPr/>
                    <a:lstStyle/>
                    <a:p>
                      <a:r>
                        <a:rPr lang="en-US" dirty="0" smtClean="0"/>
                        <a:t>list the types of the columns</a:t>
                      </a:r>
                      <a:endParaRPr lang="en-US" dirty="0"/>
                    </a:p>
                  </a:txBody>
                  <a:tcPr/>
                </a:tc>
              </a:tr>
              <a:tr h="409731">
                <a:tc>
                  <a:txBody>
                    <a:bodyPr/>
                    <a:lstStyle/>
                    <a:p>
                      <a:r>
                        <a:rPr lang="en-US" dirty="0" smtClean="0"/>
                        <a:t>columns</a:t>
                      </a:r>
                      <a:endParaRPr lang="en-US" dirty="0"/>
                    </a:p>
                  </a:txBody>
                  <a:tcPr/>
                </a:tc>
                <a:tc>
                  <a:txBody>
                    <a:bodyPr/>
                    <a:lstStyle/>
                    <a:p>
                      <a:r>
                        <a:rPr lang="en-US" dirty="0" smtClean="0"/>
                        <a:t>list the column names</a:t>
                      </a:r>
                      <a:endParaRPr lang="en-US" dirty="0"/>
                    </a:p>
                  </a:txBody>
                  <a:tcPr/>
                </a:tc>
              </a:tr>
              <a:tr h="449705">
                <a:tc>
                  <a:txBody>
                    <a:bodyPr/>
                    <a:lstStyle/>
                    <a:p>
                      <a:r>
                        <a:rPr lang="en-US" dirty="0" smtClean="0"/>
                        <a:t>axes</a:t>
                      </a:r>
                      <a:endParaRPr lang="en-US" dirty="0"/>
                    </a:p>
                  </a:txBody>
                  <a:tcPr/>
                </a:tc>
                <a:tc>
                  <a:txBody>
                    <a:bodyPr/>
                    <a:lstStyle/>
                    <a:p>
                      <a:r>
                        <a:rPr lang="en-US" dirty="0" smtClean="0"/>
                        <a:t>list the row labels</a:t>
                      </a:r>
                      <a:r>
                        <a:rPr lang="en-US" baseline="0" dirty="0" smtClean="0"/>
                        <a:t> and column names</a:t>
                      </a:r>
                      <a:endParaRPr lang="en-US" dirty="0"/>
                    </a:p>
                  </a:txBody>
                  <a:tcPr/>
                </a:tc>
              </a:tr>
              <a:tr h="459698">
                <a:tc>
                  <a:txBody>
                    <a:bodyPr/>
                    <a:lstStyle/>
                    <a:p>
                      <a:r>
                        <a:rPr lang="en-US" dirty="0" err="1" smtClean="0"/>
                        <a:t>ndim</a:t>
                      </a:r>
                      <a:endParaRPr lang="en-US" dirty="0"/>
                    </a:p>
                  </a:txBody>
                  <a:tcPr/>
                </a:tc>
                <a:tc>
                  <a:txBody>
                    <a:bodyPr/>
                    <a:lstStyle/>
                    <a:p>
                      <a:r>
                        <a:rPr lang="en-US" dirty="0" smtClean="0"/>
                        <a:t>number of dimensions</a:t>
                      </a:r>
                      <a:endParaRPr lang="en-US" dirty="0"/>
                    </a:p>
                  </a:txBody>
                  <a:tcPr/>
                </a:tc>
              </a:tr>
              <a:tr h="424722">
                <a:tc>
                  <a:txBody>
                    <a:bodyPr/>
                    <a:lstStyle/>
                    <a:p>
                      <a:r>
                        <a:rPr lang="en-US" dirty="0" smtClean="0"/>
                        <a:t>size</a:t>
                      </a:r>
                      <a:endParaRPr lang="en-US" dirty="0"/>
                    </a:p>
                  </a:txBody>
                  <a:tcPr/>
                </a:tc>
                <a:tc>
                  <a:txBody>
                    <a:bodyPr/>
                    <a:lstStyle/>
                    <a:p>
                      <a:r>
                        <a:rPr lang="en-US" dirty="0" smtClean="0"/>
                        <a:t>number of elements </a:t>
                      </a:r>
                      <a:endParaRPr lang="en-US" dirty="0"/>
                    </a:p>
                  </a:txBody>
                  <a:tcPr/>
                </a:tc>
              </a:tr>
              <a:tr h="424722">
                <a:tc>
                  <a:txBody>
                    <a:bodyPr/>
                    <a:lstStyle/>
                    <a:p>
                      <a:r>
                        <a:rPr lang="en-US" dirty="0" smtClean="0"/>
                        <a:t>shape</a:t>
                      </a:r>
                      <a:endParaRPr lang="en-US" dirty="0"/>
                    </a:p>
                  </a:txBody>
                  <a:tcPr/>
                </a:tc>
                <a:tc>
                  <a:txBody>
                    <a:bodyPr/>
                    <a:lstStyle/>
                    <a:p>
                      <a:r>
                        <a:rPr lang="en-US" dirty="0" smtClean="0"/>
                        <a:t>return a tuple</a:t>
                      </a:r>
                      <a:r>
                        <a:rPr lang="en-US" baseline="0" dirty="0" smtClean="0"/>
                        <a:t> representing the dimensionality </a:t>
                      </a:r>
                      <a:endParaRPr lang="en-US" dirty="0"/>
                    </a:p>
                  </a:txBody>
                  <a:tcPr/>
                </a:tc>
              </a:tr>
              <a:tr h="424722">
                <a:tc>
                  <a:txBody>
                    <a:bodyPr/>
                    <a:lstStyle/>
                    <a:p>
                      <a:r>
                        <a:rPr lang="en-US" dirty="0" smtClean="0"/>
                        <a:t>values</a:t>
                      </a:r>
                      <a:endParaRPr lang="en-US" dirty="0"/>
                    </a:p>
                  </a:txBody>
                  <a:tcPr/>
                </a:tc>
                <a:tc>
                  <a:txBody>
                    <a:bodyPr/>
                    <a:lstStyle/>
                    <a:p>
                      <a:r>
                        <a:rPr lang="en-US" dirty="0" err="1" smtClean="0"/>
                        <a:t>numpy</a:t>
                      </a:r>
                      <a:r>
                        <a:rPr lang="en-US" baseline="0" dirty="0" smtClean="0"/>
                        <a:t> representation of the data</a:t>
                      </a:r>
                      <a:endParaRPr lang="en-US" dirty="0"/>
                    </a:p>
                  </a:txBody>
                  <a:tcPr/>
                </a:tc>
              </a:tr>
            </a:tbl>
          </a:graphicData>
        </a:graphic>
      </p:graphicFrame>
      <p:sp>
        <p:nvSpPr>
          <p:cNvPr id="3" name="Date Placeholder 2"/>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75000"/>
                  </a:schemeClr>
                </a:solidFill>
              </a:rPr>
              <a:t>      Hands-on exercises</a:t>
            </a:r>
            <a:endParaRPr lang="en-US" dirty="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3" name="TextBox 2"/>
          <p:cNvSpPr txBox="1"/>
          <p:nvPr/>
        </p:nvSpPr>
        <p:spPr>
          <a:xfrm>
            <a:off x="1004341" y="2013679"/>
            <a:ext cx="10418164" cy="3785652"/>
          </a:xfrm>
          <a:prstGeom prst="rect">
            <a:avLst/>
          </a:prstGeom>
          <a:noFill/>
        </p:spPr>
        <p:txBody>
          <a:bodyPr wrap="square" rtlCol="0">
            <a:spAutoFit/>
          </a:bodyPr>
          <a:lstStyle/>
          <a:p>
            <a:pPr marL="285750" indent="-285750">
              <a:lnSpc>
                <a:spcPct val="250000"/>
              </a:lnSpc>
              <a:buFont typeface="Wingdings" panose="05000000000000000000" pitchFamily="2" charset="2"/>
              <a:buChar char="ü"/>
            </a:pPr>
            <a:r>
              <a:rPr lang="en-US" sz="2400" dirty="0" smtClean="0"/>
              <a:t>Find how many records this data frame has;</a:t>
            </a:r>
            <a:endParaRPr lang="en-US" sz="2400" dirty="0" smtClean="0"/>
          </a:p>
          <a:p>
            <a:pPr marL="285750" indent="-285750">
              <a:lnSpc>
                <a:spcPct val="250000"/>
              </a:lnSpc>
              <a:buFont typeface="Wingdings" panose="05000000000000000000" pitchFamily="2" charset="2"/>
              <a:buChar char="ü"/>
            </a:pPr>
            <a:r>
              <a:rPr lang="en-US" sz="2400" dirty="0" smtClean="0"/>
              <a:t>How many elements are there?     </a:t>
            </a:r>
            <a:endParaRPr lang="en-US" sz="2400" dirty="0" smtClean="0"/>
          </a:p>
          <a:p>
            <a:pPr marL="285750" indent="-285750">
              <a:lnSpc>
                <a:spcPct val="250000"/>
              </a:lnSpc>
              <a:buFont typeface="Wingdings" panose="05000000000000000000" pitchFamily="2" charset="2"/>
              <a:buChar char="ü"/>
            </a:pPr>
            <a:r>
              <a:rPr lang="en-US" sz="2400" dirty="0" smtClean="0"/>
              <a:t>What are the column names?</a:t>
            </a:r>
            <a:endParaRPr lang="en-US" sz="2400" dirty="0" smtClean="0"/>
          </a:p>
          <a:p>
            <a:pPr marL="285750" indent="-285750">
              <a:lnSpc>
                <a:spcPct val="250000"/>
              </a:lnSpc>
              <a:buFont typeface="Wingdings" panose="05000000000000000000" pitchFamily="2" charset="2"/>
              <a:buChar char="ü"/>
            </a:pPr>
            <a:r>
              <a:rPr lang="en-US" sz="2400" dirty="0" smtClean="0"/>
              <a:t>What types of columns we have in this data frame?</a:t>
            </a:r>
            <a:endParaRPr lang="en-US" sz="2400" dirty="0"/>
          </a:p>
        </p:txBody>
      </p:sp>
      <p:grpSp>
        <p:nvGrpSpPr>
          <p:cNvPr id="24" name="Group 23"/>
          <p:cNvGrpSpPr/>
          <p:nvPr/>
        </p:nvGrpSpPr>
        <p:grpSpPr>
          <a:xfrm rot="-8100000">
            <a:off x="1184980" y="754334"/>
            <a:ext cx="87443" cy="547143"/>
            <a:chOff x="2136098" y="5086662"/>
            <a:chExt cx="87443" cy="547143"/>
          </a:xfrm>
        </p:grpSpPr>
        <p:cxnSp>
          <p:nvCxnSpPr>
            <p:cNvPr id="11" name="Straight Connector 10"/>
            <p:cNvCxnSpPr/>
            <p:nvPr/>
          </p:nvCxnSpPr>
          <p:spPr>
            <a:xfrm flipH="1">
              <a:off x="2181067" y="5206584"/>
              <a:ext cx="2502" cy="354767"/>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12" name="Isosceles Triangle 11"/>
            <p:cNvSpPr/>
            <p:nvPr/>
          </p:nvSpPr>
          <p:spPr>
            <a:xfrm>
              <a:off x="2136098" y="5086662"/>
              <a:ext cx="87443" cy="878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2178566" y="5581339"/>
              <a:ext cx="2" cy="52466"/>
            </a:xfrm>
            <a:prstGeom prst="line">
              <a:avLst/>
            </a:prstGeom>
            <a:ln w="79375"/>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Frames methods</a:t>
            </a:r>
            <a:endParaRPr lang="en-US" dirty="0"/>
          </a:p>
        </p:txBody>
      </p:sp>
      <p:sp>
        <p:nvSpPr>
          <p:cNvPr id="5" name="Slide Number Placeholder 4"/>
          <p:cNvSpPr>
            <a:spLocks noGrp="1"/>
          </p:cNvSpPr>
          <p:nvPr>
            <p:ph type="sldNum" sz="quarter" idx="12"/>
          </p:nvPr>
        </p:nvSpPr>
        <p:spPr/>
        <p:txBody>
          <a:bodyPr/>
          <a:lstStyle/>
          <a:p>
            <a:fld id="{B841CA95-E0BC-48B5-948A-ECC494EB4D84}" type="slidenum">
              <a:rPr lang="en-US" smtClean="0"/>
            </a:fld>
            <a:endParaRPr lang="en-US"/>
          </a:p>
        </p:txBody>
      </p:sp>
      <p:graphicFrame>
        <p:nvGraphicFramePr>
          <p:cNvPr id="7" name="Table 6"/>
          <p:cNvGraphicFramePr>
            <a:graphicFrameLocks noGrp="1"/>
          </p:cNvGraphicFramePr>
          <p:nvPr/>
        </p:nvGraphicFramePr>
        <p:xfrm>
          <a:off x="927725" y="2418414"/>
          <a:ext cx="8431134" cy="4165425"/>
        </p:xfrm>
        <a:graphic>
          <a:graphicData uri="http://schemas.openxmlformats.org/drawingml/2006/table">
            <a:tbl>
              <a:tblPr firstRow="1" bandRow="1">
                <a:tableStyleId>{B301B821-A1FF-4177-AEE7-76D212191A09}</a:tableStyleId>
              </a:tblPr>
              <a:tblGrid>
                <a:gridCol w="2564983"/>
                <a:gridCol w="5866151"/>
              </a:tblGrid>
              <a:tr h="578202">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dirty="0" err="1" smtClean="0"/>
                        <a:t>df.method</a:t>
                      </a:r>
                      <a:r>
                        <a:rPr lang="en-US" sz="2400" dirty="0" smtClean="0"/>
                        <a:t>()</a:t>
                      </a:r>
                      <a:endParaRPr lang="en-US" sz="2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dirty="0" smtClean="0"/>
                        <a:t>description</a:t>
                      </a:r>
                      <a:endParaRPr lang="en-US" sz="2400" dirty="0" smtClean="0"/>
                    </a:p>
                  </a:txBody>
                  <a:tcPr/>
                </a:tc>
              </a:tr>
              <a:tr h="483804">
                <a:tc>
                  <a:txBody>
                    <a:bodyPr/>
                    <a:lstStyle/>
                    <a:p>
                      <a:r>
                        <a:rPr lang="en-US" dirty="0" smtClean="0"/>
                        <a:t>head( [n] ), tail( [n] )</a:t>
                      </a:r>
                      <a:endParaRPr lang="en-US" dirty="0"/>
                    </a:p>
                  </a:txBody>
                  <a:tcPr/>
                </a:tc>
                <a:tc>
                  <a:txBody>
                    <a:bodyPr/>
                    <a:lstStyle/>
                    <a:p>
                      <a:r>
                        <a:rPr lang="en-US" dirty="0" smtClean="0"/>
                        <a:t>first/last</a:t>
                      </a:r>
                      <a:r>
                        <a:rPr lang="en-US" baseline="0" dirty="0" smtClean="0"/>
                        <a:t> n rows</a:t>
                      </a:r>
                      <a:endParaRPr lang="en-US" dirty="0"/>
                    </a:p>
                  </a:txBody>
                  <a:tcPr/>
                </a:tc>
              </a:tr>
              <a:tr h="483804">
                <a:tc>
                  <a:txBody>
                    <a:bodyPr/>
                    <a:lstStyle/>
                    <a:p>
                      <a:r>
                        <a:rPr lang="en-US" dirty="0" smtClean="0"/>
                        <a:t>describe()</a:t>
                      </a:r>
                      <a:endParaRPr lang="en-US" dirty="0"/>
                    </a:p>
                  </a:txBody>
                  <a:tcPr/>
                </a:tc>
                <a:tc>
                  <a:txBody>
                    <a:bodyPr/>
                    <a:lstStyle/>
                    <a:p>
                      <a:r>
                        <a:rPr lang="en-US" dirty="0" smtClean="0"/>
                        <a:t>generate descriptive statistics (for numeric columns only)</a:t>
                      </a:r>
                      <a:endParaRPr lang="en-US" dirty="0"/>
                    </a:p>
                  </a:txBody>
                  <a:tcPr/>
                </a:tc>
              </a:tr>
              <a:tr h="531003">
                <a:tc>
                  <a:txBody>
                    <a:bodyPr/>
                    <a:lstStyle/>
                    <a:p>
                      <a:r>
                        <a:rPr lang="en-US" dirty="0" smtClean="0"/>
                        <a:t>max(), min()</a:t>
                      </a:r>
                      <a:endParaRPr lang="en-US" dirty="0"/>
                    </a:p>
                  </a:txBody>
                  <a:tcPr/>
                </a:tc>
                <a:tc>
                  <a:txBody>
                    <a:bodyPr/>
                    <a:lstStyle/>
                    <a:p>
                      <a:r>
                        <a:rPr lang="en-US" dirty="0" smtClean="0"/>
                        <a:t>return max/min</a:t>
                      </a:r>
                      <a:r>
                        <a:rPr lang="en-US" baseline="0" dirty="0" smtClean="0"/>
                        <a:t> values for all numeric columns</a:t>
                      </a:r>
                      <a:endParaRPr lang="en-US" dirty="0"/>
                    </a:p>
                  </a:txBody>
                  <a:tcPr/>
                </a:tc>
              </a:tr>
              <a:tr h="542803">
                <a:tc>
                  <a:txBody>
                    <a:bodyPr/>
                    <a:lstStyle/>
                    <a:p>
                      <a:r>
                        <a:rPr lang="en-US" dirty="0" smtClean="0"/>
                        <a:t>mean(), median()</a:t>
                      </a:r>
                      <a:endParaRPr lang="en-US" dirty="0"/>
                    </a:p>
                  </a:txBody>
                  <a:tcPr/>
                </a:tc>
                <a:tc>
                  <a:txBody>
                    <a:bodyPr/>
                    <a:lstStyle/>
                    <a:p>
                      <a:r>
                        <a:rPr lang="en-US" dirty="0" smtClean="0"/>
                        <a:t>return mean/median</a:t>
                      </a:r>
                      <a:r>
                        <a:rPr lang="en-US" baseline="0" dirty="0" smtClean="0"/>
                        <a:t> values for all numeric columns</a:t>
                      </a:r>
                      <a:endParaRPr lang="en-US" dirty="0"/>
                    </a:p>
                  </a:txBody>
                  <a:tcPr/>
                </a:tc>
              </a:tr>
              <a:tr h="542803">
                <a:tc>
                  <a:txBody>
                    <a:bodyPr/>
                    <a:lstStyle/>
                    <a:p>
                      <a:r>
                        <a:rPr lang="en-US" dirty="0" err="1" smtClean="0"/>
                        <a:t>std</a:t>
                      </a:r>
                      <a:r>
                        <a:rPr lang="en-US" dirty="0" smtClean="0"/>
                        <a:t>()</a:t>
                      </a:r>
                      <a:endParaRPr lang="en-US" dirty="0"/>
                    </a:p>
                  </a:txBody>
                  <a:tcPr/>
                </a:tc>
                <a:tc>
                  <a:txBody>
                    <a:bodyPr/>
                    <a:lstStyle/>
                    <a:p>
                      <a:r>
                        <a:rPr lang="en-US" dirty="0" smtClean="0"/>
                        <a:t>standard deviation</a:t>
                      </a:r>
                      <a:endParaRPr lang="en-US" dirty="0"/>
                    </a:p>
                  </a:txBody>
                  <a:tcPr/>
                </a:tc>
              </a:tr>
              <a:tr h="501503">
                <a:tc>
                  <a:txBody>
                    <a:bodyPr/>
                    <a:lstStyle/>
                    <a:p>
                      <a:r>
                        <a:rPr lang="en-US" dirty="0" smtClean="0"/>
                        <a:t>sample([n])</a:t>
                      </a:r>
                      <a:endParaRPr lang="en-US" dirty="0"/>
                    </a:p>
                  </a:txBody>
                  <a:tcPr/>
                </a:tc>
                <a:tc>
                  <a:txBody>
                    <a:bodyPr/>
                    <a:lstStyle/>
                    <a:p>
                      <a:r>
                        <a:rPr lang="en-US" dirty="0" smtClean="0"/>
                        <a:t>returns a random sample of the</a:t>
                      </a:r>
                      <a:r>
                        <a:rPr lang="en-US" baseline="0" dirty="0" smtClean="0"/>
                        <a:t> data frame</a:t>
                      </a:r>
                      <a:endParaRPr lang="en-US" dirty="0"/>
                    </a:p>
                  </a:txBody>
                  <a:tcPr/>
                </a:tc>
              </a:tr>
              <a:tr h="501503">
                <a:tc>
                  <a:txBody>
                    <a:bodyPr/>
                    <a:lstStyle/>
                    <a:p>
                      <a:r>
                        <a:rPr lang="en-US" dirty="0" err="1" smtClean="0"/>
                        <a:t>dropna</a:t>
                      </a:r>
                      <a:r>
                        <a:rPr lang="en-US" dirty="0" smtClean="0"/>
                        <a:t>()</a:t>
                      </a:r>
                      <a:endParaRPr lang="en-US" dirty="0"/>
                    </a:p>
                  </a:txBody>
                  <a:tcPr/>
                </a:tc>
                <a:tc>
                  <a:txBody>
                    <a:bodyPr/>
                    <a:lstStyle/>
                    <a:p>
                      <a:r>
                        <a:rPr lang="en-US" dirty="0" smtClean="0"/>
                        <a:t>drop all the records with missing values</a:t>
                      </a:r>
                      <a:endParaRPr lang="en-US" dirty="0"/>
                    </a:p>
                  </a:txBody>
                  <a:tcPr/>
                </a:tc>
              </a:tr>
            </a:tbl>
          </a:graphicData>
        </a:graphic>
      </p:graphicFrame>
      <p:sp>
        <p:nvSpPr>
          <p:cNvPr id="8" name="TextBox 7"/>
          <p:cNvSpPr txBox="1"/>
          <p:nvPr/>
        </p:nvSpPr>
        <p:spPr>
          <a:xfrm>
            <a:off x="838200" y="1610741"/>
            <a:ext cx="7485089" cy="646331"/>
          </a:xfrm>
          <a:prstGeom prst="rect">
            <a:avLst/>
          </a:prstGeom>
          <a:noFill/>
        </p:spPr>
        <p:txBody>
          <a:bodyPr wrap="square" rtlCol="0">
            <a:spAutoFit/>
          </a:bodyPr>
          <a:lstStyle/>
          <a:p>
            <a:r>
              <a:rPr lang="en-US" dirty="0" smtClean="0"/>
              <a:t>Unlike attributes, python methods have </a:t>
            </a:r>
            <a:r>
              <a:rPr lang="en-US" i="1" dirty="0" smtClean="0"/>
              <a:t>parenthesis.</a:t>
            </a:r>
            <a:endParaRPr lang="en-US" i="1" dirty="0" smtClean="0"/>
          </a:p>
          <a:p>
            <a:r>
              <a:rPr lang="en-US" dirty="0" smtClean="0"/>
              <a:t>All attributes and methods can be listed with a </a:t>
            </a:r>
            <a:r>
              <a:rPr lang="en-US" i="1" dirty="0" err="1" smtClean="0"/>
              <a:t>dir</a:t>
            </a:r>
            <a:r>
              <a:rPr lang="en-US" i="1" dirty="0" smtClean="0"/>
              <a:t>() </a:t>
            </a:r>
            <a:r>
              <a:rPr lang="en-US" dirty="0" smtClean="0"/>
              <a:t>function: </a:t>
            </a:r>
            <a:r>
              <a:rPr lang="en-US" b="1" dirty="0" err="1" smtClean="0">
                <a:solidFill>
                  <a:schemeClr val="accent1">
                    <a:lumMod val="50000"/>
                  </a:schemeClr>
                </a:solidFill>
                <a:latin typeface="Courier New" panose="02070309020205020404" pitchFamily="49" charset="0"/>
                <a:cs typeface="Courier New" panose="02070309020205020404" pitchFamily="49" charset="0"/>
              </a:rPr>
              <a:t>dir</a:t>
            </a:r>
            <a:r>
              <a:rPr lang="en-US" b="1" dirty="0" smtClean="0">
                <a:solidFill>
                  <a:schemeClr val="accent1">
                    <a:lumMod val="50000"/>
                  </a:schemeClr>
                </a:solidFill>
                <a:latin typeface="Courier New" panose="02070309020205020404" pitchFamily="49" charset="0"/>
                <a:cs typeface="Courier New" panose="02070309020205020404" pitchFamily="49" charset="0"/>
              </a:rPr>
              <a:t>(</a:t>
            </a:r>
            <a:r>
              <a:rPr lang="en-US" b="1" dirty="0" err="1" smtClean="0">
                <a:solidFill>
                  <a:schemeClr val="accent1">
                    <a:lumMod val="50000"/>
                  </a:schemeClr>
                </a:solidFill>
                <a:latin typeface="Courier New" panose="02070309020205020404" pitchFamily="49" charset="0"/>
                <a:cs typeface="Courier New" panose="02070309020205020404" pitchFamily="49" charset="0"/>
              </a:rPr>
              <a:t>df</a:t>
            </a:r>
            <a:r>
              <a:rPr lang="en-US" b="1" dirty="0" smtClean="0">
                <a:solidFill>
                  <a:schemeClr val="accent1">
                    <a:lumMod val="50000"/>
                  </a:schemeClr>
                </a:solidFill>
                <a:latin typeface="Courier New" panose="02070309020205020404" pitchFamily="49" charset="0"/>
                <a:cs typeface="Courier New" panose="02070309020205020404" pitchFamily="49" charset="0"/>
              </a:rPr>
              <a:t>)</a:t>
            </a:r>
            <a:endParaRPr lang="en-US" b="1" dirty="0" smtClean="0">
              <a:solidFill>
                <a:schemeClr val="accent1">
                  <a:lumMod val="50000"/>
                </a:schemeClr>
              </a:solidFill>
              <a:latin typeface="Courier New" panose="02070309020205020404" pitchFamily="49" charset="0"/>
              <a:cs typeface="Courier New" panose="02070309020205020404" pitchFamily="49" charset="0"/>
            </a:endParaRPr>
          </a:p>
        </p:txBody>
      </p:sp>
      <p:sp>
        <p:nvSpPr>
          <p:cNvPr id="3" name="Date Placeholder 2"/>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75000"/>
                  </a:schemeClr>
                </a:solidFill>
              </a:rPr>
              <a:t>      Hands-on exercises</a:t>
            </a:r>
            <a:endParaRPr lang="en-US" dirty="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3" name="TextBox 2"/>
          <p:cNvSpPr txBox="1"/>
          <p:nvPr/>
        </p:nvSpPr>
        <p:spPr>
          <a:xfrm>
            <a:off x="1004341" y="2013679"/>
            <a:ext cx="10418164" cy="3231654"/>
          </a:xfrm>
          <a:prstGeom prst="rect">
            <a:avLst/>
          </a:prstGeom>
          <a:noFill/>
        </p:spPr>
        <p:txBody>
          <a:bodyPr wrap="square" rtlCol="0">
            <a:spAutoFit/>
          </a:bodyPr>
          <a:lstStyle/>
          <a:p>
            <a:pPr marL="285750" indent="-285750">
              <a:lnSpc>
                <a:spcPct val="250000"/>
              </a:lnSpc>
              <a:buFont typeface="Wingdings" panose="05000000000000000000" pitchFamily="2" charset="2"/>
              <a:buChar char="ü"/>
            </a:pPr>
            <a:r>
              <a:rPr lang="en-US" sz="2400" dirty="0" smtClean="0"/>
              <a:t>Give the summary for the numeric columns in the dataset</a:t>
            </a:r>
            <a:endParaRPr lang="en-US" sz="2400" dirty="0" smtClean="0"/>
          </a:p>
          <a:p>
            <a:pPr marL="285750" indent="-285750">
              <a:lnSpc>
                <a:spcPct val="200000"/>
              </a:lnSpc>
              <a:buFont typeface="Wingdings" panose="05000000000000000000" pitchFamily="2" charset="2"/>
              <a:buChar char="ü"/>
            </a:pPr>
            <a:r>
              <a:rPr lang="en-US" sz="2400" dirty="0" smtClean="0"/>
              <a:t>Calculate standard deviation for all numeric columns;</a:t>
            </a:r>
            <a:endParaRPr lang="en-US" sz="2400" dirty="0" smtClean="0"/>
          </a:p>
          <a:p>
            <a:pPr marL="285750" indent="-285750">
              <a:lnSpc>
                <a:spcPct val="200000"/>
              </a:lnSpc>
              <a:buFont typeface="Wingdings" panose="05000000000000000000" pitchFamily="2" charset="2"/>
              <a:buChar char="ü"/>
            </a:pPr>
            <a:r>
              <a:rPr lang="en-US" sz="2400" dirty="0" smtClean="0"/>
              <a:t>What are the mean values of the first 50 records in the dataset?</a:t>
            </a:r>
            <a:r>
              <a:rPr lang="en-US" sz="2400" dirty="0"/>
              <a:t> </a:t>
            </a:r>
            <a:r>
              <a:rPr lang="en-US" sz="2400" dirty="0" smtClean="0"/>
              <a:t>  </a:t>
            </a:r>
            <a:r>
              <a:rPr lang="en-US" sz="2400" b="1" i="1" dirty="0" smtClean="0">
                <a:solidFill>
                  <a:schemeClr val="tx1">
                    <a:lumMod val="50000"/>
                    <a:lumOff val="50000"/>
                  </a:schemeClr>
                </a:solidFill>
              </a:rPr>
              <a:t>Hint:</a:t>
            </a:r>
            <a:r>
              <a:rPr lang="en-US" sz="2400" dirty="0" smtClean="0">
                <a:solidFill>
                  <a:schemeClr val="tx1">
                    <a:lumMod val="50000"/>
                    <a:lumOff val="50000"/>
                  </a:schemeClr>
                </a:solidFill>
              </a:rPr>
              <a:t> use head() method to subset the first 50 records and then calculate the mean</a:t>
            </a:r>
            <a:endParaRPr lang="en-US" sz="2400" dirty="0" smtClean="0">
              <a:solidFill>
                <a:schemeClr val="tx1">
                  <a:lumMod val="50000"/>
                  <a:lumOff val="50000"/>
                </a:schemeClr>
              </a:solidFill>
            </a:endParaRPr>
          </a:p>
        </p:txBody>
      </p:sp>
      <p:grpSp>
        <p:nvGrpSpPr>
          <p:cNvPr id="24" name="Group 23"/>
          <p:cNvGrpSpPr/>
          <p:nvPr/>
        </p:nvGrpSpPr>
        <p:grpSpPr>
          <a:xfrm rot="-8100000">
            <a:off x="1184980" y="754334"/>
            <a:ext cx="87443" cy="547143"/>
            <a:chOff x="2136098" y="5086662"/>
            <a:chExt cx="87443" cy="547143"/>
          </a:xfrm>
        </p:grpSpPr>
        <p:cxnSp>
          <p:nvCxnSpPr>
            <p:cNvPr id="11" name="Straight Connector 10"/>
            <p:cNvCxnSpPr/>
            <p:nvPr/>
          </p:nvCxnSpPr>
          <p:spPr>
            <a:xfrm flipH="1">
              <a:off x="2181067" y="5206584"/>
              <a:ext cx="2502" cy="354767"/>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12" name="Isosceles Triangle 11"/>
            <p:cNvSpPr/>
            <p:nvPr/>
          </p:nvSpPr>
          <p:spPr>
            <a:xfrm>
              <a:off x="2136098" y="5086662"/>
              <a:ext cx="87443" cy="878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2178566" y="5581339"/>
              <a:ext cx="2" cy="52466"/>
            </a:xfrm>
            <a:prstGeom prst="line">
              <a:avLst/>
            </a:prstGeom>
            <a:ln w="79375"/>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64008" y="506231"/>
            <a:ext cx="5577840" cy="5577840"/>
          </a:xfrm>
          <a:prstGeom prst="rect">
            <a:avLst/>
          </a:prstGeom>
        </p:spPr>
      </p:pic>
      <p:pic>
        <p:nvPicPr>
          <p:cNvPr id="3074" name="Picture 2" descr="Box and Whisker Plots - Learn about this chart and its too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8054" y="0"/>
            <a:ext cx="6953250" cy="304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938054" y="2925819"/>
            <a:ext cx="1974515" cy="369332"/>
          </a:xfrm>
          <a:prstGeom prst="rect">
            <a:avLst/>
          </a:prstGeom>
          <a:noFill/>
        </p:spPr>
        <p:txBody>
          <a:bodyPr wrap="none" rtlCol="0">
            <a:spAutoFit/>
          </a:bodyPr>
          <a:lstStyle/>
          <a:p>
            <a:r>
              <a:rPr lang="en-US" dirty="0" smtClean="0"/>
              <a:t>Box &amp; Whisker Plot</a:t>
            </a:r>
            <a:endParaRPr lang="en-IN" dirty="0"/>
          </a:p>
        </p:txBody>
      </p:sp>
      <p:pic>
        <p:nvPicPr>
          <p:cNvPr id="9" name="Picture 2" descr="Heat Map Generator: Create a Custom Heat Map - Map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8054" y="3461584"/>
            <a:ext cx="7042866" cy="320439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p>
            <a:fld id="{63A1C593-65D0-4073-BCC9-577B9352EA97}" type="datetime1">
              <a:rPr lang="en-US" smtClean="0"/>
            </a:fld>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Selecting a column in a Data Frame</a:t>
            </a:r>
            <a:endParaRPr lang="en-US" dirty="0"/>
          </a:p>
        </p:txBody>
      </p:sp>
      <p:sp>
        <p:nvSpPr>
          <p:cNvPr id="3" name="Content Placeholder 2"/>
          <p:cNvSpPr>
            <a:spLocks noGrp="1"/>
          </p:cNvSpPr>
          <p:nvPr>
            <p:ph idx="1"/>
          </p:nvPr>
        </p:nvSpPr>
        <p:spPr/>
        <p:txBody>
          <a:bodyPr/>
          <a:lstStyle/>
          <a:p>
            <a:pPr marL="0" indent="0">
              <a:buNone/>
            </a:pPr>
            <a:r>
              <a:rPr lang="en-US" i="1" dirty="0" smtClean="0"/>
              <a:t>Method 1:   </a:t>
            </a:r>
            <a:r>
              <a:rPr lang="en-US" dirty="0" smtClean="0"/>
              <a:t>Subset the data frame using column name:</a:t>
            </a:r>
            <a:endParaRPr lang="en-US" dirty="0" smtClean="0"/>
          </a:p>
          <a:p>
            <a:pPr marL="0" indent="0">
              <a:buNone/>
            </a:pPr>
            <a:r>
              <a:rPr lang="en-US" dirty="0"/>
              <a:t> </a:t>
            </a:r>
            <a:r>
              <a:rPr lang="en-US" dirty="0" smtClean="0"/>
              <a:t>                     </a:t>
            </a:r>
            <a:r>
              <a:rPr lang="en-US" dirty="0" err="1" smtClean="0"/>
              <a:t>df</a:t>
            </a:r>
            <a:r>
              <a:rPr lang="en-US" dirty="0" smtClean="0"/>
              <a:t>['sex']</a:t>
            </a:r>
            <a:endParaRPr lang="en-US" dirty="0" smtClean="0"/>
          </a:p>
          <a:p>
            <a:pPr marL="0" indent="0">
              <a:buNone/>
            </a:pPr>
            <a:endParaRPr lang="en-US" dirty="0"/>
          </a:p>
          <a:p>
            <a:pPr marL="0" indent="0">
              <a:buNone/>
            </a:pPr>
            <a:r>
              <a:rPr lang="en-US" i="1" dirty="0" smtClean="0"/>
              <a:t>Method 2</a:t>
            </a:r>
            <a:r>
              <a:rPr lang="en-US" dirty="0" smtClean="0"/>
              <a:t>:   Use the column name as an attribute:</a:t>
            </a:r>
            <a:endParaRPr lang="en-US" dirty="0" smtClean="0"/>
          </a:p>
          <a:p>
            <a:pPr marL="0" indent="0">
              <a:buNone/>
            </a:pPr>
            <a:r>
              <a:rPr lang="en-US" dirty="0"/>
              <a:t> </a:t>
            </a:r>
            <a:r>
              <a:rPr lang="en-US" dirty="0" smtClean="0"/>
              <a:t>                     </a:t>
            </a:r>
            <a:r>
              <a:rPr lang="en-US" dirty="0" err="1" smtClean="0"/>
              <a:t>df.sex</a:t>
            </a:r>
            <a:endParaRPr lang="en-US" dirty="0" smtClean="0"/>
          </a:p>
          <a:p>
            <a:pPr marL="0" indent="0">
              <a:buNone/>
            </a:pPr>
            <a:endParaRPr lang="en-US" dirty="0"/>
          </a:p>
          <a:p>
            <a:pPr marL="0" indent="0">
              <a:buNone/>
            </a:pPr>
            <a:r>
              <a:rPr lang="en-US" dirty="0" smtClean="0"/>
              <a:t>            </a:t>
            </a:r>
            <a:r>
              <a:rPr lang="en-US" sz="2000" i="1" dirty="0" smtClean="0">
                <a:solidFill>
                  <a:schemeClr val="tx1">
                    <a:lumMod val="50000"/>
                    <a:lumOff val="50000"/>
                  </a:schemeClr>
                </a:solidFill>
              </a:rPr>
              <a:t>Note:</a:t>
            </a:r>
            <a:r>
              <a:rPr lang="en-US" sz="2000" dirty="0" smtClean="0">
                <a:solidFill>
                  <a:schemeClr val="tx1">
                    <a:lumMod val="50000"/>
                    <a:lumOff val="50000"/>
                  </a:schemeClr>
                </a:solidFill>
              </a:rPr>
              <a:t> there is an attribute </a:t>
            </a:r>
            <a:r>
              <a:rPr lang="en-US" sz="2000" i="1" dirty="0" smtClean="0">
                <a:solidFill>
                  <a:schemeClr val="tx1">
                    <a:lumMod val="50000"/>
                    <a:lumOff val="50000"/>
                  </a:schemeClr>
                </a:solidFill>
              </a:rPr>
              <a:t>rank</a:t>
            </a:r>
            <a:r>
              <a:rPr lang="en-US" sz="2000" dirty="0" smtClean="0">
                <a:solidFill>
                  <a:schemeClr val="tx1">
                    <a:lumMod val="50000"/>
                    <a:lumOff val="50000"/>
                  </a:schemeClr>
                </a:solidFill>
              </a:rPr>
              <a:t> for pandas data frames, so to select a column with a name "rank" we should use method 1.</a:t>
            </a:r>
            <a:endParaRPr lang="en-US" sz="2000" dirty="0">
              <a:solidFill>
                <a:schemeClr val="tx1">
                  <a:lumMod val="50000"/>
                  <a:lumOff val="50000"/>
                </a:schemeClr>
              </a:solidFill>
            </a:endParaRPr>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5" name="Date Placeholder 4"/>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75000"/>
                  </a:schemeClr>
                </a:solidFill>
              </a:rPr>
              <a:t>      Hands-on exercises</a:t>
            </a:r>
            <a:endParaRPr lang="en-US" dirty="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3" name="TextBox 2"/>
          <p:cNvSpPr txBox="1"/>
          <p:nvPr/>
        </p:nvSpPr>
        <p:spPr>
          <a:xfrm>
            <a:off x="1004341" y="2013679"/>
            <a:ext cx="10418164" cy="2492990"/>
          </a:xfrm>
          <a:prstGeom prst="rect">
            <a:avLst/>
          </a:prstGeom>
          <a:noFill/>
        </p:spPr>
        <p:txBody>
          <a:bodyPr wrap="square" rtlCol="0">
            <a:spAutoFit/>
          </a:bodyPr>
          <a:lstStyle/>
          <a:p>
            <a:pPr marL="285750" indent="-285750">
              <a:lnSpc>
                <a:spcPct val="250000"/>
              </a:lnSpc>
              <a:buFont typeface="Wingdings" panose="05000000000000000000" pitchFamily="2" charset="2"/>
              <a:buChar char="ü"/>
            </a:pPr>
            <a:r>
              <a:rPr lang="en-US" sz="2400" dirty="0" smtClean="0"/>
              <a:t>Calculate the basic statistics for the </a:t>
            </a:r>
            <a:r>
              <a:rPr lang="en-US" sz="2400" i="1" dirty="0" smtClean="0"/>
              <a:t>salary</a:t>
            </a:r>
            <a:r>
              <a:rPr lang="en-US" sz="2400" dirty="0" smtClean="0"/>
              <a:t> column;</a:t>
            </a:r>
            <a:endParaRPr lang="en-US" sz="2400" dirty="0" smtClean="0"/>
          </a:p>
          <a:p>
            <a:pPr marL="285750" indent="-285750">
              <a:lnSpc>
                <a:spcPct val="200000"/>
              </a:lnSpc>
              <a:buFont typeface="Wingdings" panose="05000000000000000000" pitchFamily="2" charset="2"/>
              <a:buChar char="ü"/>
            </a:pPr>
            <a:r>
              <a:rPr lang="en-US" sz="2400" dirty="0" smtClean="0"/>
              <a:t>Find how many values in the </a:t>
            </a:r>
            <a:r>
              <a:rPr lang="en-US" sz="2400" i="1" dirty="0" smtClean="0"/>
              <a:t>salary</a:t>
            </a:r>
            <a:r>
              <a:rPr lang="en-US" sz="2400" dirty="0" smtClean="0"/>
              <a:t> column (use </a:t>
            </a:r>
            <a:r>
              <a:rPr lang="en-US" sz="2400" i="1" dirty="0" smtClean="0"/>
              <a:t>count</a:t>
            </a:r>
            <a:r>
              <a:rPr lang="en-US" sz="2400" dirty="0" smtClean="0"/>
              <a:t> method);</a:t>
            </a:r>
            <a:endParaRPr lang="en-US" sz="2400" dirty="0" smtClean="0"/>
          </a:p>
          <a:p>
            <a:pPr marL="285750" indent="-285750">
              <a:lnSpc>
                <a:spcPct val="200000"/>
              </a:lnSpc>
              <a:buFont typeface="Wingdings" panose="05000000000000000000" pitchFamily="2" charset="2"/>
              <a:buChar char="ü"/>
            </a:pPr>
            <a:r>
              <a:rPr lang="en-US" sz="2400" dirty="0" smtClean="0"/>
              <a:t>Calculate the average salary;</a:t>
            </a:r>
            <a:endParaRPr lang="en-US" sz="2400" dirty="0" smtClean="0">
              <a:solidFill>
                <a:schemeClr val="tx1">
                  <a:lumMod val="50000"/>
                  <a:lumOff val="50000"/>
                </a:schemeClr>
              </a:solidFill>
            </a:endParaRPr>
          </a:p>
        </p:txBody>
      </p:sp>
      <p:grpSp>
        <p:nvGrpSpPr>
          <p:cNvPr id="24" name="Group 23"/>
          <p:cNvGrpSpPr/>
          <p:nvPr/>
        </p:nvGrpSpPr>
        <p:grpSpPr>
          <a:xfrm rot="-8100000">
            <a:off x="1184980" y="754334"/>
            <a:ext cx="87443" cy="547143"/>
            <a:chOff x="2136098" y="5086662"/>
            <a:chExt cx="87443" cy="547143"/>
          </a:xfrm>
        </p:grpSpPr>
        <p:cxnSp>
          <p:nvCxnSpPr>
            <p:cNvPr id="11" name="Straight Connector 10"/>
            <p:cNvCxnSpPr/>
            <p:nvPr/>
          </p:nvCxnSpPr>
          <p:spPr>
            <a:xfrm flipH="1">
              <a:off x="2181067" y="5206584"/>
              <a:ext cx="2502" cy="354767"/>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12" name="Isosceles Triangle 11"/>
            <p:cNvSpPr/>
            <p:nvPr/>
          </p:nvSpPr>
          <p:spPr>
            <a:xfrm>
              <a:off x="2136098" y="5086662"/>
              <a:ext cx="87443" cy="878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2178566" y="5581339"/>
              <a:ext cx="2" cy="52466"/>
            </a:xfrm>
            <a:prstGeom prst="line">
              <a:avLst/>
            </a:prstGeom>
            <a:ln w="79375"/>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Frames </a:t>
            </a:r>
            <a:r>
              <a:rPr lang="en-US" i="1" dirty="0" err="1" smtClean="0"/>
              <a:t>groupby</a:t>
            </a:r>
            <a:r>
              <a:rPr lang="en-US" dirty="0" smtClean="0"/>
              <a:t> method</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12" name="TextBox 11"/>
          <p:cNvSpPr txBox="1"/>
          <p:nvPr/>
        </p:nvSpPr>
        <p:spPr>
          <a:xfrm>
            <a:off x="1004341" y="1361272"/>
            <a:ext cx="10418164" cy="2123658"/>
          </a:xfrm>
          <a:prstGeom prst="rect">
            <a:avLst/>
          </a:prstGeom>
          <a:noFill/>
        </p:spPr>
        <p:txBody>
          <a:bodyPr wrap="square" rtlCol="0">
            <a:spAutoFit/>
          </a:bodyPr>
          <a:lstStyle/>
          <a:p>
            <a:pPr>
              <a:lnSpc>
                <a:spcPct val="250000"/>
              </a:lnSpc>
            </a:pPr>
            <a:r>
              <a:rPr lang="en-US" sz="2400" dirty="0" smtClean="0"/>
              <a:t>Using "group by" method we can:</a:t>
            </a:r>
            <a:endParaRPr lang="en-US" sz="2400" dirty="0" smtClean="0"/>
          </a:p>
          <a:p>
            <a:pPr marL="800100" lvl="1" indent="-342900">
              <a:buFont typeface="Arial" panose="020B0604020202020204" pitchFamily="34" charset="0"/>
              <a:buChar char="•"/>
            </a:pPr>
            <a:r>
              <a:rPr lang="en-US" sz="2400" dirty="0" smtClean="0"/>
              <a:t>Split the data into groups based on some criteria</a:t>
            </a:r>
            <a:endParaRPr lang="en-US" sz="2400" dirty="0"/>
          </a:p>
          <a:p>
            <a:pPr marL="800100" lvl="1" indent="-342900">
              <a:buFont typeface="Arial" panose="020B0604020202020204" pitchFamily="34" charset="0"/>
              <a:buChar char="•"/>
            </a:pPr>
            <a:r>
              <a:rPr lang="en-US" sz="2400" dirty="0" smtClean="0"/>
              <a:t>Calculate statistics (or apply a function) to each group</a:t>
            </a:r>
            <a:endParaRPr lang="en-US" sz="2400" dirty="0" smtClean="0"/>
          </a:p>
          <a:p>
            <a:pPr marL="800100" lvl="1" indent="-342900">
              <a:buFont typeface="Arial" panose="020B0604020202020204" pitchFamily="34" charset="0"/>
              <a:buChar char="•"/>
            </a:pPr>
            <a:r>
              <a:rPr lang="en-US" sz="2400" dirty="0" smtClean="0"/>
              <a:t>Similar to </a:t>
            </a:r>
            <a:r>
              <a:rPr lang="en-US" sz="2400" dirty="0" err="1" smtClean="0"/>
              <a:t>dplyr</a:t>
            </a:r>
            <a:r>
              <a:rPr lang="en-US" sz="2400" dirty="0" smtClean="0"/>
              <a:t>() function in R</a:t>
            </a:r>
            <a:endParaRPr lang="en-US" sz="2400" dirty="0" smtClean="0"/>
          </a:p>
        </p:txBody>
      </p:sp>
      <p:sp>
        <p:nvSpPr>
          <p:cNvPr id="13" name="TextBox 12"/>
          <p:cNvSpPr txBox="1"/>
          <p:nvPr/>
        </p:nvSpPr>
        <p:spPr>
          <a:xfrm>
            <a:off x="172201" y="3562583"/>
            <a:ext cx="10453566" cy="369332"/>
          </a:xfrm>
          <a:prstGeom prst="rect">
            <a:avLst/>
          </a:prstGeom>
          <a:noFill/>
          <a:ln>
            <a:noFill/>
          </a:ln>
        </p:spPr>
        <p:txBody>
          <a:bodyPr wrap="square" rtlCol="0">
            <a:spAutoFit/>
          </a:bodyPr>
          <a:lstStyle/>
          <a:p>
            <a:r>
              <a:rPr lang="en-US" dirty="0"/>
              <a:t> </a:t>
            </a:r>
            <a:r>
              <a:rPr lang="en-US" dirty="0" smtClean="0"/>
              <a:t>        </a:t>
            </a:r>
            <a:r>
              <a:rPr lang="en-US" sz="1600" dirty="0" smtClean="0">
                <a:solidFill>
                  <a:schemeClr val="accent5">
                    <a:lumMod val="75000"/>
                  </a:schemeClr>
                </a:solidFill>
                <a:latin typeface="Courier New" panose="02070309020205020404" pitchFamily="49" charset="0"/>
                <a:cs typeface="Courier New" panose="02070309020205020404" pitchFamily="49" charset="0"/>
              </a:rPr>
              <a:t>In [ ]:</a:t>
            </a:r>
            <a:endParaRPr lang="en-US" sz="1600" dirty="0">
              <a:solidFill>
                <a:schemeClr val="accent5">
                  <a:lumMod val="75000"/>
                </a:schemeClr>
              </a:solidFill>
              <a:latin typeface="Courier New" panose="02070309020205020404" pitchFamily="49" charset="0"/>
              <a:cs typeface="Courier New" panose="02070309020205020404" pitchFamily="49" charset="0"/>
            </a:endParaRPr>
          </a:p>
        </p:txBody>
      </p:sp>
      <p:sp>
        <p:nvSpPr>
          <p:cNvPr id="14" name="TextBox 13"/>
          <p:cNvSpPr txBox="1"/>
          <p:nvPr/>
        </p:nvSpPr>
        <p:spPr>
          <a:xfrm>
            <a:off x="1618091" y="3562583"/>
            <a:ext cx="10268267" cy="646331"/>
          </a:xfrm>
          <a:prstGeom prst="rect">
            <a:avLst/>
          </a:prstGeom>
          <a:noFill/>
          <a:ln>
            <a:solidFill>
              <a:schemeClr val="bg2">
                <a:lumMod val="90000"/>
              </a:schemeClr>
            </a:solidFill>
          </a:ln>
        </p:spPr>
        <p:txBody>
          <a:bodyPr wrap="square" rtlCol="0">
            <a:spAutoFit/>
          </a:bodyPr>
          <a:lstStyle/>
          <a:p>
            <a:r>
              <a:rPr lang="en-US" i="1" dirty="0" smtClean="0">
                <a:solidFill>
                  <a:schemeClr val="accent1">
                    <a:lumMod val="75000"/>
                  </a:schemeClr>
                </a:solidFill>
                <a:latin typeface="Courier New" panose="02070309020205020404" pitchFamily="49" charset="0"/>
                <a:cs typeface="Courier New" panose="02070309020205020404" pitchFamily="49" charset="0"/>
              </a:rPr>
              <a:t>#Group data using rank</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r>
              <a:rPr lang="en-US" dirty="0" err="1" smtClean="0">
                <a:solidFill>
                  <a:schemeClr val="bg2">
                    <a:lumMod val="25000"/>
                  </a:schemeClr>
                </a:solidFill>
                <a:latin typeface="Courier New" panose="02070309020205020404" pitchFamily="49" charset="0"/>
                <a:cs typeface="Courier New" panose="02070309020205020404" pitchFamily="49" charset="0"/>
              </a:rPr>
              <a:t>df_rank</a:t>
            </a:r>
            <a:r>
              <a:rPr lang="en-US" dirty="0">
                <a:solidFill>
                  <a:schemeClr val="bg2">
                    <a:lumMod val="25000"/>
                  </a:schemeClr>
                </a:solidFill>
                <a:latin typeface="Courier New" panose="02070309020205020404" pitchFamily="49" charset="0"/>
                <a:cs typeface="Courier New" panose="02070309020205020404" pitchFamily="49" charset="0"/>
              </a:rPr>
              <a:t> </a:t>
            </a:r>
            <a:r>
              <a:rPr lang="en-US" dirty="0" smtClean="0">
                <a:solidFill>
                  <a:schemeClr val="bg2">
                    <a:lumMod val="25000"/>
                  </a:schemeClr>
                </a:solidFill>
                <a:latin typeface="Courier New" panose="02070309020205020404" pitchFamily="49" charset="0"/>
                <a:cs typeface="Courier New" panose="02070309020205020404" pitchFamily="49" charset="0"/>
              </a:rPr>
              <a:t>= </a:t>
            </a:r>
            <a:r>
              <a:rPr lang="en-US" dirty="0" err="1" smtClean="0">
                <a:solidFill>
                  <a:schemeClr val="bg2">
                    <a:lumMod val="25000"/>
                  </a:schemeClr>
                </a:solidFill>
                <a:latin typeface="Courier New" panose="02070309020205020404" pitchFamily="49" charset="0"/>
                <a:cs typeface="Courier New" panose="02070309020205020404" pitchFamily="49" charset="0"/>
              </a:rPr>
              <a:t>df.groupby</a:t>
            </a:r>
            <a:r>
              <a:rPr lang="en-US" dirty="0" smtClean="0">
                <a:solidFill>
                  <a:schemeClr val="bg2">
                    <a:lumMod val="25000"/>
                  </a:schemeClr>
                </a:solidFill>
                <a:latin typeface="Courier New" panose="02070309020205020404" pitchFamily="49" charset="0"/>
                <a:cs typeface="Courier New" panose="02070309020205020404" pitchFamily="49" charset="0"/>
              </a:rPr>
              <a:t>(</a:t>
            </a:r>
            <a:r>
              <a:rPr lang="en-US" dirty="0" smtClean="0">
                <a:solidFill>
                  <a:schemeClr val="accent6">
                    <a:lumMod val="75000"/>
                  </a:schemeClr>
                </a:solidFill>
                <a:latin typeface="Courier New" panose="02070309020205020404" pitchFamily="49" charset="0"/>
                <a:cs typeface="Courier New" panose="02070309020205020404" pitchFamily="49" charset="0"/>
              </a:rPr>
              <a:t>[</a:t>
            </a:r>
            <a:r>
              <a:rPr lang="en-US" dirty="0" smtClean="0">
                <a:solidFill>
                  <a:srgbClr val="C00000"/>
                </a:solidFill>
                <a:latin typeface="Courier New" panose="02070309020205020404" pitchFamily="49" charset="0"/>
                <a:cs typeface="Courier New" panose="02070309020205020404" pitchFamily="49" charset="0"/>
              </a:rPr>
              <a:t>'rank'</a:t>
            </a:r>
            <a:r>
              <a:rPr lang="en-US" dirty="0" smtClean="0">
                <a:solidFill>
                  <a:schemeClr val="accent6">
                    <a:lumMod val="75000"/>
                  </a:schemeClr>
                </a:solidFill>
                <a:latin typeface="Courier New" panose="02070309020205020404" pitchFamily="49" charset="0"/>
                <a:cs typeface="Courier New" panose="02070309020205020404" pitchFamily="49" charset="0"/>
              </a:rPr>
              <a:t>])</a:t>
            </a:r>
            <a:endParaRPr lang="en-US" dirty="0">
              <a:solidFill>
                <a:schemeClr val="bg2">
                  <a:lumMod val="25000"/>
                </a:schemeClr>
              </a:solidFill>
              <a:latin typeface="Courier New" panose="02070309020205020404" pitchFamily="49" charset="0"/>
              <a:cs typeface="Courier New" panose="02070309020205020404" pitchFamily="49" charset="0"/>
            </a:endParaRPr>
          </a:p>
        </p:txBody>
      </p:sp>
      <p:sp>
        <p:nvSpPr>
          <p:cNvPr id="7" name="TextBox 6"/>
          <p:cNvSpPr txBox="1"/>
          <p:nvPr/>
        </p:nvSpPr>
        <p:spPr>
          <a:xfrm>
            <a:off x="165354" y="4403350"/>
            <a:ext cx="10453566" cy="369332"/>
          </a:xfrm>
          <a:prstGeom prst="rect">
            <a:avLst/>
          </a:prstGeom>
          <a:noFill/>
          <a:ln>
            <a:noFill/>
          </a:ln>
        </p:spPr>
        <p:txBody>
          <a:bodyPr wrap="square" rtlCol="0">
            <a:spAutoFit/>
          </a:bodyPr>
          <a:lstStyle/>
          <a:p>
            <a:r>
              <a:rPr lang="en-US" dirty="0"/>
              <a:t> </a:t>
            </a:r>
            <a:r>
              <a:rPr lang="en-US" dirty="0" smtClean="0"/>
              <a:t>        </a:t>
            </a:r>
            <a:r>
              <a:rPr lang="en-US" sz="1600" dirty="0" smtClean="0">
                <a:solidFill>
                  <a:schemeClr val="accent5">
                    <a:lumMod val="75000"/>
                  </a:schemeClr>
                </a:solidFill>
                <a:latin typeface="Courier New" panose="02070309020205020404" pitchFamily="49" charset="0"/>
                <a:cs typeface="Courier New" panose="02070309020205020404" pitchFamily="49" charset="0"/>
              </a:rPr>
              <a:t>In [ ]:</a:t>
            </a:r>
            <a:endParaRPr lang="en-US" sz="1600" dirty="0">
              <a:solidFill>
                <a:schemeClr val="accent5">
                  <a:lumMod val="75000"/>
                </a:schemeClr>
              </a:solidFill>
              <a:latin typeface="Courier New" panose="02070309020205020404" pitchFamily="49" charset="0"/>
              <a:cs typeface="Courier New" panose="02070309020205020404" pitchFamily="49" charset="0"/>
            </a:endParaRPr>
          </a:p>
        </p:txBody>
      </p:sp>
      <p:sp>
        <p:nvSpPr>
          <p:cNvPr id="8" name="TextBox 7"/>
          <p:cNvSpPr txBox="1"/>
          <p:nvPr/>
        </p:nvSpPr>
        <p:spPr>
          <a:xfrm>
            <a:off x="1611244" y="4403350"/>
            <a:ext cx="10268267" cy="646331"/>
          </a:xfrm>
          <a:prstGeom prst="rect">
            <a:avLst/>
          </a:prstGeom>
          <a:noFill/>
          <a:ln>
            <a:solidFill>
              <a:schemeClr val="bg2">
                <a:lumMod val="90000"/>
              </a:schemeClr>
            </a:solidFill>
          </a:ln>
        </p:spPr>
        <p:txBody>
          <a:bodyPr wrap="square" rtlCol="0">
            <a:spAutoFit/>
          </a:bodyPr>
          <a:lstStyle/>
          <a:p>
            <a:r>
              <a:rPr lang="en-US" i="1" dirty="0" smtClean="0">
                <a:solidFill>
                  <a:schemeClr val="accent1">
                    <a:lumMod val="75000"/>
                  </a:schemeClr>
                </a:solidFill>
                <a:latin typeface="Courier New" panose="02070309020205020404" pitchFamily="49" charset="0"/>
                <a:cs typeface="Courier New" panose="02070309020205020404" pitchFamily="49" charset="0"/>
              </a:rPr>
              <a:t>#Calculate mean value for each numeric column per each group</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r>
              <a:rPr lang="en-US" dirty="0" err="1" smtClean="0">
                <a:solidFill>
                  <a:schemeClr val="bg2">
                    <a:lumMod val="25000"/>
                  </a:schemeClr>
                </a:solidFill>
                <a:latin typeface="Courier New" panose="02070309020205020404" pitchFamily="49" charset="0"/>
                <a:cs typeface="Courier New" panose="02070309020205020404" pitchFamily="49" charset="0"/>
              </a:rPr>
              <a:t>df_rank.mean</a:t>
            </a:r>
            <a:r>
              <a:rPr lang="en-US" dirty="0" smtClean="0">
                <a:solidFill>
                  <a:schemeClr val="bg2">
                    <a:lumMod val="25000"/>
                  </a:schemeClr>
                </a:solidFill>
                <a:latin typeface="Courier New" panose="02070309020205020404" pitchFamily="49" charset="0"/>
                <a:cs typeface="Courier New" panose="02070309020205020404" pitchFamily="49" charset="0"/>
              </a:rPr>
              <a:t>()</a:t>
            </a:r>
            <a:endParaRPr lang="en-US" dirty="0">
              <a:solidFill>
                <a:schemeClr val="bg2">
                  <a:lumMod val="25000"/>
                </a:schemeClr>
              </a:solidFill>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11244" y="5244117"/>
            <a:ext cx="3185436" cy="1524132"/>
          </a:xfrm>
          <a:prstGeom prst="rect">
            <a:avLst/>
          </a:prstGeom>
        </p:spPr>
      </p:pic>
      <p:sp>
        <p:nvSpPr>
          <p:cNvPr id="3" name="Date Placeholder 2"/>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Frames </a:t>
            </a:r>
            <a:r>
              <a:rPr lang="en-US" i="1" dirty="0" err="1" smtClean="0"/>
              <a:t>groupby</a:t>
            </a:r>
            <a:r>
              <a:rPr lang="en-US" dirty="0" smtClean="0"/>
              <a:t> method</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12" name="TextBox 11"/>
          <p:cNvSpPr txBox="1"/>
          <p:nvPr/>
        </p:nvSpPr>
        <p:spPr>
          <a:xfrm>
            <a:off x="1004341" y="2013679"/>
            <a:ext cx="10418164" cy="866071"/>
          </a:xfrm>
          <a:prstGeom prst="rect">
            <a:avLst/>
          </a:prstGeom>
          <a:noFill/>
        </p:spPr>
        <p:txBody>
          <a:bodyPr wrap="square" rtlCol="0">
            <a:spAutoFit/>
          </a:bodyPr>
          <a:lstStyle/>
          <a:p>
            <a:pPr>
              <a:lnSpc>
                <a:spcPct val="250000"/>
              </a:lnSpc>
            </a:pPr>
            <a:r>
              <a:rPr lang="en-US" sz="2400" dirty="0" smtClean="0"/>
              <a:t>Once </a:t>
            </a:r>
            <a:r>
              <a:rPr lang="en-US" sz="2400" dirty="0" err="1" smtClean="0"/>
              <a:t>groupby</a:t>
            </a:r>
            <a:r>
              <a:rPr lang="en-US" sz="2400" dirty="0" smtClean="0"/>
              <a:t> object is create we can calculate various statistics for each group:</a:t>
            </a:r>
            <a:endParaRPr lang="en-US" sz="2400" dirty="0" smtClean="0"/>
          </a:p>
        </p:txBody>
      </p:sp>
      <p:sp>
        <p:nvSpPr>
          <p:cNvPr id="13" name="TextBox 12"/>
          <p:cNvSpPr txBox="1"/>
          <p:nvPr/>
        </p:nvSpPr>
        <p:spPr>
          <a:xfrm>
            <a:off x="203023" y="3244085"/>
            <a:ext cx="10453566" cy="369332"/>
          </a:xfrm>
          <a:prstGeom prst="rect">
            <a:avLst/>
          </a:prstGeom>
          <a:noFill/>
          <a:ln>
            <a:noFill/>
          </a:ln>
        </p:spPr>
        <p:txBody>
          <a:bodyPr wrap="square" rtlCol="0">
            <a:spAutoFit/>
          </a:bodyPr>
          <a:lstStyle/>
          <a:p>
            <a:r>
              <a:rPr lang="en-US" dirty="0"/>
              <a:t> </a:t>
            </a:r>
            <a:r>
              <a:rPr lang="en-US" dirty="0" smtClean="0"/>
              <a:t>        </a:t>
            </a:r>
            <a:r>
              <a:rPr lang="en-US" sz="1600" dirty="0" smtClean="0">
                <a:solidFill>
                  <a:schemeClr val="accent5">
                    <a:lumMod val="75000"/>
                  </a:schemeClr>
                </a:solidFill>
                <a:latin typeface="Courier New" panose="02070309020205020404" pitchFamily="49" charset="0"/>
                <a:cs typeface="Courier New" panose="02070309020205020404" pitchFamily="49" charset="0"/>
              </a:rPr>
              <a:t>In [ ]:</a:t>
            </a:r>
            <a:endParaRPr lang="en-US" sz="1600" dirty="0">
              <a:solidFill>
                <a:schemeClr val="accent5">
                  <a:lumMod val="75000"/>
                </a:schemeClr>
              </a:solidFill>
              <a:latin typeface="Courier New" panose="02070309020205020404" pitchFamily="49" charset="0"/>
              <a:cs typeface="Courier New" panose="02070309020205020404" pitchFamily="49" charset="0"/>
            </a:endParaRPr>
          </a:p>
        </p:txBody>
      </p:sp>
      <p:sp>
        <p:nvSpPr>
          <p:cNvPr id="14" name="TextBox 13"/>
          <p:cNvSpPr txBox="1"/>
          <p:nvPr/>
        </p:nvSpPr>
        <p:spPr>
          <a:xfrm>
            <a:off x="1648913" y="3244085"/>
            <a:ext cx="10268267" cy="646331"/>
          </a:xfrm>
          <a:prstGeom prst="rect">
            <a:avLst/>
          </a:prstGeom>
          <a:noFill/>
          <a:ln>
            <a:solidFill>
              <a:schemeClr val="bg2">
                <a:lumMod val="90000"/>
              </a:schemeClr>
            </a:solidFill>
          </a:ln>
        </p:spPr>
        <p:txBody>
          <a:bodyPr wrap="square" rtlCol="0">
            <a:spAutoFit/>
          </a:bodyPr>
          <a:lstStyle/>
          <a:p>
            <a:r>
              <a:rPr lang="en-US" i="1" dirty="0" smtClean="0">
                <a:solidFill>
                  <a:schemeClr val="accent1">
                    <a:lumMod val="75000"/>
                  </a:schemeClr>
                </a:solidFill>
                <a:latin typeface="Courier New" panose="02070309020205020404" pitchFamily="49" charset="0"/>
                <a:cs typeface="Courier New" panose="02070309020205020404" pitchFamily="49" charset="0"/>
              </a:rPr>
              <a:t>#Calculate mean salary for each professor rank:</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r>
              <a:rPr lang="en-US" dirty="0" err="1" smtClean="0">
                <a:solidFill>
                  <a:schemeClr val="bg2">
                    <a:lumMod val="25000"/>
                  </a:schemeClr>
                </a:solidFill>
                <a:latin typeface="Courier New" panose="02070309020205020404" pitchFamily="49" charset="0"/>
                <a:cs typeface="Courier New" panose="02070309020205020404" pitchFamily="49" charset="0"/>
              </a:rPr>
              <a:t>df.groupby</a:t>
            </a:r>
            <a:r>
              <a:rPr lang="en-US" dirty="0" smtClean="0">
                <a:solidFill>
                  <a:schemeClr val="bg2">
                    <a:lumMod val="25000"/>
                  </a:schemeClr>
                </a:solidFill>
                <a:latin typeface="Courier New" panose="02070309020205020404" pitchFamily="49" charset="0"/>
                <a:cs typeface="Courier New" panose="02070309020205020404" pitchFamily="49" charset="0"/>
              </a:rPr>
              <a:t>(</a:t>
            </a:r>
            <a:r>
              <a:rPr lang="en-US" dirty="0" smtClean="0">
                <a:solidFill>
                  <a:srgbClr val="C00000"/>
                </a:solidFill>
                <a:latin typeface="Courier New" panose="02070309020205020404" pitchFamily="49" charset="0"/>
                <a:cs typeface="Courier New" panose="02070309020205020404" pitchFamily="49" charset="0"/>
              </a:rPr>
              <a:t>'rank'</a:t>
            </a:r>
            <a:r>
              <a:rPr lang="en-US" dirty="0" smtClean="0">
                <a:latin typeface="Courier New" panose="02070309020205020404" pitchFamily="49" charset="0"/>
                <a:cs typeface="Courier New" panose="02070309020205020404" pitchFamily="49" charset="0"/>
              </a:rPr>
              <a:t>)[[</a:t>
            </a:r>
            <a:r>
              <a:rPr lang="en-US" dirty="0" smtClean="0">
                <a:solidFill>
                  <a:srgbClr val="C00000"/>
                </a:solidFill>
                <a:latin typeface="Courier New" panose="02070309020205020404" pitchFamily="49" charset="0"/>
                <a:cs typeface="Courier New" panose="02070309020205020404" pitchFamily="49" charset="0"/>
              </a:rPr>
              <a:t>'salary'</a:t>
            </a:r>
            <a:r>
              <a:rPr lang="en-US" dirty="0" smtClean="0">
                <a:latin typeface="Courier New" panose="02070309020205020404" pitchFamily="49" charset="0"/>
                <a:cs typeface="Courier New" panose="02070309020205020404" pitchFamily="49" charset="0"/>
              </a:rPr>
              <a:t>]].mean()</a:t>
            </a:r>
            <a:endParaRPr lang="en-US" dirty="0">
              <a:latin typeface="Courier New" panose="02070309020205020404" pitchFamily="49" charset="0"/>
              <a:cs typeface="Courier New" panose="02070309020205020404" pitchFamily="49" charset="0"/>
            </a:endParaRPr>
          </a:p>
        </p:txBody>
      </p:sp>
      <p:sp>
        <p:nvSpPr>
          <p:cNvPr id="3" name="Rectangle 2"/>
          <p:cNvSpPr/>
          <p:nvPr/>
        </p:nvSpPr>
        <p:spPr>
          <a:xfrm>
            <a:off x="1648913" y="5935512"/>
            <a:ext cx="10217739" cy="646331"/>
          </a:xfrm>
          <a:prstGeom prst="rect">
            <a:avLst/>
          </a:prstGeom>
        </p:spPr>
        <p:txBody>
          <a:bodyPr wrap="square">
            <a:spAutoFit/>
          </a:bodyPr>
          <a:lstStyle/>
          <a:p>
            <a:r>
              <a:rPr lang="en-US" i="1" dirty="0">
                <a:solidFill>
                  <a:schemeClr val="tx1">
                    <a:lumMod val="50000"/>
                    <a:lumOff val="50000"/>
                  </a:schemeClr>
                </a:solidFill>
              </a:rPr>
              <a:t>Note:</a:t>
            </a:r>
            <a:r>
              <a:rPr lang="en-US" dirty="0">
                <a:solidFill>
                  <a:schemeClr val="tx1">
                    <a:lumMod val="50000"/>
                    <a:lumOff val="50000"/>
                  </a:schemeClr>
                </a:solidFill>
              </a:rPr>
              <a:t> </a:t>
            </a:r>
            <a:r>
              <a:rPr lang="en-US" dirty="0" smtClean="0">
                <a:solidFill>
                  <a:schemeClr val="tx1">
                    <a:lumMod val="50000"/>
                    <a:lumOff val="50000"/>
                  </a:schemeClr>
                </a:solidFill>
              </a:rPr>
              <a:t>If single brackets are used to specify the column (e.g. salary), then the output is Pandas Series object. When double brackets are used the output is a Data Frame</a:t>
            </a:r>
            <a:endParaRPr lang="en-US" dirty="0">
              <a:solidFill>
                <a:schemeClr val="tx1">
                  <a:lumMod val="50000"/>
                  <a:lumOff val="50000"/>
                </a:schemeClr>
              </a:solidFill>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48913" y="4058122"/>
            <a:ext cx="1928027" cy="1432684"/>
          </a:xfrm>
          <a:prstGeom prst="rect">
            <a:avLst/>
          </a:prstGeom>
        </p:spPr>
      </p:pic>
      <p:sp>
        <p:nvSpPr>
          <p:cNvPr id="6" name="Date Placeholder 5"/>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Frames </a:t>
            </a:r>
            <a:r>
              <a:rPr lang="en-US" i="1" dirty="0" err="1" smtClean="0"/>
              <a:t>groupby</a:t>
            </a:r>
            <a:r>
              <a:rPr lang="en-US" dirty="0" smtClean="0"/>
              <a:t> method</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12" name="TextBox 11"/>
          <p:cNvSpPr txBox="1"/>
          <p:nvPr/>
        </p:nvSpPr>
        <p:spPr>
          <a:xfrm>
            <a:off x="1004341" y="2013679"/>
            <a:ext cx="10418164" cy="3416320"/>
          </a:xfrm>
          <a:prstGeom prst="rect">
            <a:avLst/>
          </a:prstGeom>
          <a:noFill/>
        </p:spPr>
        <p:txBody>
          <a:bodyPr wrap="square" rtlCol="0">
            <a:spAutoFit/>
          </a:bodyPr>
          <a:lstStyle/>
          <a:p>
            <a:pPr>
              <a:lnSpc>
                <a:spcPct val="250000"/>
              </a:lnSpc>
            </a:pPr>
            <a:r>
              <a:rPr lang="en-US" sz="2400" i="1" dirty="0" err="1" smtClean="0"/>
              <a:t>groupby</a:t>
            </a:r>
            <a:r>
              <a:rPr lang="en-US" sz="2400" dirty="0" smtClean="0"/>
              <a:t> performance notes:</a:t>
            </a:r>
            <a:endParaRPr lang="en-US" sz="2400" dirty="0" smtClean="0"/>
          </a:p>
          <a:p>
            <a:pPr lvl="1"/>
            <a:r>
              <a:rPr lang="en-US" sz="2400" dirty="0" smtClean="0"/>
              <a:t>- no grouping/splitting occurs until it's needed. Creating the </a:t>
            </a:r>
            <a:r>
              <a:rPr lang="en-US" sz="2400" i="1" dirty="0" err="1" smtClean="0"/>
              <a:t>groupby</a:t>
            </a:r>
            <a:r>
              <a:rPr lang="en-US" sz="2400" dirty="0" smtClean="0"/>
              <a:t> object only verifies that you have passed a valid mapping</a:t>
            </a:r>
            <a:endParaRPr lang="en-US" sz="2400" dirty="0" smtClean="0"/>
          </a:p>
          <a:p>
            <a:pPr lvl="1"/>
            <a:r>
              <a:rPr lang="en-US" sz="2400" dirty="0" smtClean="0"/>
              <a:t>- by default the group keys are sorted during the </a:t>
            </a:r>
            <a:r>
              <a:rPr lang="en-US" sz="2400" i="1" dirty="0" err="1" smtClean="0"/>
              <a:t>groupby</a:t>
            </a:r>
            <a:r>
              <a:rPr lang="en-US" sz="2400" dirty="0" smtClean="0"/>
              <a:t> operation. You may want to pass sort=False for potential speedup:</a:t>
            </a:r>
            <a:endParaRPr lang="en-US" sz="2400" dirty="0" smtClean="0"/>
          </a:p>
          <a:p>
            <a:pPr>
              <a:lnSpc>
                <a:spcPct val="250000"/>
              </a:lnSpc>
            </a:pPr>
            <a:endParaRPr lang="en-US" sz="2400" dirty="0" smtClean="0"/>
          </a:p>
        </p:txBody>
      </p:sp>
      <p:sp>
        <p:nvSpPr>
          <p:cNvPr id="13" name="TextBox 12"/>
          <p:cNvSpPr txBox="1"/>
          <p:nvPr/>
        </p:nvSpPr>
        <p:spPr>
          <a:xfrm>
            <a:off x="203023" y="4867404"/>
            <a:ext cx="10453566" cy="369332"/>
          </a:xfrm>
          <a:prstGeom prst="rect">
            <a:avLst/>
          </a:prstGeom>
          <a:noFill/>
          <a:ln>
            <a:noFill/>
          </a:ln>
        </p:spPr>
        <p:txBody>
          <a:bodyPr wrap="square" rtlCol="0">
            <a:spAutoFit/>
          </a:bodyPr>
          <a:lstStyle/>
          <a:p>
            <a:r>
              <a:rPr lang="en-US" dirty="0"/>
              <a:t> </a:t>
            </a:r>
            <a:r>
              <a:rPr lang="en-US" dirty="0" smtClean="0"/>
              <a:t>        </a:t>
            </a:r>
            <a:r>
              <a:rPr lang="en-US" sz="1600" dirty="0" smtClean="0">
                <a:solidFill>
                  <a:schemeClr val="accent5">
                    <a:lumMod val="75000"/>
                  </a:schemeClr>
                </a:solidFill>
                <a:latin typeface="Courier New" panose="02070309020205020404" pitchFamily="49" charset="0"/>
                <a:cs typeface="Courier New" panose="02070309020205020404" pitchFamily="49" charset="0"/>
              </a:rPr>
              <a:t>In [ ]:</a:t>
            </a:r>
            <a:endParaRPr lang="en-US" sz="1600" dirty="0">
              <a:solidFill>
                <a:schemeClr val="accent5">
                  <a:lumMod val="75000"/>
                </a:schemeClr>
              </a:solidFill>
              <a:latin typeface="Courier New" panose="02070309020205020404" pitchFamily="49" charset="0"/>
              <a:cs typeface="Courier New" panose="02070309020205020404" pitchFamily="49" charset="0"/>
            </a:endParaRPr>
          </a:p>
        </p:txBody>
      </p:sp>
      <p:sp>
        <p:nvSpPr>
          <p:cNvPr id="14" name="TextBox 13"/>
          <p:cNvSpPr txBox="1"/>
          <p:nvPr/>
        </p:nvSpPr>
        <p:spPr>
          <a:xfrm>
            <a:off x="1648913" y="4867404"/>
            <a:ext cx="10268267" cy="646331"/>
          </a:xfrm>
          <a:prstGeom prst="rect">
            <a:avLst/>
          </a:prstGeom>
          <a:noFill/>
          <a:ln>
            <a:solidFill>
              <a:schemeClr val="bg2">
                <a:lumMod val="90000"/>
              </a:schemeClr>
            </a:solidFill>
          </a:ln>
        </p:spPr>
        <p:txBody>
          <a:bodyPr wrap="square" rtlCol="0">
            <a:spAutoFit/>
          </a:bodyPr>
          <a:lstStyle/>
          <a:p>
            <a:r>
              <a:rPr lang="en-US" i="1" dirty="0" smtClean="0">
                <a:solidFill>
                  <a:schemeClr val="accent1">
                    <a:lumMod val="75000"/>
                  </a:schemeClr>
                </a:solidFill>
                <a:latin typeface="Courier New" panose="02070309020205020404" pitchFamily="49" charset="0"/>
                <a:cs typeface="Courier New" panose="02070309020205020404" pitchFamily="49" charset="0"/>
              </a:rPr>
              <a:t>#Calculate mean salary for each professor rank:</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r>
              <a:rPr lang="en-US" dirty="0" err="1" smtClean="0">
                <a:solidFill>
                  <a:schemeClr val="bg2">
                    <a:lumMod val="25000"/>
                  </a:schemeClr>
                </a:solidFill>
                <a:latin typeface="Courier New" panose="02070309020205020404" pitchFamily="49" charset="0"/>
                <a:cs typeface="Courier New" panose="02070309020205020404" pitchFamily="49" charset="0"/>
              </a:rPr>
              <a:t>df.groupby</a:t>
            </a:r>
            <a:r>
              <a:rPr lang="en-US" dirty="0" smtClean="0">
                <a:solidFill>
                  <a:schemeClr val="bg2">
                    <a:lumMod val="25000"/>
                  </a:schemeClr>
                </a:solidFill>
                <a:latin typeface="Courier New" panose="02070309020205020404" pitchFamily="49" charset="0"/>
                <a:cs typeface="Courier New" panose="02070309020205020404" pitchFamily="49" charset="0"/>
              </a:rPr>
              <a:t>([</a:t>
            </a:r>
            <a:r>
              <a:rPr lang="en-US" dirty="0" smtClean="0">
                <a:solidFill>
                  <a:srgbClr val="C00000"/>
                </a:solidFill>
                <a:latin typeface="Courier New" panose="02070309020205020404" pitchFamily="49" charset="0"/>
                <a:cs typeface="Courier New" panose="02070309020205020404" pitchFamily="49" charset="0"/>
              </a:rPr>
              <a:t>'rank']</a:t>
            </a:r>
            <a:r>
              <a:rPr lang="en-US" dirty="0" smtClean="0">
                <a:latin typeface="Courier New" panose="02070309020205020404" pitchFamily="49" charset="0"/>
                <a:cs typeface="Courier New" panose="02070309020205020404" pitchFamily="49" charset="0"/>
              </a:rPr>
              <a:t>,</a:t>
            </a:r>
            <a:r>
              <a:rPr lang="en-US" dirty="0" smtClean="0">
                <a:solidFill>
                  <a:srgbClr val="C00000"/>
                </a:solidFill>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sort=</a:t>
            </a:r>
            <a:r>
              <a:rPr lang="en-US" dirty="0" smtClean="0">
                <a:solidFill>
                  <a:schemeClr val="accent6">
                    <a:lumMod val="75000"/>
                  </a:schemeClr>
                </a:solidFill>
                <a:latin typeface="Courier New" panose="02070309020205020404" pitchFamily="49" charset="0"/>
                <a:cs typeface="Courier New" panose="02070309020205020404" pitchFamily="49" charset="0"/>
              </a:rPr>
              <a:t>False</a:t>
            </a:r>
            <a:r>
              <a:rPr lang="en-US" dirty="0" smtClean="0">
                <a:latin typeface="Courier New" panose="02070309020205020404" pitchFamily="49" charset="0"/>
                <a:cs typeface="Courier New" panose="02070309020205020404" pitchFamily="49" charset="0"/>
              </a:rPr>
              <a:t>)[[</a:t>
            </a:r>
            <a:r>
              <a:rPr lang="en-US" dirty="0" smtClean="0">
                <a:solidFill>
                  <a:srgbClr val="C00000"/>
                </a:solidFill>
                <a:latin typeface="Courier New" panose="02070309020205020404" pitchFamily="49" charset="0"/>
                <a:cs typeface="Courier New" panose="02070309020205020404" pitchFamily="49" charset="0"/>
              </a:rPr>
              <a:t>'salary'</a:t>
            </a:r>
            <a:r>
              <a:rPr lang="en-US" dirty="0" smtClean="0">
                <a:latin typeface="Courier New" panose="02070309020205020404" pitchFamily="49" charset="0"/>
                <a:cs typeface="Courier New" panose="02070309020205020404" pitchFamily="49" charset="0"/>
              </a:rPr>
              <a:t>]].mean()</a:t>
            </a:r>
            <a:endParaRPr lang="en-US" dirty="0">
              <a:latin typeface="Courier New" panose="02070309020205020404" pitchFamily="49" charset="0"/>
              <a:cs typeface="Courier New" panose="02070309020205020404" pitchFamily="49" charset="0"/>
            </a:endParaRPr>
          </a:p>
        </p:txBody>
      </p:sp>
      <p:sp>
        <p:nvSpPr>
          <p:cNvPr id="3" name="Date Placeholder 2"/>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Frame: filtering</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12" name="TextBox 11"/>
          <p:cNvSpPr txBox="1"/>
          <p:nvPr/>
        </p:nvSpPr>
        <p:spPr>
          <a:xfrm>
            <a:off x="1004341" y="2013679"/>
            <a:ext cx="10418164" cy="2123658"/>
          </a:xfrm>
          <a:prstGeom prst="rect">
            <a:avLst/>
          </a:prstGeom>
          <a:noFill/>
        </p:spPr>
        <p:txBody>
          <a:bodyPr wrap="square" rtlCol="0">
            <a:spAutoFit/>
          </a:bodyPr>
          <a:lstStyle/>
          <a:p>
            <a:r>
              <a:rPr lang="en-US" sz="2400" dirty="0" smtClean="0"/>
              <a:t>To subset the data we can apply Boolean indexing. This indexing is commonly known as a filter.  For example if we want to subset the rows in which the salary value is greater than $120K: </a:t>
            </a:r>
            <a:endParaRPr lang="en-US" sz="2400" dirty="0" smtClean="0"/>
          </a:p>
          <a:p>
            <a:pPr>
              <a:lnSpc>
                <a:spcPct val="250000"/>
              </a:lnSpc>
            </a:pPr>
            <a:endParaRPr lang="en-US" sz="2400" dirty="0" smtClean="0"/>
          </a:p>
        </p:txBody>
      </p:sp>
      <p:sp>
        <p:nvSpPr>
          <p:cNvPr id="13" name="TextBox 12"/>
          <p:cNvSpPr txBox="1"/>
          <p:nvPr/>
        </p:nvSpPr>
        <p:spPr>
          <a:xfrm>
            <a:off x="203023" y="3423063"/>
            <a:ext cx="10453566" cy="369332"/>
          </a:xfrm>
          <a:prstGeom prst="rect">
            <a:avLst/>
          </a:prstGeom>
          <a:noFill/>
          <a:ln>
            <a:noFill/>
          </a:ln>
        </p:spPr>
        <p:txBody>
          <a:bodyPr wrap="square" rtlCol="0">
            <a:spAutoFit/>
          </a:bodyPr>
          <a:lstStyle/>
          <a:p>
            <a:r>
              <a:rPr lang="en-US" dirty="0"/>
              <a:t> </a:t>
            </a:r>
            <a:r>
              <a:rPr lang="en-US" dirty="0" smtClean="0"/>
              <a:t>        </a:t>
            </a:r>
            <a:r>
              <a:rPr lang="en-US" sz="1600" dirty="0" smtClean="0">
                <a:solidFill>
                  <a:schemeClr val="accent5">
                    <a:lumMod val="75000"/>
                  </a:schemeClr>
                </a:solidFill>
                <a:latin typeface="Courier New" panose="02070309020205020404" pitchFamily="49" charset="0"/>
                <a:cs typeface="Courier New" panose="02070309020205020404" pitchFamily="49" charset="0"/>
              </a:rPr>
              <a:t>In [ ]:</a:t>
            </a:r>
            <a:endParaRPr lang="en-US" sz="1600" dirty="0">
              <a:solidFill>
                <a:schemeClr val="accent5">
                  <a:lumMod val="75000"/>
                </a:schemeClr>
              </a:solidFill>
              <a:latin typeface="Courier New" panose="02070309020205020404" pitchFamily="49" charset="0"/>
              <a:cs typeface="Courier New" panose="02070309020205020404" pitchFamily="49" charset="0"/>
            </a:endParaRPr>
          </a:p>
        </p:txBody>
      </p:sp>
      <p:sp>
        <p:nvSpPr>
          <p:cNvPr id="14" name="TextBox 13"/>
          <p:cNvSpPr txBox="1"/>
          <p:nvPr/>
        </p:nvSpPr>
        <p:spPr>
          <a:xfrm>
            <a:off x="1648913" y="3423063"/>
            <a:ext cx="10268267" cy="646331"/>
          </a:xfrm>
          <a:prstGeom prst="rect">
            <a:avLst/>
          </a:prstGeom>
          <a:noFill/>
          <a:ln>
            <a:solidFill>
              <a:schemeClr val="bg2">
                <a:lumMod val="90000"/>
              </a:schemeClr>
            </a:solidFill>
          </a:ln>
        </p:spPr>
        <p:txBody>
          <a:bodyPr wrap="square" rtlCol="0">
            <a:spAutoFit/>
          </a:bodyPr>
          <a:lstStyle/>
          <a:p>
            <a:r>
              <a:rPr lang="en-US" i="1" dirty="0" smtClean="0">
                <a:solidFill>
                  <a:schemeClr val="accent1">
                    <a:lumMod val="75000"/>
                  </a:schemeClr>
                </a:solidFill>
                <a:latin typeface="Courier New" panose="02070309020205020404" pitchFamily="49" charset="0"/>
                <a:cs typeface="Courier New" panose="02070309020205020404" pitchFamily="49" charset="0"/>
              </a:rPr>
              <a:t>#Calculate mean salary for each professor rank:</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r>
              <a:rPr lang="en-US" dirty="0" err="1" smtClean="0">
                <a:solidFill>
                  <a:schemeClr val="bg2">
                    <a:lumMod val="25000"/>
                  </a:schemeClr>
                </a:solidFill>
                <a:latin typeface="Courier New" panose="02070309020205020404" pitchFamily="49" charset="0"/>
                <a:cs typeface="Courier New" panose="02070309020205020404" pitchFamily="49" charset="0"/>
              </a:rPr>
              <a:t>df_sub</a:t>
            </a:r>
            <a:r>
              <a:rPr lang="en-US" dirty="0" smtClean="0">
                <a:solidFill>
                  <a:schemeClr val="bg2">
                    <a:lumMod val="25000"/>
                  </a:schemeClr>
                </a:solidFill>
                <a:latin typeface="Courier New" panose="02070309020205020404" pitchFamily="49" charset="0"/>
                <a:cs typeface="Courier New" panose="02070309020205020404" pitchFamily="49" charset="0"/>
              </a:rPr>
              <a:t> = </a:t>
            </a:r>
            <a:r>
              <a:rPr lang="en-US" dirty="0" err="1" smtClean="0">
                <a:solidFill>
                  <a:schemeClr val="bg2">
                    <a:lumMod val="25000"/>
                  </a:schemeClr>
                </a:solidFill>
                <a:latin typeface="Courier New" panose="02070309020205020404" pitchFamily="49" charset="0"/>
                <a:cs typeface="Courier New" panose="02070309020205020404" pitchFamily="49" charset="0"/>
              </a:rPr>
              <a:t>df</a:t>
            </a:r>
            <a:r>
              <a:rPr lang="en-US" dirty="0">
                <a:solidFill>
                  <a:schemeClr val="bg2">
                    <a:lumMod val="25000"/>
                  </a:schemeClr>
                </a:solidFill>
                <a:latin typeface="Courier New" panose="02070309020205020404" pitchFamily="49" charset="0"/>
                <a:cs typeface="Courier New" panose="02070309020205020404" pitchFamily="49" charset="0"/>
              </a:rPr>
              <a:t>[</a:t>
            </a:r>
            <a:r>
              <a:rPr lang="en-US" dirty="0" smtClean="0">
                <a:solidFill>
                  <a:schemeClr val="bg2">
                    <a:lumMod val="25000"/>
                  </a:schemeClr>
                </a:solidFill>
                <a:latin typeface="Courier New" panose="02070309020205020404" pitchFamily="49" charset="0"/>
                <a:cs typeface="Courier New" panose="02070309020205020404" pitchFamily="49" charset="0"/>
              </a:rPr>
              <a:t> </a:t>
            </a:r>
            <a:r>
              <a:rPr lang="en-US" dirty="0" err="1" smtClean="0">
                <a:solidFill>
                  <a:schemeClr val="bg2">
                    <a:lumMod val="25000"/>
                  </a:schemeClr>
                </a:solidFill>
                <a:latin typeface="Courier New" panose="02070309020205020404" pitchFamily="49" charset="0"/>
                <a:cs typeface="Courier New" panose="02070309020205020404" pitchFamily="49" charset="0"/>
              </a:rPr>
              <a:t>df</a:t>
            </a:r>
            <a:r>
              <a:rPr lang="en-US" dirty="0" smtClean="0">
                <a:solidFill>
                  <a:schemeClr val="bg2">
                    <a:lumMod val="25000"/>
                  </a:schemeClr>
                </a:solidFill>
                <a:latin typeface="Courier New" panose="02070309020205020404" pitchFamily="49" charset="0"/>
                <a:cs typeface="Courier New" panose="02070309020205020404" pitchFamily="49" charset="0"/>
              </a:rPr>
              <a:t>[</a:t>
            </a:r>
            <a:r>
              <a:rPr lang="en-US" dirty="0" smtClean="0">
                <a:solidFill>
                  <a:srgbClr val="C00000"/>
                </a:solidFill>
                <a:latin typeface="Courier New" panose="02070309020205020404" pitchFamily="49" charset="0"/>
                <a:cs typeface="Courier New" panose="02070309020205020404" pitchFamily="49" charset="0"/>
              </a:rPr>
              <a:t>'salary'] </a:t>
            </a:r>
            <a:r>
              <a:rPr lang="en-US" dirty="0" smtClean="0">
                <a:latin typeface="Courier New" panose="02070309020205020404" pitchFamily="49" charset="0"/>
                <a:cs typeface="Courier New" panose="02070309020205020404" pitchFamily="49" charset="0"/>
              </a:rPr>
              <a:t>&gt; 120000 ]</a:t>
            </a:r>
            <a:endParaRPr lang="en-US" dirty="0">
              <a:latin typeface="Courier New" panose="02070309020205020404" pitchFamily="49" charset="0"/>
              <a:cs typeface="Courier New" panose="02070309020205020404" pitchFamily="49" charset="0"/>
            </a:endParaRPr>
          </a:p>
        </p:txBody>
      </p:sp>
      <p:sp>
        <p:nvSpPr>
          <p:cNvPr id="7" name="TextBox 6"/>
          <p:cNvSpPr txBox="1"/>
          <p:nvPr/>
        </p:nvSpPr>
        <p:spPr>
          <a:xfrm>
            <a:off x="230731" y="5882251"/>
            <a:ext cx="10453566" cy="369332"/>
          </a:xfrm>
          <a:prstGeom prst="rect">
            <a:avLst/>
          </a:prstGeom>
          <a:noFill/>
          <a:ln>
            <a:noFill/>
          </a:ln>
        </p:spPr>
        <p:txBody>
          <a:bodyPr wrap="square" rtlCol="0">
            <a:spAutoFit/>
          </a:bodyPr>
          <a:lstStyle/>
          <a:p>
            <a:r>
              <a:rPr lang="en-US" dirty="0"/>
              <a:t> </a:t>
            </a:r>
            <a:r>
              <a:rPr lang="en-US" dirty="0" smtClean="0"/>
              <a:t>        </a:t>
            </a:r>
            <a:r>
              <a:rPr lang="en-US" sz="1600" dirty="0" smtClean="0">
                <a:solidFill>
                  <a:schemeClr val="accent5">
                    <a:lumMod val="75000"/>
                  </a:schemeClr>
                </a:solidFill>
                <a:latin typeface="Courier New" panose="02070309020205020404" pitchFamily="49" charset="0"/>
                <a:cs typeface="Courier New" panose="02070309020205020404" pitchFamily="49" charset="0"/>
              </a:rPr>
              <a:t>In [ ]:</a:t>
            </a:r>
            <a:endParaRPr lang="en-US" sz="1600" dirty="0">
              <a:solidFill>
                <a:schemeClr val="accent5">
                  <a:lumMod val="75000"/>
                </a:schemeClr>
              </a:solidFill>
              <a:latin typeface="Courier New" panose="02070309020205020404" pitchFamily="49" charset="0"/>
              <a:cs typeface="Courier New" panose="02070309020205020404" pitchFamily="49" charset="0"/>
            </a:endParaRPr>
          </a:p>
        </p:txBody>
      </p:sp>
      <p:sp>
        <p:nvSpPr>
          <p:cNvPr id="8" name="TextBox 7"/>
          <p:cNvSpPr txBox="1"/>
          <p:nvPr/>
        </p:nvSpPr>
        <p:spPr>
          <a:xfrm>
            <a:off x="1676621" y="5882251"/>
            <a:ext cx="10268267" cy="646331"/>
          </a:xfrm>
          <a:prstGeom prst="rect">
            <a:avLst/>
          </a:prstGeom>
          <a:noFill/>
          <a:ln>
            <a:solidFill>
              <a:schemeClr val="bg2">
                <a:lumMod val="90000"/>
              </a:schemeClr>
            </a:solidFill>
          </a:ln>
        </p:spPr>
        <p:txBody>
          <a:bodyPr wrap="square" rtlCol="0">
            <a:spAutoFit/>
          </a:bodyPr>
          <a:lstStyle/>
          <a:p>
            <a:r>
              <a:rPr lang="en-US" i="1" dirty="0" smtClean="0">
                <a:solidFill>
                  <a:schemeClr val="accent1">
                    <a:lumMod val="75000"/>
                  </a:schemeClr>
                </a:solidFill>
                <a:latin typeface="Courier New" panose="02070309020205020404" pitchFamily="49" charset="0"/>
                <a:cs typeface="Courier New" panose="02070309020205020404" pitchFamily="49" charset="0"/>
              </a:rPr>
              <a:t>#Select only those rows that contain female professors:</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r>
              <a:rPr lang="en-US" dirty="0" err="1" smtClean="0">
                <a:solidFill>
                  <a:schemeClr val="bg2">
                    <a:lumMod val="25000"/>
                  </a:schemeClr>
                </a:solidFill>
                <a:latin typeface="Courier New" panose="02070309020205020404" pitchFamily="49" charset="0"/>
                <a:cs typeface="Courier New" panose="02070309020205020404" pitchFamily="49" charset="0"/>
              </a:rPr>
              <a:t>df_f</a:t>
            </a:r>
            <a:r>
              <a:rPr lang="en-US" dirty="0" smtClean="0">
                <a:solidFill>
                  <a:schemeClr val="bg2">
                    <a:lumMod val="25000"/>
                  </a:schemeClr>
                </a:solidFill>
                <a:latin typeface="Courier New" panose="02070309020205020404" pitchFamily="49" charset="0"/>
                <a:cs typeface="Courier New" panose="02070309020205020404" pitchFamily="49" charset="0"/>
              </a:rPr>
              <a:t> = </a:t>
            </a:r>
            <a:r>
              <a:rPr lang="en-US" dirty="0" err="1" smtClean="0">
                <a:solidFill>
                  <a:schemeClr val="bg2">
                    <a:lumMod val="25000"/>
                  </a:schemeClr>
                </a:solidFill>
                <a:latin typeface="Courier New" panose="02070309020205020404" pitchFamily="49" charset="0"/>
                <a:cs typeface="Courier New" panose="02070309020205020404" pitchFamily="49" charset="0"/>
              </a:rPr>
              <a:t>df</a:t>
            </a:r>
            <a:r>
              <a:rPr lang="en-US" dirty="0">
                <a:solidFill>
                  <a:schemeClr val="bg2">
                    <a:lumMod val="25000"/>
                  </a:schemeClr>
                </a:solidFill>
                <a:latin typeface="Courier New" panose="02070309020205020404" pitchFamily="49" charset="0"/>
                <a:cs typeface="Courier New" panose="02070309020205020404" pitchFamily="49" charset="0"/>
              </a:rPr>
              <a:t>[</a:t>
            </a:r>
            <a:r>
              <a:rPr lang="en-US" dirty="0" smtClean="0">
                <a:solidFill>
                  <a:schemeClr val="bg2">
                    <a:lumMod val="25000"/>
                  </a:schemeClr>
                </a:solidFill>
                <a:latin typeface="Courier New" panose="02070309020205020404" pitchFamily="49" charset="0"/>
                <a:cs typeface="Courier New" panose="02070309020205020404" pitchFamily="49" charset="0"/>
              </a:rPr>
              <a:t> </a:t>
            </a:r>
            <a:r>
              <a:rPr lang="en-US" dirty="0" err="1" smtClean="0">
                <a:solidFill>
                  <a:schemeClr val="bg2">
                    <a:lumMod val="25000"/>
                  </a:schemeClr>
                </a:solidFill>
                <a:latin typeface="Courier New" panose="02070309020205020404" pitchFamily="49" charset="0"/>
                <a:cs typeface="Courier New" panose="02070309020205020404" pitchFamily="49" charset="0"/>
              </a:rPr>
              <a:t>df</a:t>
            </a:r>
            <a:r>
              <a:rPr lang="en-US" dirty="0" smtClean="0">
                <a:solidFill>
                  <a:schemeClr val="bg2">
                    <a:lumMod val="25000"/>
                  </a:schemeClr>
                </a:solidFill>
                <a:latin typeface="Courier New" panose="02070309020205020404" pitchFamily="49" charset="0"/>
                <a:cs typeface="Courier New" panose="02070309020205020404" pitchFamily="49" charset="0"/>
              </a:rPr>
              <a:t>[</a:t>
            </a:r>
            <a:r>
              <a:rPr lang="en-US" dirty="0" smtClean="0">
                <a:solidFill>
                  <a:srgbClr val="C00000"/>
                </a:solidFill>
                <a:latin typeface="Courier New" panose="02070309020205020404" pitchFamily="49" charset="0"/>
                <a:cs typeface="Courier New" panose="02070309020205020404" pitchFamily="49" charset="0"/>
              </a:rPr>
              <a:t>'sex'] </a:t>
            </a:r>
            <a:r>
              <a:rPr lang="en-US" dirty="0" smtClean="0">
                <a:latin typeface="Courier New" panose="02070309020205020404" pitchFamily="49" charset="0"/>
                <a:cs typeface="Courier New" panose="02070309020205020404" pitchFamily="49" charset="0"/>
              </a:rPr>
              <a:t>== </a:t>
            </a:r>
            <a:r>
              <a:rPr lang="en-US" dirty="0" smtClean="0">
                <a:solidFill>
                  <a:srgbClr val="C00000"/>
                </a:solidFill>
                <a:latin typeface="Courier New" panose="02070309020205020404" pitchFamily="49" charset="0"/>
                <a:cs typeface="Courier New" panose="02070309020205020404" pitchFamily="49" charset="0"/>
              </a:rPr>
              <a:t>'Female'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9" name="TextBox 8"/>
          <p:cNvSpPr txBox="1"/>
          <p:nvPr/>
        </p:nvSpPr>
        <p:spPr>
          <a:xfrm>
            <a:off x="1011267" y="4296216"/>
            <a:ext cx="10418164" cy="1569660"/>
          </a:xfrm>
          <a:prstGeom prst="rect">
            <a:avLst/>
          </a:prstGeom>
          <a:noFill/>
        </p:spPr>
        <p:txBody>
          <a:bodyPr wrap="square" rtlCol="0">
            <a:spAutoFit/>
          </a:bodyPr>
          <a:lstStyle/>
          <a:p>
            <a:r>
              <a:rPr lang="en-US" sz="2400" dirty="0" smtClean="0"/>
              <a:t>Any Boolean operator can be used to subset the data:</a:t>
            </a:r>
            <a:r>
              <a:rPr lang="en-US" sz="2400" dirty="0"/>
              <a:t> </a:t>
            </a:r>
            <a:endParaRPr lang="en-US" sz="2400" dirty="0"/>
          </a:p>
          <a:p>
            <a:r>
              <a:rPr lang="en-US" sz="2400" dirty="0"/>
              <a:t>&gt;   greater; </a:t>
            </a:r>
            <a:r>
              <a:rPr lang="en-US" sz="2400" dirty="0" smtClean="0"/>
              <a:t>    </a:t>
            </a:r>
            <a:r>
              <a:rPr lang="en-US" sz="2400" dirty="0"/>
              <a:t>&gt;= greater </a:t>
            </a:r>
            <a:r>
              <a:rPr lang="en-US" sz="2400" dirty="0" smtClean="0"/>
              <a:t>or equal;</a:t>
            </a:r>
            <a:endParaRPr lang="en-US" sz="2400" dirty="0" smtClean="0"/>
          </a:p>
          <a:p>
            <a:r>
              <a:rPr lang="en-US" sz="2400" dirty="0" smtClean="0"/>
              <a:t>&lt;   less;           &lt;= less or equal;</a:t>
            </a:r>
            <a:endParaRPr lang="en-US" sz="2400" dirty="0" smtClean="0"/>
          </a:p>
          <a:p>
            <a:r>
              <a:rPr lang="en-US" sz="2400" dirty="0" smtClean="0"/>
              <a:t>== equal;        != not equal;  </a:t>
            </a:r>
            <a:endParaRPr lang="en-US" sz="2400" dirty="0" smtClean="0"/>
          </a:p>
        </p:txBody>
      </p:sp>
      <p:sp>
        <p:nvSpPr>
          <p:cNvPr id="3" name="Date Placeholder 2"/>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Frames: Slicing</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12" name="TextBox 11"/>
          <p:cNvSpPr txBox="1"/>
          <p:nvPr/>
        </p:nvSpPr>
        <p:spPr>
          <a:xfrm>
            <a:off x="991089" y="2009262"/>
            <a:ext cx="10418164" cy="2677656"/>
          </a:xfrm>
          <a:prstGeom prst="rect">
            <a:avLst/>
          </a:prstGeom>
          <a:noFill/>
        </p:spPr>
        <p:txBody>
          <a:bodyPr wrap="square" rtlCol="0">
            <a:spAutoFit/>
          </a:bodyPr>
          <a:lstStyle/>
          <a:p>
            <a:r>
              <a:rPr lang="en-US" sz="2400" dirty="0" smtClean="0"/>
              <a:t>There are a number of ways to subset the Data Frame:</a:t>
            </a:r>
            <a:endParaRPr lang="en-US" sz="2400" dirty="0" smtClean="0"/>
          </a:p>
          <a:p>
            <a:pPr marL="800100" lvl="1" indent="-342900">
              <a:buFont typeface="Arial" panose="020B0604020202020204" pitchFamily="34" charset="0"/>
              <a:buChar char="•"/>
            </a:pPr>
            <a:r>
              <a:rPr lang="en-US" sz="2400" dirty="0" smtClean="0"/>
              <a:t>one or more columns</a:t>
            </a:r>
            <a:endParaRPr lang="en-US" sz="2400" dirty="0" smtClean="0"/>
          </a:p>
          <a:p>
            <a:pPr marL="800100" lvl="1" indent="-342900">
              <a:buFont typeface="Arial" panose="020B0604020202020204" pitchFamily="34" charset="0"/>
              <a:buChar char="•"/>
            </a:pPr>
            <a:r>
              <a:rPr lang="en-US" sz="2400" dirty="0" smtClean="0"/>
              <a:t>one or more rows</a:t>
            </a:r>
            <a:endParaRPr lang="en-US" sz="2400" dirty="0" smtClean="0"/>
          </a:p>
          <a:p>
            <a:pPr marL="800100" lvl="1" indent="-342900">
              <a:buFont typeface="Arial" panose="020B0604020202020204" pitchFamily="34" charset="0"/>
              <a:buChar char="•"/>
            </a:pPr>
            <a:r>
              <a:rPr lang="en-US" sz="2400" dirty="0" smtClean="0"/>
              <a:t>a subset of rows and columns</a:t>
            </a:r>
            <a:endParaRPr lang="en-US" sz="2400" dirty="0" smtClean="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smtClean="0"/>
          </a:p>
          <a:p>
            <a:pPr lvl="1"/>
            <a:r>
              <a:rPr lang="en-US" sz="2400" dirty="0" smtClean="0"/>
              <a:t>Rows and columns can be selected by their position or label </a:t>
            </a:r>
            <a:endParaRPr lang="en-US" sz="2400" dirty="0"/>
          </a:p>
        </p:txBody>
      </p:sp>
      <p:sp>
        <p:nvSpPr>
          <p:cNvPr id="3" name="Date Placeholder 2"/>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Frames: Slicing</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12" name="TextBox 11"/>
          <p:cNvSpPr txBox="1"/>
          <p:nvPr/>
        </p:nvSpPr>
        <p:spPr>
          <a:xfrm>
            <a:off x="991089" y="2009262"/>
            <a:ext cx="10418164" cy="830997"/>
          </a:xfrm>
          <a:prstGeom prst="rect">
            <a:avLst/>
          </a:prstGeom>
          <a:noFill/>
        </p:spPr>
        <p:txBody>
          <a:bodyPr wrap="square" rtlCol="0">
            <a:spAutoFit/>
          </a:bodyPr>
          <a:lstStyle/>
          <a:p>
            <a:r>
              <a:rPr lang="en-US" sz="2400" dirty="0" smtClean="0"/>
              <a:t>When selecting one column, it is possible to use single set of brackets, but the resulting object will be  a Series (not a </a:t>
            </a:r>
            <a:r>
              <a:rPr lang="en-US" sz="2400" dirty="0" err="1" smtClean="0"/>
              <a:t>DataFrame</a:t>
            </a:r>
            <a:r>
              <a:rPr lang="en-US" sz="2400" dirty="0" smtClean="0"/>
              <a:t>): </a:t>
            </a:r>
            <a:endParaRPr lang="en-US" sz="2400" dirty="0" smtClean="0"/>
          </a:p>
        </p:txBody>
      </p:sp>
      <p:sp>
        <p:nvSpPr>
          <p:cNvPr id="13" name="TextBox 12"/>
          <p:cNvSpPr txBox="1"/>
          <p:nvPr/>
        </p:nvSpPr>
        <p:spPr>
          <a:xfrm>
            <a:off x="203023" y="2919336"/>
            <a:ext cx="10453566" cy="369332"/>
          </a:xfrm>
          <a:prstGeom prst="rect">
            <a:avLst/>
          </a:prstGeom>
          <a:noFill/>
          <a:ln>
            <a:noFill/>
          </a:ln>
        </p:spPr>
        <p:txBody>
          <a:bodyPr wrap="square" rtlCol="0">
            <a:spAutoFit/>
          </a:bodyPr>
          <a:lstStyle/>
          <a:p>
            <a:r>
              <a:rPr lang="en-US" dirty="0"/>
              <a:t> </a:t>
            </a:r>
            <a:r>
              <a:rPr lang="en-US" dirty="0" smtClean="0"/>
              <a:t>        </a:t>
            </a:r>
            <a:r>
              <a:rPr lang="en-US" sz="1600" dirty="0" smtClean="0">
                <a:solidFill>
                  <a:schemeClr val="accent5">
                    <a:lumMod val="75000"/>
                  </a:schemeClr>
                </a:solidFill>
                <a:latin typeface="Courier New" panose="02070309020205020404" pitchFamily="49" charset="0"/>
                <a:cs typeface="Courier New" panose="02070309020205020404" pitchFamily="49" charset="0"/>
              </a:rPr>
              <a:t>In [ ]:</a:t>
            </a:r>
            <a:endParaRPr lang="en-US" sz="1600" dirty="0">
              <a:solidFill>
                <a:schemeClr val="accent5">
                  <a:lumMod val="75000"/>
                </a:schemeClr>
              </a:solidFill>
              <a:latin typeface="Courier New" panose="02070309020205020404" pitchFamily="49" charset="0"/>
              <a:cs typeface="Courier New" panose="02070309020205020404" pitchFamily="49" charset="0"/>
            </a:endParaRPr>
          </a:p>
        </p:txBody>
      </p:sp>
      <p:sp>
        <p:nvSpPr>
          <p:cNvPr id="14" name="TextBox 13"/>
          <p:cNvSpPr txBox="1"/>
          <p:nvPr/>
        </p:nvSpPr>
        <p:spPr>
          <a:xfrm>
            <a:off x="1648913" y="2919336"/>
            <a:ext cx="10268267" cy="646331"/>
          </a:xfrm>
          <a:prstGeom prst="rect">
            <a:avLst/>
          </a:prstGeom>
          <a:noFill/>
          <a:ln>
            <a:solidFill>
              <a:schemeClr val="bg2">
                <a:lumMod val="90000"/>
              </a:schemeClr>
            </a:solidFill>
          </a:ln>
        </p:spPr>
        <p:txBody>
          <a:bodyPr wrap="square" rtlCol="0">
            <a:spAutoFit/>
          </a:bodyPr>
          <a:lstStyle/>
          <a:p>
            <a:r>
              <a:rPr lang="en-US" i="1" dirty="0" smtClean="0">
                <a:solidFill>
                  <a:schemeClr val="accent1">
                    <a:lumMod val="75000"/>
                  </a:schemeClr>
                </a:solidFill>
                <a:latin typeface="Courier New" panose="02070309020205020404" pitchFamily="49" charset="0"/>
                <a:cs typeface="Courier New" panose="02070309020205020404" pitchFamily="49" charset="0"/>
              </a:rPr>
              <a:t>#Select column salary:</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r>
              <a:rPr lang="en-US" dirty="0" err="1" smtClean="0">
                <a:solidFill>
                  <a:schemeClr val="bg2">
                    <a:lumMod val="25000"/>
                  </a:schemeClr>
                </a:solidFill>
                <a:latin typeface="Courier New" panose="02070309020205020404" pitchFamily="49" charset="0"/>
                <a:cs typeface="Courier New" panose="02070309020205020404" pitchFamily="49" charset="0"/>
              </a:rPr>
              <a:t>df</a:t>
            </a:r>
            <a:r>
              <a:rPr lang="en-US" dirty="0" smtClean="0">
                <a:latin typeface="Courier New" panose="02070309020205020404" pitchFamily="49" charset="0"/>
                <a:cs typeface="Courier New" panose="02070309020205020404" pitchFamily="49" charset="0"/>
              </a:rPr>
              <a:t>[</a:t>
            </a:r>
            <a:r>
              <a:rPr lang="en-US" dirty="0" smtClean="0">
                <a:solidFill>
                  <a:srgbClr val="C00000"/>
                </a:solidFill>
                <a:latin typeface="Courier New" panose="02070309020205020404" pitchFamily="49" charset="0"/>
                <a:cs typeface="Courier New" panose="02070309020205020404" pitchFamily="49" charset="0"/>
              </a:rPr>
              <a:t>'salary'</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7" name="TextBox 6"/>
          <p:cNvSpPr txBox="1"/>
          <p:nvPr/>
        </p:nvSpPr>
        <p:spPr>
          <a:xfrm>
            <a:off x="984466" y="4078807"/>
            <a:ext cx="10418164" cy="830997"/>
          </a:xfrm>
          <a:prstGeom prst="rect">
            <a:avLst/>
          </a:prstGeom>
          <a:noFill/>
        </p:spPr>
        <p:txBody>
          <a:bodyPr wrap="square" rtlCol="0">
            <a:spAutoFit/>
          </a:bodyPr>
          <a:lstStyle/>
          <a:p>
            <a:r>
              <a:rPr lang="en-US" sz="2400" dirty="0" smtClean="0"/>
              <a:t>When we need to select more than one column and/or make the output to be a </a:t>
            </a:r>
            <a:r>
              <a:rPr lang="en-US" sz="2400" dirty="0" err="1" smtClean="0"/>
              <a:t>DataFrame</a:t>
            </a:r>
            <a:r>
              <a:rPr lang="en-US" sz="2400" dirty="0" smtClean="0"/>
              <a:t>, we should use double brackets:</a:t>
            </a:r>
            <a:endParaRPr lang="en-US" sz="2400" dirty="0" smtClean="0"/>
          </a:p>
        </p:txBody>
      </p:sp>
      <p:sp>
        <p:nvSpPr>
          <p:cNvPr id="8" name="TextBox 7"/>
          <p:cNvSpPr txBox="1"/>
          <p:nvPr/>
        </p:nvSpPr>
        <p:spPr>
          <a:xfrm>
            <a:off x="196400" y="4988881"/>
            <a:ext cx="10453566" cy="369332"/>
          </a:xfrm>
          <a:prstGeom prst="rect">
            <a:avLst/>
          </a:prstGeom>
          <a:noFill/>
          <a:ln>
            <a:noFill/>
          </a:ln>
        </p:spPr>
        <p:txBody>
          <a:bodyPr wrap="square" rtlCol="0">
            <a:spAutoFit/>
          </a:bodyPr>
          <a:lstStyle/>
          <a:p>
            <a:r>
              <a:rPr lang="en-US" dirty="0"/>
              <a:t> </a:t>
            </a:r>
            <a:r>
              <a:rPr lang="en-US" dirty="0" smtClean="0"/>
              <a:t>        </a:t>
            </a:r>
            <a:r>
              <a:rPr lang="en-US" sz="1600" dirty="0" smtClean="0">
                <a:solidFill>
                  <a:schemeClr val="accent5">
                    <a:lumMod val="75000"/>
                  </a:schemeClr>
                </a:solidFill>
                <a:latin typeface="Courier New" panose="02070309020205020404" pitchFamily="49" charset="0"/>
                <a:cs typeface="Courier New" panose="02070309020205020404" pitchFamily="49" charset="0"/>
              </a:rPr>
              <a:t>In [ ]:</a:t>
            </a:r>
            <a:endParaRPr lang="en-US" sz="1600" dirty="0">
              <a:solidFill>
                <a:schemeClr val="accent5">
                  <a:lumMod val="75000"/>
                </a:schemeClr>
              </a:solidFill>
              <a:latin typeface="Courier New" panose="02070309020205020404" pitchFamily="49" charset="0"/>
              <a:cs typeface="Courier New" panose="02070309020205020404" pitchFamily="49" charset="0"/>
            </a:endParaRPr>
          </a:p>
        </p:txBody>
      </p:sp>
      <p:sp>
        <p:nvSpPr>
          <p:cNvPr id="9" name="TextBox 8"/>
          <p:cNvSpPr txBox="1"/>
          <p:nvPr/>
        </p:nvSpPr>
        <p:spPr>
          <a:xfrm>
            <a:off x="1642290" y="4988881"/>
            <a:ext cx="10268267" cy="646331"/>
          </a:xfrm>
          <a:prstGeom prst="rect">
            <a:avLst/>
          </a:prstGeom>
          <a:noFill/>
          <a:ln>
            <a:solidFill>
              <a:schemeClr val="bg2">
                <a:lumMod val="90000"/>
              </a:schemeClr>
            </a:solidFill>
          </a:ln>
        </p:spPr>
        <p:txBody>
          <a:bodyPr wrap="square" rtlCol="0">
            <a:spAutoFit/>
          </a:bodyPr>
          <a:lstStyle/>
          <a:p>
            <a:r>
              <a:rPr lang="en-US" i="1" dirty="0" smtClean="0">
                <a:solidFill>
                  <a:schemeClr val="accent1">
                    <a:lumMod val="75000"/>
                  </a:schemeClr>
                </a:solidFill>
                <a:latin typeface="Courier New" panose="02070309020205020404" pitchFamily="49" charset="0"/>
                <a:cs typeface="Courier New" panose="02070309020205020404" pitchFamily="49" charset="0"/>
              </a:rPr>
              <a:t>#Select column salary:</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r>
              <a:rPr lang="en-US" dirty="0" err="1" smtClean="0">
                <a:solidFill>
                  <a:schemeClr val="bg2">
                    <a:lumMod val="25000"/>
                  </a:schemeClr>
                </a:solidFill>
                <a:latin typeface="Courier New" panose="02070309020205020404" pitchFamily="49" charset="0"/>
                <a:cs typeface="Courier New" panose="02070309020205020404" pitchFamily="49" charset="0"/>
              </a:rPr>
              <a:t>df</a:t>
            </a:r>
            <a:r>
              <a:rPr lang="en-US" dirty="0" smtClean="0">
                <a:latin typeface="Courier New" panose="02070309020205020404" pitchFamily="49" charset="0"/>
                <a:cs typeface="Courier New" panose="02070309020205020404" pitchFamily="49" charset="0"/>
              </a:rPr>
              <a:t>[[</a:t>
            </a:r>
            <a:r>
              <a:rPr lang="en-US" dirty="0" smtClean="0">
                <a:solidFill>
                  <a:srgbClr val="C00000"/>
                </a:solidFill>
                <a:latin typeface="Courier New" panose="02070309020205020404" pitchFamily="49" charset="0"/>
                <a:cs typeface="Courier New" panose="02070309020205020404" pitchFamily="49" charset="0"/>
              </a:rPr>
              <a:t>'</a:t>
            </a:r>
            <a:r>
              <a:rPr lang="en-US" dirty="0" err="1" smtClean="0">
                <a:solidFill>
                  <a:srgbClr val="C00000"/>
                </a:solidFill>
                <a:latin typeface="Courier New" panose="02070309020205020404" pitchFamily="49" charset="0"/>
                <a:cs typeface="Courier New" panose="02070309020205020404" pitchFamily="49" charset="0"/>
              </a:rPr>
              <a:t>rank'</a:t>
            </a:r>
            <a:r>
              <a:rPr lang="en-US" dirty="0" err="1" smtClean="0">
                <a:latin typeface="Courier New" panose="02070309020205020404" pitchFamily="49" charset="0"/>
                <a:cs typeface="Courier New" panose="02070309020205020404" pitchFamily="49" charset="0"/>
              </a:rPr>
              <a:t>,</a:t>
            </a:r>
            <a:r>
              <a:rPr lang="en-US" dirty="0" err="1" smtClean="0">
                <a:solidFill>
                  <a:srgbClr val="C00000"/>
                </a:solidFill>
                <a:latin typeface="Courier New" panose="02070309020205020404" pitchFamily="49" charset="0"/>
                <a:cs typeface="Courier New" panose="02070309020205020404" pitchFamily="49" charset="0"/>
              </a:rPr>
              <a:t>'salary</a:t>
            </a:r>
            <a:r>
              <a:rPr lang="en-US" dirty="0" smtClean="0">
                <a:solidFill>
                  <a:srgbClr val="C00000"/>
                </a:solidFill>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Date Placeholder 2"/>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Frames: Selecting rows</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12" name="TextBox 11"/>
          <p:cNvSpPr txBox="1"/>
          <p:nvPr/>
        </p:nvSpPr>
        <p:spPr>
          <a:xfrm>
            <a:off x="991089" y="2009262"/>
            <a:ext cx="10418164" cy="461665"/>
          </a:xfrm>
          <a:prstGeom prst="rect">
            <a:avLst/>
          </a:prstGeom>
          <a:noFill/>
        </p:spPr>
        <p:txBody>
          <a:bodyPr wrap="square" rtlCol="0">
            <a:spAutoFit/>
          </a:bodyPr>
          <a:lstStyle/>
          <a:p>
            <a:r>
              <a:rPr lang="en-US" sz="2400" dirty="0" smtClean="0"/>
              <a:t>If we need to select a range of rows, we can specify the range using ":" </a:t>
            </a:r>
            <a:endParaRPr lang="en-US" sz="2400" dirty="0" smtClean="0"/>
          </a:p>
        </p:txBody>
      </p:sp>
      <p:sp>
        <p:nvSpPr>
          <p:cNvPr id="13" name="TextBox 12"/>
          <p:cNvSpPr txBox="1"/>
          <p:nvPr/>
        </p:nvSpPr>
        <p:spPr>
          <a:xfrm>
            <a:off x="203023" y="2919336"/>
            <a:ext cx="10453566" cy="369332"/>
          </a:xfrm>
          <a:prstGeom prst="rect">
            <a:avLst/>
          </a:prstGeom>
          <a:noFill/>
          <a:ln>
            <a:noFill/>
          </a:ln>
        </p:spPr>
        <p:txBody>
          <a:bodyPr wrap="square" rtlCol="0">
            <a:spAutoFit/>
          </a:bodyPr>
          <a:lstStyle/>
          <a:p>
            <a:r>
              <a:rPr lang="en-US" dirty="0"/>
              <a:t> </a:t>
            </a:r>
            <a:r>
              <a:rPr lang="en-US" dirty="0" smtClean="0"/>
              <a:t>        </a:t>
            </a:r>
            <a:r>
              <a:rPr lang="en-US" sz="1600" dirty="0" smtClean="0">
                <a:solidFill>
                  <a:schemeClr val="accent5">
                    <a:lumMod val="75000"/>
                  </a:schemeClr>
                </a:solidFill>
                <a:latin typeface="Courier New" panose="02070309020205020404" pitchFamily="49" charset="0"/>
                <a:cs typeface="Courier New" panose="02070309020205020404" pitchFamily="49" charset="0"/>
              </a:rPr>
              <a:t>In [ ]:</a:t>
            </a:r>
            <a:endParaRPr lang="en-US" sz="1600" dirty="0">
              <a:solidFill>
                <a:schemeClr val="accent5">
                  <a:lumMod val="75000"/>
                </a:schemeClr>
              </a:solidFill>
              <a:latin typeface="Courier New" panose="02070309020205020404" pitchFamily="49" charset="0"/>
              <a:cs typeface="Courier New" panose="02070309020205020404" pitchFamily="49" charset="0"/>
            </a:endParaRPr>
          </a:p>
        </p:txBody>
      </p:sp>
      <p:sp>
        <p:nvSpPr>
          <p:cNvPr id="14" name="TextBox 13"/>
          <p:cNvSpPr txBox="1"/>
          <p:nvPr/>
        </p:nvSpPr>
        <p:spPr>
          <a:xfrm>
            <a:off x="1648913" y="2919336"/>
            <a:ext cx="10268267" cy="646331"/>
          </a:xfrm>
          <a:prstGeom prst="rect">
            <a:avLst/>
          </a:prstGeom>
          <a:noFill/>
          <a:ln>
            <a:solidFill>
              <a:schemeClr val="bg2">
                <a:lumMod val="90000"/>
              </a:schemeClr>
            </a:solidFill>
          </a:ln>
        </p:spPr>
        <p:txBody>
          <a:bodyPr wrap="square" rtlCol="0">
            <a:spAutoFit/>
          </a:bodyPr>
          <a:lstStyle/>
          <a:p>
            <a:r>
              <a:rPr lang="en-US" i="1" dirty="0" smtClean="0">
                <a:solidFill>
                  <a:schemeClr val="accent1">
                    <a:lumMod val="75000"/>
                  </a:schemeClr>
                </a:solidFill>
                <a:latin typeface="Courier New" panose="02070309020205020404" pitchFamily="49" charset="0"/>
                <a:cs typeface="Courier New" panose="02070309020205020404" pitchFamily="49" charset="0"/>
              </a:rPr>
              <a:t>#Select rows by their position:</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r>
              <a:rPr lang="en-US" dirty="0" err="1" smtClean="0">
                <a:solidFill>
                  <a:schemeClr val="bg2">
                    <a:lumMod val="25000"/>
                  </a:schemeClr>
                </a:solidFill>
                <a:latin typeface="Courier New" panose="02070309020205020404" pitchFamily="49" charset="0"/>
                <a:cs typeface="Courier New" panose="02070309020205020404" pitchFamily="49" charset="0"/>
              </a:rPr>
              <a:t>df</a:t>
            </a:r>
            <a:r>
              <a:rPr lang="en-US" dirty="0" smtClean="0">
                <a:latin typeface="Courier New" panose="02070309020205020404" pitchFamily="49" charset="0"/>
                <a:cs typeface="Courier New" panose="02070309020205020404" pitchFamily="49" charset="0"/>
              </a:rPr>
              <a:t>[</a:t>
            </a:r>
            <a:r>
              <a:rPr lang="en-US" dirty="0" smtClean="0">
                <a:solidFill>
                  <a:srgbClr val="C00000"/>
                </a:solidFill>
                <a:latin typeface="Courier New" panose="02070309020205020404" pitchFamily="49" charset="0"/>
                <a:cs typeface="Courier New" panose="02070309020205020404" pitchFamily="49" charset="0"/>
              </a:rPr>
              <a:t>10:20</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7" name="TextBox 6"/>
          <p:cNvSpPr txBox="1"/>
          <p:nvPr/>
        </p:nvSpPr>
        <p:spPr>
          <a:xfrm>
            <a:off x="984466" y="4078807"/>
            <a:ext cx="10418164" cy="1200329"/>
          </a:xfrm>
          <a:prstGeom prst="rect">
            <a:avLst/>
          </a:prstGeom>
          <a:noFill/>
        </p:spPr>
        <p:txBody>
          <a:bodyPr wrap="square" rtlCol="0">
            <a:spAutoFit/>
          </a:bodyPr>
          <a:lstStyle/>
          <a:p>
            <a:r>
              <a:rPr lang="en-US" sz="2400" dirty="0" smtClean="0"/>
              <a:t>Notice that the first row has a position 0, and the last value in the range is omitted:</a:t>
            </a:r>
            <a:endParaRPr lang="en-US" sz="2400" dirty="0" smtClean="0"/>
          </a:p>
          <a:p>
            <a:r>
              <a:rPr lang="en-US" sz="2400" dirty="0" smtClean="0"/>
              <a:t>So for 0:10 range the first 10 rows are returned with the positions starting with 0 and ending with 9</a:t>
            </a:r>
            <a:endParaRPr lang="en-US" sz="2400" dirty="0" smtClean="0"/>
          </a:p>
        </p:txBody>
      </p:sp>
      <p:sp>
        <p:nvSpPr>
          <p:cNvPr id="3" name="Date Placeholder 2"/>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Frames: method </a:t>
            </a:r>
            <a:r>
              <a:rPr lang="en-US" dirty="0" err="1" smtClean="0"/>
              <a:t>loc</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12" name="TextBox 11"/>
          <p:cNvSpPr txBox="1"/>
          <p:nvPr/>
        </p:nvSpPr>
        <p:spPr>
          <a:xfrm>
            <a:off x="991089" y="2009262"/>
            <a:ext cx="10418164" cy="461665"/>
          </a:xfrm>
          <a:prstGeom prst="rect">
            <a:avLst/>
          </a:prstGeom>
          <a:noFill/>
        </p:spPr>
        <p:txBody>
          <a:bodyPr wrap="square" rtlCol="0">
            <a:spAutoFit/>
          </a:bodyPr>
          <a:lstStyle/>
          <a:p>
            <a:r>
              <a:rPr lang="en-US" sz="2400" dirty="0" smtClean="0"/>
              <a:t>If we need to select a range of rows, using their labels we can use method </a:t>
            </a:r>
            <a:r>
              <a:rPr lang="en-US" sz="2400" dirty="0" err="1" smtClean="0"/>
              <a:t>loc</a:t>
            </a:r>
            <a:r>
              <a:rPr lang="en-US" sz="2400" dirty="0" smtClean="0"/>
              <a:t>:</a:t>
            </a:r>
            <a:endParaRPr lang="en-US" sz="2400" dirty="0" smtClean="0"/>
          </a:p>
        </p:txBody>
      </p:sp>
      <p:sp>
        <p:nvSpPr>
          <p:cNvPr id="13" name="TextBox 12"/>
          <p:cNvSpPr txBox="1"/>
          <p:nvPr/>
        </p:nvSpPr>
        <p:spPr>
          <a:xfrm>
            <a:off x="203023" y="2919336"/>
            <a:ext cx="10453566" cy="369332"/>
          </a:xfrm>
          <a:prstGeom prst="rect">
            <a:avLst/>
          </a:prstGeom>
          <a:noFill/>
          <a:ln>
            <a:noFill/>
          </a:ln>
        </p:spPr>
        <p:txBody>
          <a:bodyPr wrap="square" rtlCol="0">
            <a:spAutoFit/>
          </a:bodyPr>
          <a:lstStyle/>
          <a:p>
            <a:r>
              <a:rPr lang="en-US" dirty="0"/>
              <a:t> </a:t>
            </a:r>
            <a:r>
              <a:rPr lang="en-US" dirty="0" smtClean="0"/>
              <a:t>        </a:t>
            </a:r>
            <a:r>
              <a:rPr lang="en-US" sz="1600" dirty="0" smtClean="0">
                <a:solidFill>
                  <a:schemeClr val="accent5">
                    <a:lumMod val="75000"/>
                  </a:schemeClr>
                </a:solidFill>
                <a:latin typeface="Courier New" panose="02070309020205020404" pitchFamily="49" charset="0"/>
                <a:cs typeface="Courier New" panose="02070309020205020404" pitchFamily="49" charset="0"/>
              </a:rPr>
              <a:t>In [ ]:</a:t>
            </a:r>
            <a:endParaRPr lang="en-US" sz="1600" dirty="0">
              <a:solidFill>
                <a:schemeClr val="accent5">
                  <a:lumMod val="75000"/>
                </a:schemeClr>
              </a:solidFill>
              <a:latin typeface="Courier New" panose="02070309020205020404" pitchFamily="49" charset="0"/>
              <a:cs typeface="Courier New" panose="02070309020205020404" pitchFamily="49" charset="0"/>
            </a:endParaRPr>
          </a:p>
        </p:txBody>
      </p:sp>
      <p:sp>
        <p:nvSpPr>
          <p:cNvPr id="14" name="TextBox 13"/>
          <p:cNvSpPr txBox="1"/>
          <p:nvPr/>
        </p:nvSpPr>
        <p:spPr>
          <a:xfrm>
            <a:off x="1648913" y="2919336"/>
            <a:ext cx="10268267" cy="646331"/>
          </a:xfrm>
          <a:prstGeom prst="rect">
            <a:avLst/>
          </a:prstGeom>
          <a:noFill/>
          <a:ln>
            <a:solidFill>
              <a:schemeClr val="bg2">
                <a:lumMod val="90000"/>
              </a:schemeClr>
            </a:solidFill>
          </a:ln>
        </p:spPr>
        <p:txBody>
          <a:bodyPr wrap="square" rtlCol="0">
            <a:spAutoFit/>
          </a:bodyPr>
          <a:lstStyle/>
          <a:p>
            <a:r>
              <a:rPr lang="en-US" i="1" dirty="0" smtClean="0">
                <a:solidFill>
                  <a:schemeClr val="accent1">
                    <a:lumMod val="75000"/>
                  </a:schemeClr>
                </a:solidFill>
                <a:latin typeface="Courier New" panose="02070309020205020404" pitchFamily="49" charset="0"/>
                <a:cs typeface="Courier New" panose="02070309020205020404" pitchFamily="49" charset="0"/>
              </a:rPr>
              <a:t>#Select rows by their labels:</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r>
              <a:rPr lang="en-US" dirty="0" err="1" smtClean="0">
                <a:solidFill>
                  <a:schemeClr val="bg2">
                    <a:lumMod val="25000"/>
                  </a:schemeClr>
                </a:solidFill>
                <a:latin typeface="Courier New" panose="02070309020205020404" pitchFamily="49" charset="0"/>
                <a:cs typeface="Courier New" panose="02070309020205020404" pitchFamily="49" charset="0"/>
              </a:rPr>
              <a:t>df_sub.loc</a:t>
            </a:r>
            <a:r>
              <a:rPr lang="en-US" dirty="0" smtClean="0">
                <a:latin typeface="Courier New" panose="02070309020205020404" pitchFamily="49" charset="0"/>
                <a:cs typeface="Courier New" panose="02070309020205020404" pitchFamily="49" charset="0"/>
              </a:rPr>
              <a:t>[</a:t>
            </a:r>
            <a:r>
              <a:rPr lang="en-US" dirty="0" smtClean="0">
                <a:solidFill>
                  <a:schemeClr val="accent6">
                    <a:lumMod val="75000"/>
                  </a:schemeClr>
                </a:solidFill>
                <a:latin typeface="Courier New" panose="02070309020205020404" pitchFamily="49" charset="0"/>
                <a:cs typeface="Courier New" panose="02070309020205020404" pitchFamily="49" charset="0"/>
              </a:rPr>
              <a:t>10:20</a:t>
            </a:r>
            <a:r>
              <a:rPr lang="en-US" dirty="0" smtClean="0">
                <a:solidFill>
                  <a:srgbClr val="C00000"/>
                </a:solidFill>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smtClean="0">
                <a:solidFill>
                  <a:srgbClr val="C00000"/>
                </a:solidFill>
                <a:latin typeface="Courier New" panose="02070309020205020404" pitchFamily="49" charset="0"/>
                <a:cs typeface="Courier New" panose="02070309020205020404" pitchFamily="49" charset="0"/>
              </a:rPr>
              <a:t>'</a:t>
            </a:r>
            <a:r>
              <a:rPr lang="en-US" dirty="0" err="1" smtClean="0">
                <a:solidFill>
                  <a:srgbClr val="C00000"/>
                </a:solidFill>
                <a:latin typeface="Courier New" panose="02070309020205020404" pitchFamily="49" charset="0"/>
                <a:cs typeface="Courier New" panose="02070309020205020404" pitchFamily="49" charset="0"/>
              </a:rPr>
              <a:t>rank','sex','salary</a:t>
            </a:r>
            <a:r>
              <a:rPr lang="en-US" dirty="0" smtClean="0">
                <a:solidFill>
                  <a:srgbClr val="C00000"/>
                </a:solidFill>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8" name="TextBox 7"/>
          <p:cNvSpPr txBox="1"/>
          <p:nvPr/>
        </p:nvSpPr>
        <p:spPr>
          <a:xfrm>
            <a:off x="231693" y="4044276"/>
            <a:ext cx="10453566" cy="369332"/>
          </a:xfrm>
          <a:prstGeom prst="rect">
            <a:avLst/>
          </a:prstGeom>
          <a:noFill/>
          <a:ln>
            <a:noFill/>
          </a:ln>
        </p:spPr>
        <p:txBody>
          <a:bodyPr wrap="square" rtlCol="0">
            <a:spAutoFit/>
          </a:bodyPr>
          <a:lstStyle/>
          <a:p>
            <a:r>
              <a:rPr lang="en-US" dirty="0"/>
              <a:t> </a:t>
            </a:r>
            <a:r>
              <a:rPr lang="en-US" dirty="0" smtClean="0"/>
              <a:t>        </a:t>
            </a:r>
            <a:r>
              <a:rPr lang="en-US" sz="1600" dirty="0" smtClean="0">
                <a:solidFill>
                  <a:srgbClr val="C00000"/>
                </a:solidFill>
                <a:latin typeface="Courier New" panose="02070309020205020404" pitchFamily="49" charset="0"/>
                <a:cs typeface="Courier New" panose="02070309020205020404" pitchFamily="49" charset="0"/>
              </a:rPr>
              <a:t>Out[ ]:</a:t>
            </a:r>
            <a:endParaRPr lang="en-US" sz="1600" dirty="0">
              <a:solidFill>
                <a:srgbClr val="C00000"/>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39476" y="3565667"/>
            <a:ext cx="2286319" cy="2553056"/>
          </a:xfrm>
          <a:prstGeom prst="rect">
            <a:avLst/>
          </a:prstGeom>
        </p:spPr>
      </p:pic>
      <p:sp>
        <p:nvSpPr>
          <p:cNvPr id="5" name="Date Placeholder 4"/>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Understanding and Using Bullet Graphs | Tableau"/>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0907" y="94699"/>
            <a:ext cx="6224661" cy="44955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91640" y="4590288"/>
            <a:ext cx="1356910" cy="369332"/>
          </a:xfrm>
          <a:prstGeom prst="rect">
            <a:avLst/>
          </a:prstGeom>
          <a:noFill/>
        </p:spPr>
        <p:txBody>
          <a:bodyPr wrap="none" rtlCol="0">
            <a:spAutoFit/>
          </a:bodyPr>
          <a:lstStyle/>
          <a:p>
            <a:r>
              <a:rPr lang="en-US" dirty="0" smtClean="0"/>
              <a:t>Bullet Graph</a:t>
            </a:r>
            <a:endParaRPr lang="en-IN" dirty="0"/>
          </a:p>
        </p:txBody>
      </p:sp>
      <p:pic>
        <p:nvPicPr>
          <p:cNvPr id="5" name="Picture 4"/>
          <p:cNvPicPr>
            <a:picLocks noChangeAspect="1"/>
          </p:cNvPicPr>
          <p:nvPr/>
        </p:nvPicPr>
        <p:blipFill>
          <a:blip r:embed="rId2"/>
          <a:stretch>
            <a:fillRect/>
          </a:stretch>
        </p:blipFill>
        <p:spPr>
          <a:xfrm>
            <a:off x="6387845" y="94699"/>
            <a:ext cx="5656028" cy="4023360"/>
          </a:xfrm>
          <a:prstGeom prst="rect">
            <a:avLst/>
          </a:prstGeom>
        </p:spPr>
      </p:pic>
      <p:sp>
        <p:nvSpPr>
          <p:cNvPr id="4" name="Date Placeholder 3"/>
          <p:cNvSpPr>
            <a:spLocks noGrp="1"/>
          </p:cNvSpPr>
          <p:nvPr>
            <p:ph type="dt" sz="half" idx="10"/>
          </p:nvPr>
        </p:nvSpPr>
        <p:spPr/>
        <p:txBody>
          <a:bodyPr/>
          <a:p>
            <a:fld id="{63A1C593-65D0-4073-BCC9-577B9352EA97}" type="datetime1">
              <a:rPr lang="en-US" smtClean="0"/>
            </a:fld>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Frames: method </a:t>
            </a:r>
            <a:r>
              <a:rPr lang="en-US" dirty="0" err="1" smtClean="0"/>
              <a:t>iloc</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12" name="TextBox 11"/>
          <p:cNvSpPr txBox="1"/>
          <p:nvPr/>
        </p:nvSpPr>
        <p:spPr>
          <a:xfrm>
            <a:off x="991089" y="2009262"/>
            <a:ext cx="10418164" cy="830997"/>
          </a:xfrm>
          <a:prstGeom prst="rect">
            <a:avLst/>
          </a:prstGeom>
          <a:noFill/>
        </p:spPr>
        <p:txBody>
          <a:bodyPr wrap="square" rtlCol="0">
            <a:spAutoFit/>
          </a:bodyPr>
          <a:lstStyle/>
          <a:p>
            <a:r>
              <a:rPr lang="en-US" sz="2400" dirty="0" smtClean="0"/>
              <a:t>If we need to select a range of rows and/or columns, using their positions we can use method </a:t>
            </a:r>
            <a:r>
              <a:rPr lang="en-US" sz="2400" dirty="0" err="1" smtClean="0"/>
              <a:t>iloc</a:t>
            </a:r>
            <a:r>
              <a:rPr lang="en-US" sz="2400" dirty="0" smtClean="0"/>
              <a:t>:</a:t>
            </a:r>
            <a:endParaRPr lang="en-US" sz="2400" dirty="0" smtClean="0"/>
          </a:p>
        </p:txBody>
      </p:sp>
      <p:sp>
        <p:nvSpPr>
          <p:cNvPr id="13" name="TextBox 12"/>
          <p:cNvSpPr txBox="1"/>
          <p:nvPr/>
        </p:nvSpPr>
        <p:spPr>
          <a:xfrm>
            <a:off x="203023" y="2919336"/>
            <a:ext cx="10453566" cy="369332"/>
          </a:xfrm>
          <a:prstGeom prst="rect">
            <a:avLst/>
          </a:prstGeom>
          <a:noFill/>
          <a:ln>
            <a:noFill/>
          </a:ln>
        </p:spPr>
        <p:txBody>
          <a:bodyPr wrap="square" rtlCol="0">
            <a:spAutoFit/>
          </a:bodyPr>
          <a:lstStyle/>
          <a:p>
            <a:r>
              <a:rPr lang="en-US" dirty="0"/>
              <a:t> </a:t>
            </a:r>
            <a:r>
              <a:rPr lang="en-US" dirty="0" smtClean="0"/>
              <a:t>        </a:t>
            </a:r>
            <a:r>
              <a:rPr lang="en-US" sz="1600" dirty="0" smtClean="0">
                <a:solidFill>
                  <a:schemeClr val="accent5">
                    <a:lumMod val="75000"/>
                  </a:schemeClr>
                </a:solidFill>
                <a:latin typeface="Courier New" panose="02070309020205020404" pitchFamily="49" charset="0"/>
                <a:cs typeface="Courier New" panose="02070309020205020404" pitchFamily="49" charset="0"/>
              </a:rPr>
              <a:t>In [ ]:</a:t>
            </a:r>
            <a:endParaRPr lang="en-US" sz="1600" dirty="0">
              <a:solidFill>
                <a:schemeClr val="accent5">
                  <a:lumMod val="75000"/>
                </a:schemeClr>
              </a:solidFill>
              <a:latin typeface="Courier New" panose="02070309020205020404" pitchFamily="49" charset="0"/>
              <a:cs typeface="Courier New" panose="02070309020205020404" pitchFamily="49" charset="0"/>
            </a:endParaRPr>
          </a:p>
        </p:txBody>
      </p:sp>
      <p:sp>
        <p:nvSpPr>
          <p:cNvPr id="14" name="TextBox 13"/>
          <p:cNvSpPr txBox="1"/>
          <p:nvPr/>
        </p:nvSpPr>
        <p:spPr>
          <a:xfrm>
            <a:off x="1648913" y="2919336"/>
            <a:ext cx="10268267" cy="646331"/>
          </a:xfrm>
          <a:prstGeom prst="rect">
            <a:avLst/>
          </a:prstGeom>
          <a:noFill/>
          <a:ln>
            <a:solidFill>
              <a:schemeClr val="bg2">
                <a:lumMod val="90000"/>
              </a:schemeClr>
            </a:solidFill>
          </a:ln>
        </p:spPr>
        <p:txBody>
          <a:bodyPr wrap="square" rtlCol="0">
            <a:spAutoFit/>
          </a:bodyPr>
          <a:lstStyle/>
          <a:p>
            <a:r>
              <a:rPr lang="en-US" i="1" dirty="0" smtClean="0">
                <a:solidFill>
                  <a:schemeClr val="accent1">
                    <a:lumMod val="75000"/>
                  </a:schemeClr>
                </a:solidFill>
                <a:latin typeface="Courier New" panose="02070309020205020404" pitchFamily="49" charset="0"/>
                <a:cs typeface="Courier New" panose="02070309020205020404" pitchFamily="49" charset="0"/>
              </a:rPr>
              <a:t>#Select rows by their labels:</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r>
              <a:rPr lang="en-US" dirty="0" err="1" smtClean="0">
                <a:solidFill>
                  <a:schemeClr val="bg2">
                    <a:lumMod val="25000"/>
                  </a:schemeClr>
                </a:solidFill>
                <a:latin typeface="Courier New" panose="02070309020205020404" pitchFamily="49" charset="0"/>
                <a:cs typeface="Courier New" panose="02070309020205020404" pitchFamily="49" charset="0"/>
              </a:rPr>
              <a:t>df_sub.iloc</a:t>
            </a:r>
            <a:r>
              <a:rPr lang="en-US" dirty="0" smtClean="0">
                <a:latin typeface="Courier New" panose="02070309020205020404" pitchFamily="49" charset="0"/>
                <a:cs typeface="Courier New" panose="02070309020205020404" pitchFamily="49" charset="0"/>
              </a:rPr>
              <a:t>[</a:t>
            </a:r>
            <a:r>
              <a:rPr lang="en-US" dirty="0" smtClean="0">
                <a:solidFill>
                  <a:schemeClr val="accent6">
                    <a:lumMod val="75000"/>
                  </a:schemeClr>
                </a:solidFill>
                <a:latin typeface="Courier New" panose="02070309020205020404" pitchFamily="49" charset="0"/>
                <a:cs typeface="Courier New" panose="02070309020205020404" pitchFamily="49" charset="0"/>
              </a:rPr>
              <a:t>10:20</a:t>
            </a:r>
            <a:r>
              <a:rPr lang="en-US" dirty="0" smtClean="0">
                <a:solidFill>
                  <a:srgbClr val="C00000"/>
                </a:solidFill>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smtClean="0">
                <a:solidFill>
                  <a:schemeClr val="accent6">
                    <a:lumMod val="75000"/>
                  </a:schemeClr>
                </a:solidFill>
                <a:latin typeface="Courier New" panose="02070309020205020404" pitchFamily="49" charset="0"/>
                <a:cs typeface="Courier New" panose="02070309020205020404" pitchFamily="49" charset="0"/>
              </a:rPr>
              <a:t>0, 3, 4, 5</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8" name="TextBox 7"/>
          <p:cNvSpPr txBox="1"/>
          <p:nvPr/>
        </p:nvSpPr>
        <p:spPr>
          <a:xfrm>
            <a:off x="179738" y="4044276"/>
            <a:ext cx="10453566" cy="369332"/>
          </a:xfrm>
          <a:prstGeom prst="rect">
            <a:avLst/>
          </a:prstGeom>
          <a:noFill/>
          <a:ln>
            <a:noFill/>
          </a:ln>
        </p:spPr>
        <p:txBody>
          <a:bodyPr wrap="square" rtlCol="0">
            <a:spAutoFit/>
          </a:bodyPr>
          <a:lstStyle/>
          <a:p>
            <a:r>
              <a:rPr lang="en-US" dirty="0"/>
              <a:t> </a:t>
            </a:r>
            <a:r>
              <a:rPr lang="en-US" dirty="0" smtClean="0"/>
              <a:t>        </a:t>
            </a:r>
            <a:r>
              <a:rPr lang="en-US" sz="1600" dirty="0" smtClean="0">
                <a:solidFill>
                  <a:srgbClr val="C00000"/>
                </a:solidFill>
                <a:latin typeface="Courier New" panose="02070309020205020404" pitchFamily="49" charset="0"/>
                <a:cs typeface="Courier New" panose="02070309020205020404" pitchFamily="49" charset="0"/>
              </a:rPr>
              <a:t>Out[ ]:</a:t>
            </a:r>
            <a:endParaRPr lang="en-US" sz="1600" dirty="0">
              <a:solidFill>
                <a:srgbClr val="C00000"/>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48913" y="3612849"/>
            <a:ext cx="2400508" cy="3139712"/>
          </a:xfrm>
          <a:prstGeom prst="rect">
            <a:avLst/>
          </a:prstGeom>
        </p:spPr>
      </p:pic>
      <p:sp>
        <p:nvSpPr>
          <p:cNvPr id="5" name="Date Placeholder 4"/>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Frames: method </a:t>
            </a:r>
            <a:r>
              <a:rPr lang="en-US" dirty="0" err="1" smtClean="0"/>
              <a:t>iloc</a:t>
            </a:r>
            <a:r>
              <a:rPr lang="en-US" dirty="0" smtClean="0"/>
              <a:t> (summary)</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14" name="TextBox 13"/>
          <p:cNvSpPr txBox="1"/>
          <p:nvPr/>
        </p:nvSpPr>
        <p:spPr>
          <a:xfrm>
            <a:off x="838200" y="1797118"/>
            <a:ext cx="10268267" cy="1200329"/>
          </a:xfrm>
          <a:prstGeom prst="rect">
            <a:avLst/>
          </a:prstGeom>
          <a:noFill/>
          <a:ln>
            <a:solidFill>
              <a:schemeClr val="bg2">
                <a:lumMod val="90000"/>
              </a:schemeClr>
            </a:solidFill>
          </a:ln>
        </p:spPr>
        <p:txBody>
          <a:bodyPr wrap="square" rtlCol="0">
            <a:spAutoFit/>
          </a:bodyPr>
          <a:lstStyle/>
          <a:p>
            <a:r>
              <a:rPr lang="en-US" dirty="0" err="1" smtClean="0">
                <a:solidFill>
                  <a:schemeClr val="bg2">
                    <a:lumMod val="25000"/>
                  </a:schemeClr>
                </a:solidFill>
                <a:latin typeface="Courier New" panose="02070309020205020404" pitchFamily="49" charset="0"/>
                <a:cs typeface="Courier New" panose="02070309020205020404" pitchFamily="49" charset="0"/>
              </a:rPr>
              <a:t>df.iloc</a:t>
            </a:r>
            <a:r>
              <a:rPr lang="en-US" dirty="0" smtClean="0">
                <a:latin typeface="Courier New" panose="02070309020205020404" pitchFamily="49" charset="0"/>
                <a:cs typeface="Courier New" panose="02070309020205020404" pitchFamily="49" charset="0"/>
              </a:rPr>
              <a:t>[</a:t>
            </a:r>
            <a:r>
              <a:rPr lang="en-US" dirty="0" smtClean="0">
                <a:solidFill>
                  <a:schemeClr val="accent6">
                    <a:lumMod val="75000"/>
                  </a:schemeClr>
                </a:solidFill>
                <a:latin typeface="Courier New" panose="02070309020205020404" pitchFamily="49" charset="0"/>
                <a:cs typeface="Courier New" panose="02070309020205020404" pitchFamily="49" charset="0"/>
              </a:rPr>
              <a:t>0</a:t>
            </a:r>
            <a:r>
              <a:rPr lang="en-US" dirty="0" smtClean="0">
                <a:latin typeface="Courier New" panose="02070309020205020404" pitchFamily="49" charset="0"/>
                <a:cs typeface="Courier New" panose="02070309020205020404" pitchFamily="49" charset="0"/>
              </a:rPr>
              <a:t>]  </a:t>
            </a:r>
            <a:r>
              <a:rPr lang="en-US" i="1" dirty="0" smtClean="0">
                <a:solidFill>
                  <a:schemeClr val="accent1">
                    <a:lumMod val="75000"/>
                  </a:schemeClr>
                </a:solidFill>
                <a:latin typeface="Courier New" panose="02070309020205020404" pitchFamily="49" charset="0"/>
                <a:cs typeface="Courier New" panose="02070309020205020404" pitchFamily="49" charset="0"/>
              </a:rPr>
              <a:t># First row of a data frame</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r>
              <a:rPr lang="en-US" dirty="0" err="1" smtClean="0">
                <a:solidFill>
                  <a:schemeClr val="bg2">
                    <a:lumMod val="25000"/>
                  </a:schemeClr>
                </a:solidFill>
                <a:latin typeface="Courier New" panose="02070309020205020404" pitchFamily="49" charset="0"/>
                <a:cs typeface="Courier New" panose="02070309020205020404" pitchFamily="49" charset="0"/>
              </a:rPr>
              <a:t>df.iloc</a:t>
            </a:r>
            <a:r>
              <a:rPr lang="en-US" dirty="0" smtClean="0">
                <a:latin typeface="Courier New" panose="02070309020205020404" pitchFamily="49" charset="0"/>
                <a:cs typeface="Courier New" panose="02070309020205020404" pitchFamily="49" charset="0"/>
              </a:rPr>
              <a:t>[</a:t>
            </a:r>
            <a:r>
              <a:rPr lang="en-US" i="1" dirty="0" smtClean="0">
                <a:solidFill>
                  <a:schemeClr val="accent6">
                    <a:lumMod val="75000"/>
                  </a:schemeClr>
                </a:solidFill>
                <a:latin typeface="Courier New" panose="02070309020205020404" pitchFamily="49" charset="0"/>
                <a:cs typeface="Courier New" panose="02070309020205020404" pitchFamily="49" charset="0"/>
              </a:rPr>
              <a:t>i</a:t>
            </a:r>
            <a:r>
              <a:rPr lang="en-US" dirty="0" smtClean="0">
                <a:latin typeface="Courier New" panose="02070309020205020404" pitchFamily="49" charset="0"/>
                <a:cs typeface="Courier New" panose="02070309020205020404" pitchFamily="49" charset="0"/>
              </a:rPr>
              <a:t>]  </a:t>
            </a:r>
            <a:r>
              <a:rPr lang="en-US" i="1" dirty="0" smtClean="0">
                <a:solidFill>
                  <a:schemeClr val="accent1">
                    <a:lumMod val="75000"/>
                  </a:schemeClr>
                </a:solidFill>
                <a:latin typeface="Courier New" panose="02070309020205020404" pitchFamily="49" charset="0"/>
                <a:cs typeface="Courier New" panose="02070309020205020404" pitchFamily="49" charset="0"/>
              </a:rPr>
              <a:t>#(i+1)</a:t>
            </a:r>
            <a:r>
              <a:rPr lang="en-US" i="1" dirty="0" err="1" smtClean="0">
                <a:solidFill>
                  <a:schemeClr val="accent1">
                    <a:lumMod val="75000"/>
                  </a:schemeClr>
                </a:solidFill>
                <a:latin typeface="Courier New" panose="02070309020205020404" pitchFamily="49" charset="0"/>
                <a:cs typeface="Courier New" panose="02070309020205020404" pitchFamily="49" charset="0"/>
              </a:rPr>
              <a:t>th</a:t>
            </a:r>
            <a:r>
              <a:rPr lang="en-US" i="1" dirty="0" smtClean="0">
                <a:solidFill>
                  <a:schemeClr val="accent1">
                    <a:lumMod val="75000"/>
                  </a:schemeClr>
                </a:solidFill>
                <a:latin typeface="Courier New" panose="02070309020205020404" pitchFamily="49" charset="0"/>
                <a:cs typeface="Courier New" panose="02070309020205020404" pitchFamily="49" charset="0"/>
              </a:rPr>
              <a:t> </a:t>
            </a:r>
            <a:r>
              <a:rPr lang="en-US" i="1" dirty="0">
                <a:solidFill>
                  <a:schemeClr val="accent1">
                    <a:lumMod val="75000"/>
                  </a:schemeClr>
                </a:solidFill>
                <a:latin typeface="Courier New" panose="02070309020205020404" pitchFamily="49" charset="0"/>
                <a:cs typeface="Courier New" panose="02070309020205020404" pitchFamily="49" charset="0"/>
              </a:rPr>
              <a:t>row </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r>
              <a:rPr lang="en-US" dirty="0" err="1" smtClean="0">
                <a:solidFill>
                  <a:schemeClr val="bg2">
                    <a:lumMod val="25000"/>
                  </a:schemeClr>
                </a:solidFill>
                <a:latin typeface="Courier New" panose="02070309020205020404" pitchFamily="49" charset="0"/>
                <a:cs typeface="Courier New" panose="02070309020205020404" pitchFamily="49" charset="0"/>
              </a:rPr>
              <a:t>df.iloc</a:t>
            </a:r>
            <a:r>
              <a:rPr lang="en-US" dirty="0" smtClean="0">
                <a:latin typeface="Courier New" panose="02070309020205020404" pitchFamily="49" charset="0"/>
                <a:cs typeface="Courier New" panose="02070309020205020404" pitchFamily="49" charset="0"/>
              </a:rPr>
              <a:t>[</a:t>
            </a:r>
            <a:r>
              <a:rPr lang="en-US" dirty="0" smtClean="0">
                <a:solidFill>
                  <a:schemeClr val="accent6">
                    <a:lumMod val="75000"/>
                  </a:schemeClr>
                </a:solidFill>
                <a:latin typeface="Courier New" panose="02070309020205020404" pitchFamily="49" charset="0"/>
                <a:cs typeface="Courier New" panose="02070309020205020404" pitchFamily="49" charset="0"/>
              </a:rPr>
              <a:t>-1</a:t>
            </a:r>
            <a:r>
              <a:rPr lang="en-US" dirty="0" smtClean="0">
                <a:latin typeface="Courier New" panose="02070309020205020404" pitchFamily="49" charset="0"/>
                <a:cs typeface="Courier New" panose="02070309020205020404" pitchFamily="49" charset="0"/>
              </a:rPr>
              <a:t>] </a:t>
            </a:r>
            <a:r>
              <a:rPr lang="en-US" i="1" dirty="0" smtClean="0">
                <a:solidFill>
                  <a:schemeClr val="accent1">
                    <a:lumMod val="75000"/>
                  </a:schemeClr>
                </a:solidFill>
                <a:latin typeface="Courier New" panose="02070309020205020404" pitchFamily="49" charset="0"/>
                <a:cs typeface="Courier New" panose="02070309020205020404" pitchFamily="49" charset="0"/>
              </a:rPr>
              <a:t># Last row </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
        <p:nvSpPr>
          <p:cNvPr id="9" name="TextBox 8"/>
          <p:cNvSpPr txBox="1"/>
          <p:nvPr/>
        </p:nvSpPr>
        <p:spPr>
          <a:xfrm>
            <a:off x="834735" y="3269170"/>
            <a:ext cx="10268267" cy="923330"/>
          </a:xfrm>
          <a:prstGeom prst="rect">
            <a:avLst/>
          </a:prstGeom>
          <a:noFill/>
          <a:ln>
            <a:solidFill>
              <a:schemeClr val="bg2">
                <a:lumMod val="90000"/>
              </a:schemeClr>
            </a:solidFill>
          </a:ln>
        </p:spPr>
        <p:txBody>
          <a:bodyPr wrap="square" rtlCol="0">
            <a:spAutoFit/>
          </a:bodyPr>
          <a:lstStyle/>
          <a:p>
            <a:r>
              <a:rPr lang="en-US" dirty="0" err="1" smtClean="0">
                <a:solidFill>
                  <a:schemeClr val="bg2">
                    <a:lumMod val="25000"/>
                  </a:schemeClr>
                </a:solidFill>
                <a:latin typeface="Courier New" panose="02070309020205020404" pitchFamily="49" charset="0"/>
                <a:cs typeface="Courier New" panose="02070309020205020404" pitchFamily="49" charset="0"/>
              </a:rPr>
              <a:t>df.iloc</a:t>
            </a:r>
            <a:r>
              <a:rPr lang="en-US" dirty="0" smtClean="0">
                <a:latin typeface="Courier New" panose="02070309020205020404" pitchFamily="49" charset="0"/>
                <a:cs typeface="Courier New" panose="02070309020205020404" pitchFamily="49" charset="0"/>
              </a:rPr>
              <a:t>[:, </a:t>
            </a:r>
            <a:r>
              <a:rPr lang="en-US" dirty="0" smtClean="0">
                <a:solidFill>
                  <a:schemeClr val="accent6">
                    <a:lumMod val="75000"/>
                  </a:schemeClr>
                </a:solidFill>
                <a:latin typeface="Courier New" panose="02070309020205020404" pitchFamily="49" charset="0"/>
                <a:cs typeface="Courier New" panose="02070309020205020404" pitchFamily="49" charset="0"/>
              </a:rPr>
              <a:t>0</a:t>
            </a:r>
            <a:r>
              <a:rPr lang="en-US" dirty="0" smtClean="0">
                <a:latin typeface="Courier New" panose="02070309020205020404" pitchFamily="49" charset="0"/>
                <a:cs typeface="Courier New" panose="02070309020205020404" pitchFamily="49" charset="0"/>
              </a:rPr>
              <a:t>]  </a:t>
            </a:r>
            <a:r>
              <a:rPr lang="en-US" i="1" dirty="0" smtClean="0">
                <a:solidFill>
                  <a:schemeClr val="accent1">
                    <a:lumMod val="75000"/>
                  </a:schemeClr>
                </a:solidFill>
                <a:latin typeface="Courier New" panose="02070309020205020404" pitchFamily="49" charset="0"/>
                <a:cs typeface="Courier New" panose="02070309020205020404" pitchFamily="49" charset="0"/>
              </a:rPr>
              <a:t># First column</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r>
              <a:rPr lang="en-US" dirty="0" err="1" smtClean="0">
                <a:solidFill>
                  <a:schemeClr val="bg2">
                    <a:lumMod val="25000"/>
                  </a:schemeClr>
                </a:solidFill>
                <a:latin typeface="Courier New" panose="02070309020205020404" pitchFamily="49" charset="0"/>
                <a:cs typeface="Courier New" panose="02070309020205020404" pitchFamily="49" charset="0"/>
              </a:rPr>
              <a:t>df.iloc</a:t>
            </a:r>
            <a:r>
              <a:rPr lang="en-US" dirty="0" smtClean="0">
                <a:latin typeface="Courier New" panose="02070309020205020404" pitchFamily="49" charset="0"/>
                <a:cs typeface="Courier New" panose="02070309020205020404" pitchFamily="49" charset="0"/>
              </a:rPr>
              <a:t>[:, </a:t>
            </a:r>
            <a:r>
              <a:rPr lang="en-US" dirty="0" smtClean="0">
                <a:solidFill>
                  <a:schemeClr val="accent6">
                    <a:lumMod val="75000"/>
                  </a:schemeClr>
                </a:solidFill>
                <a:latin typeface="Courier New" panose="02070309020205020404" pitchFamily="49" charset="0"/>
                <a:cs typeface="Courier New" panose="02070309020205020404" pitchFamily="49" charset="0"/>
              </a:rPr>
              <a:t>-1</a:t>
            </a:r>
            <a:r>
              <a:rPr lang="en-US" dirty="0" smtClean="0">
                <a:latin typeface="Courier New" panose="02070309020205020404" pitchFamily="49" charset="0"/>
                <a:cs typeface="Courier New" panose="02070309020205020404" pitchFamily="49" charset="0"/>
              </a:rPr>
              <a:t>] </a:t>
            </a:r>
            <a:r>
              <a:rPr lang="en-US" i="1" dirty="0" smtClean="0">
                <a:solidFill>
                  <a:schemeClr val="accent1">
                    <a:lumMod val="75000"/>
                  </a:schemeClr>
                </a:solidFill>
                <a:latin typeface="Courier New" panose="02070309020205020404" pitchFamily="49" charset="0"/>
                <a:cs typeface="Courier New" panose="02070309020205020404" pitchFamily="49" charset="0"/>
              </a:rPr>
              <a:t># Last column </a:t>
            </a:r>
            <a:endParaRPr lang="en-US" i="1" dirty="0">
              <a:solidFill>
                <a:schemeClr val="accent1">
                  <a:lumMod val="75000"/>
                </a:schemeClr>
              </a:solidFill>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
        <p:nvSpPr>
          <p:cNvPr id="10" name="TextBox 9"/>
          <p:cNvSpPr txBox="1"/>
          <p:nvPr/>
        </p:nvSpPr>
        <p:spPr>
          <a:xfrm>
            <a:off x="834735" y="4588817"/>
            <a:ext cx="10268267" cy="1754326"/>
          </a:xfrm>
          <a:prstGeom prst="rect">
            <a:avLst/>
          </a:prstGeom>
          <a:noFill/>
          <a:ln>
            <a:solidFill>
              <a:schemeClr val="bg2">
                <a:lumMod val="90000"/>
              </a:schemeClr>
            </a:solidFill>
          </a:ln>
        </p:spPr>
        <p:txBody>
          <a:bodyPr wrap="square" rtlCol="0">
            <a:spAutoFit/>
          </a:bodyPr>
          <a:lstStyle/>
          <a:p>
            <a:r>
              <a:rPr lang="en-US" dirty="0" err="1" smtClean="0">
                <a:solidFill>
                  <a:schemeClr val="bg2">
                    <a:lumMod val="25000"/>
                  </a:schemeClr>
                </a:solidFill>
                <a:latin typeface="Courier New" panose="02070309020205020404" pitchFamily="49" charset="0"/>
                <a:cs typeface="Courier New" panose="02070309020205020404" pitchFamily="49" charset="0"/>
              </a:rPr>
              <a:t>df.iloc</a:t>
            </a:r>
            <a:r>
              <a:rPr lang="en-US" dirty="0" smtClean="0">
                <a:latin typeface="Courier New" panose="02070309020205020404" pitchFamily="49" charset="0"/>
                <a:cs typeface="Courier New" panose="02070309020205020404" pitchFamily="49" charset="0"/>
              </a:rPr>
              <a:t>[</a:t>
            </a:r>
            <a:r>
              <a:rPr lang="en-US" dirty="0" smtClean="0">
                <a:solidFill>
                  <a:schemeClr val="accent6">
                    <a:lumMod val="75000"/>
                  </a:schemeClr>
                </a:solidFill>
                <a:latin typeface="Courier New" panose="02070309020205020404" pitchFamily="49" charset="0"/>
                <a:cs typeface="Courier New" panose="02070309020205020404" pitchFamily="49" charset="0"/>
              </a:rPr>
              <a:t>0:7</a:t>
            </a:r>
            <a:r>
              <a:rPr lang="en-US" dirty="0" smtClean="0">
                <a:latin typeface="Courier New" panose="02070309020205020404" pitchFamily="49" charset="0"/>
                <a:cs typeface="Courier New" panose="02070309020205020404" pitchFamily="49" charset="0"/>
              </a:rPr>
              <a:t>]       </a:t>
            </a:r>
            <a:r>
              <a:rPr lang="en-US" i="1" dirty="0" smtClean="0">
                <a:solidFill>
                  <a:schemeClr val="accent1">
                    <a:lumMod val="75000"/>
                  </a:schemeClr>
                </a:solidFill>
                <a:latin typeface="Courier New" panose="02070309020205020404" pitchFamily="49" charset="0"/>
                <a:cs typeface="Courier New" panose="02070309020205020404" pitchFamily="49" charset="0"/>
              </a:rPr>
              <a:t>#First 7 rows </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r>
              <a:rPr lang="en-US" dirty="0" err="1" smtClean="0">
                <a:solidFill>
                  <a:schemeClr val="bg2">
                    <a:lumMod val="25000"/>
                  </a:schemeClr>
                </a:solidFill>
                <a:latin typeface="Courier New" panose="02070309020205020404" pitchFamily="49" charset="0"/>
                <a:cs typeface="Courier New" panose="02070309020205020404" pitchFamily="49" charset="0"/>
              </a:rPr>
              <a:t>df.iloc</a:t>
            </a:r>
            <a:r>
              <a:rPr lang="en-US" dirty="0" smtClean="0">
                <a:latin typeface="Courier New" panose="02070309020205020404" pitchFamily="49" charset="0"/>
                <a:cs typeface="Courier New" panose="02070309020205020404" pitchFamily="49" charset="0"/>
              </a:rPr>
              <a:t>[</a:t>
            </a:r>
            <a:r>
              <a:rPr lang="en-US" i="1" dirty="0" smtClean="0">
                <a:solidFill>
                  <a:schemeClr val="accent6">
                    <a:lumMod val="75000"/>
                  </a:schemeClr>
                </a:solidFill>
                <a:latin typeface="Courier New" panose="02070309020205020404" pitchFamily="49" charset="0"/>
                <a:cs typeface="Courier New" panose="02070309020205020404" pitchFamily="49" charset="0"/>
              </a:rPr>
              <a:t>:, 0:2</a:t>
            </a:r>
            <a:r>
              <a:rPr lang="en-US" dirty="0" smtClean="0">
                <a:latin typeface="Courier New" panose="02070309020205020404" pitchFamily="49" charset="0"/>
                <a:cs typeface="Courier New" panose="02070309020205020404" pitchFamily="49" charset="0"/>
              </a:rPr>
              <a:t>]    </a:t>
            </a:r>
            <a:r>
              <a:rPr lang="en-US" i="1" dirty="0" smtClean="0">
                <a:solidFill>
                  <a:schemeClr val="accent1">
                    <a:lumMod val="75000"/>
                  </a:schemeClr>
                </a:solidFill>
                <a:latin typeface="Courier New" panose="02070309020205020404" pitchFamily="49" charset="0"/>
                <a:cs typeface="Courier New" panose="02070309020205020404" pitchFamily="49" charset="0"/>
              </a:rPr>
              <a:t>#First 2 columns</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r>
              <a:rPr lang="en-US" dirty="0" err="1" smtClean="0">
                <a:solidFill>
                  <a:schemeClr val="bg2">
                    <a:lumMod val="25000"/>
                  </a:schemeClr>
                </a:solidFill>
                <a:latin typeface="Courier New" panose="02070309020205020404" pitchFamily="49" charset="0"/>
                <a:cs typeface="Courier New" panose="02070309020205020404" pitchFamily="49" charset="0"/>
              </a:rPr>
              <a:t>df.iloc</a:t>
            </a:r>
            <a:r>
              <a:rPr lang="en-US" dirty="0" smtClean="0">
                <a:latin typeface="Courier New" panose="02070309020205020404" pitchFamily="49" charset="0"/>
                <a:cs typeface="Courier New" panose="02070309020205020404" pitchFamily="49" charset="0"/>
              </a:rPr>
              <a:t>[</a:t>
            </a:r>
            <a:r>
              <a:rPr lang="en-US" i="1" dirty="0" smtClean="0">
                <a:solidFill>
                  <a:schemeClr val="accent6">
                    <a:lumMod val="75000"/>
                  </a:schemeClr>
                </a:solidFill>
                <a:latin typeface="Courier New" panose="02070309020205020404" pitchFamily="49" charset="0"/>
                <a:cs typeface="Courier New" panose="02070309020205020404" pitchFamily="49" charset="0"/>
              </a:rPr>
              <a:t>1:3, </a:t>
            </a:r>
            <a:r>
              <a:rPr lang="en-US" i="1" dirty="0">
                <a:solidFill>
                  <a:schemeClr val="accent6">
                    <a:lumMod val="75000"/>
                  </a:schemeClr>
                </a:solidFill>
                <a:latin typeface="Courier New" panose="02070309020205020404" pitchFamily="49" charset="0"/>
                <a:cs typeface="Courier New" panose="02070309020205020404" pitchFamily="49" charset="0"/>
              </a:rPr>
              <a:t>0:2</a:t>
            </a:r>
            <a:r>
              <a:rPr lang="en-US" dirty="0">
                <a:latin typeface="Courier New" panose="02070309020205020404" pitchFamily="49" charset="0"/>
                <a:cs typeface="Courier New" panose="02070309020205020404" pitchFamily="49" charset="0"/>
              </a:rPr>
              <a:t>]  </a:t>
            </a:r>
            <a:r>
              <a:rPr lang="en-US" i="1" dirty="0" smtClean="0">
                <a:solidFill>
                  <a:schemeClr val="accent1">
                    <a:lumMod val="75000"/>
                  </a:schemeClr>
                </a:solidFill>
                <a:latin typeface="Courier New" panose="02070309020205020404" pitchFamily="49" charset="0"/>
                <a:cs typeface="Courier New" panose="02070309020205020404" pitchFamily="49" charset="0"/>
              </a:rPr>
              <a:t>#Second through third rows and first </a:t>
            </a:r>
            <a:r>
              <a:rPr lang="en-US" i="1" dirty="0">
                <a:solidFill>
                  <a:schemeClr val="accent1">
                    <a:lumMod val="75000"/>
                  </a:schemeClr>
                </a:solidFill>
                <a:latin typeface="Courier New" panose="02070309020205020404" pitchFamily="49" charset="0"/>
                <a:cs typeface="Courier New" panose="02070309020205020404" pitchFamily="49" charset="0"/>
              </a:rPr>
              <a:t>2 </a:t>
            </a:r>
            <a:r>
              <a:rPr lang="en-US" i="1" dirty="0" smtClean="0">
                <a:solidFill>
                  <a:schemeClr val="accent1">
                    <a:lumMod val="75000"/>
                  </a:schemeClr>
                </a:solidFill>
                <a:latin typeface="Courier New" panose="02070309020205020404" pitchFamily="49" charset="0"/>
                <a:cs typeface="Courier New" panose="02070309020205020404" pitchFamily="49" charset="0"/>
              </a:rPr>
              <a:t>columns</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r>
              <a:rPr lang="en-US" dirty="0" err="1" smtClean="0">
                <a:solidFill>
                  <a:schemeClr val="bg2">
                    <a:lumMod val="25000"/>
                  </a:schemeClr>
                </a:solidFill>
                <a:latin typeface="Courier New" panose="02070309020205020404" pitchFamily="49" charset="0"/>
                <a:cs typeface="Courier New" panose="02070309020205020404" pitchFamily="49" charset="0"/>
              </a:rPr>
              <a:t>df.iloc</a:t>
            </a:r>
            <a:r>
              <a:rPr lang="en-US" dirty="0" smtClean="0">
                <a:latin typeface="Courier New" panose="02070309020205020404" pitchFamily="49" charset="0"/>
                <a:cs typeface="Courier New" panose="02070309020205020404" pitchFamily="49" charset="0"/>
              </a:rPr>
              <a:t>[[</a:t>
            </a:r>
            <a:r>
              <a:rPr lang="en-US" i="1" dirty="0" smtClean="0">
                <a:solidFill>
                  <a:schemeClr val="accent6">
                    <a:lumMod val="75000"/>
                  </a:schemeClr>
                </a:solidFill>
                <a:latin typeface="Courier New" panose="02070309020205020404" pitchFamily="49" charset="0"/>
                <a:cs typeface="Courier New" panose="02070309020205020404" pitchFamily="49" charset="0"/>
              </a:rPr>
              <a:t>0,5</a:t>
            </a:r>
            <a:r>
              <a:rPr lang="en-US" dirty="0" smtClean="0">
                <a:latin typeface="Courier New" panose="02070309020205020404" pitchFamily="49" charset="0"/>
                <a:cs typeface="Courier New" panose="02070309020205020404" pitchFamily="49" charset="0"/>
              </a:rPr>
              <a:t>]</a:t>
            </a:r>
            <a:r>
              <a:rPr lang="en-US" i="1" dirty="0" smtClean="0">
                <a:solidFill>
                  <a:schemeClr val="accent6">
                    <a:lumMod val="75000"/>
                  </a:schemeClr>
                </a:solidFill>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r>
              <a:rPr lang="en-US" i="1" dirty="0" smtClean="0">
                <a:solidFill>
                  <a:schemeClr val="accent6">
                    <a:lumMod val="75000"/>
                  </a:schemeClr>
                </a:solidFill>
                <a:latin typeface="Courier New" panose="02070309020205020404" pitchFamily="49" charset="0"/>
                <a:cs typeface="Courier New" panose="02070309020205020404" pitchFamily="49" charset="0"/>
              </a:rPr>
              <a:t>1,3</a:t>
            </a:r>
            <a:r>
              <a:rPr lang="en-US" dirty="0" smtClean="0">
                <a:latin typeface="Courier New" panose="02070309020205020404" pitchFamily="49" charset="0"/>
                <a:cs typeface="Courier New" panose="02070309020205020404" pitchFamily="49" charset="0"/>
              </a:rPr>
              <a:t>]]  </a:t>
            </a:r>
            <a:r>
              <a:rPr lang="en-US" i="1" dirty="0" smtClean="0">
                <a:solidFill>
                  <a:schemeClr val="accent1">
                    <a:lumMod val="75000"/>
                  </a:schemeClr>
                </a:solidFill>
                <a:latin typeface="Courier New" panose="02070309020205020404" pitchFamily="49" charset="0"/>
                <a:cs typeface="Courier New" panose="02070309020205020404" pitchFamily="49" charset="0"/>
              </a:rPr>
              <a:t>#1</a:t>
            </a:r>
            <a:r>
              <a:rPr lang="en-US" i="1" baseline="30000" dirty="0" smtClean="0">
                <a:solidFill>
                  <a:schemeClr val="accent1">
                    <a:lumMod val="75000"/>
                  </a:schemeClr>
                </a:solidFill>
                <a:latin typeface="Courier New" panose="02070309020205020404" pitchFamily="49" charset="0"/>
                <a:cs typeface="Courier New" panose="02070309020205020404" pitchFamily="49" charset="0"/>
              </a:rPr>
              <a:t>st</a:t>
            </a:r>
            <a:r>
              <a:rPr lang="en-US" i="1" dirty="0" smtClean="0">
                <a:solidFill>
                  <a:schemeClr val="accent1">
                    <a:lumMod val="75000"/>
                  </a:schemeClr>
                </a:solidFill>
                <a:latin typeface="Courier New" panose="02070309020205020404" pitchFamily="49" charset="0"/>
                <a:cs typeface="Courier New" panose="02070309020205020404" pitchFamily="49" charset="0"/>
              </a:rPr>
              <a:t> and 6</a:t>
            </a:r>
            <a:r>
              <a:rPr lang="en-US" i="1" baseline="30000" dirty="0" smtClean="0">
                <a:solidFill>
                  <a:schemeClr val="accent1">
                    <a:lumMod val="75000"/>
                  </a:schemeClr>
                </a:solidFill>
                <a:latin typeface="Courier New" panose="02070309020205020404" pitchFamily="49" charset="0"/>
                <a:cs typeface="Courier New" panose="02070309020205020404" pitchFamily="49" charset="0"/>
              </a:rPr>
              <a:t>th</a:t>
            </a:r>
            <a:r>
              <a:rPr lang="en-US" i="1" dirty="0" smtClean="0">
                <a:solidFill>
                  <a:schemeClr val="accent1">
                    <a:lumMod val="75000"/>
                  </a:schemeClr>
                </a:solidFill>
                <a:latin typeface="Courier New" panose="02070309020205020404" pitchFamily="49" charset="0"/>
                <a:cs typeface="Courier New" panose="02070309020205020404" pitchFamily="49" charset="0"/>
              </a:rPr>
              <a:t> rows and 2</a:t>
            </a:r>
            <a:r>
              <a:rPr lang="en-US" i="1" baseline="30000" dirty="0" smtClean="0">
                <a:solidFill>
                  <a:schemeClr val="accent1">
                    <a:lumMod val="75000"/>
                  </a:schemeClr>
                </a:solidFill>
                <a:latin typeface="Courier New" panose="02070309020205020404" pitchFamily="49" charset="0"/>
                <a:cs typeface="Courier New" panose="02070309020205020404" pitchFamily="49" charset="0"/>
              </a:rPr>
              <a:t>nd</a:t>
            </a:r>
            <a:r>
              <a:rPr lang="en-US" i="1" dirty="0" smtClean="0">
                <a:solidFill>
                  <a:schemeClr val="accent1">
                    <a:lumMod val="75000"/>
                  </a:schemeClr>
                </a:solidFill>
                <a:latin typeface="Courier New" panose="02070309020205020404" pitchFamily="49" charset="0"/>
                <a:cs typeface="Courier New" panose="02070309020205020404" pitchFamily="49" charset="0"/>
              </a:rPr>
              <a:t> and 4</a:t>
            </a:r>
            <a:r>
              <a:rPr lang="en-US" i="1" baseline="30000" dirty="0" smtClean="0">
                <a:solidFill>
                  <a:schemeClr val="accent1">
                    <a:lumMod val="75000"/>
                  </a:schemeClr>
                </a:solidFill>
                <a:latin typeface="Courier New" panose="02070309020205020404" pitchFamily="49" charset="0"/>
                <a:cs typeface="Courier New" panose="02070309020205020404" pitchFamily="49" charset="0"/>
              </a:rPr>
              <a:t>th</a:t>
            </a:r>
            <a:r>
              <a:rPr lang="en-US" i="1" dirty="0" smtClean="0">
                <a:solidFill>
                  <a:schemeClr val="accent1">
                    <a:lumMod val="75000"/>
                  </a:schemeClr>
                </a:solidFill>
                <a:latin typeface="Courier New" panose="02070309020205020404" pitchFamily="49" charset="0"/>
                <a:cs typeface="Courier New" panose="02070309020205020404" pitchFamily="49" charset="0"/>
              </a:rPr>
              <a:t> columns</a:t>
            </a:r>
            <a:endParaRPr lang="en-US" i="1" dirty="0">
              <a:solidFill>
                <a:schemeClr val="accent1">
                  <a:lumMod val="75000"/>
                </a:schemeClr>
              </a:solidFill>
              <a:latin typeface="Courier New" panose="02070309020205020404" pitchFamily="49" charset="0"/>
              <a:cs typeface="Courier New" panose="02070309020205020404" pitchFamily="49" charset="0"/>
            </a:endParaRPr>
          </a:p>
          <a:p>
            <a:endParaRPr lang="en-US" i="1" dirty="0">
              <a:solidFill>
                <a:schemeClr val="accent1">
                  <a:lumMod val="75000"/>
                </a:schemeClr>
              </a:solidFill>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
        <p:nvSpPr>
          <p:cNvPr id="3" name="Date Placeholder 2"/>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Frames: Sorting</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7" name="TextBox 6"/>
          <p:cNvSpPr txBox="1"/>
          <p:nvPr/>
        </p:nvSpPr>
        <p:spPr>
          <a:xfrm>
            <a:off x="991089" y="2009262"/>
            <a:ext cx="10418164" cy="830997"/>
          </a:xfrm>
          <a:prstGeom prst="rect">
            <a:avLst/>
          </a:prstGeom>
          <a:noFill/>
        </p:spPr>
        <p:txBody>
          <a:bodyPr wrap="square" rtlCol="0">
            <a:spAutoFit/>
          </a:bodyPr>
          <a:lstStyle/>
          <a:p>
            <a:r>
              <a:rPr lang="en-US" sz="2400" dirty="0" smtClean="0"/>
              <a:t>We can sort the data by a value in the column. By default the sorting will occur in ascending order and a new data frame is return. </a:t>
            </a:r>
            <a:endParaRPr lang="en-US" sz="2400" dirty="0" smtClean="0"/>
          </a:p>
        </p:txBody>
      </p:sp>
      <p:sp>
        <p:nvSpPr>
          <p:cNvPr id="8" name="TextBox 7"/>
          <p:cNvSpPr txBox="1"/>
          <p:nvPr/>
        </p:nvSpPr>
        <p:spPr>
          <a:xfrm>
            <a:off x="203023" y="3147936"/>
            <a:ext cx="10453566" cy="369332"/>
          </a:xfrm>
          <a:prstGeom prst="rect">
            <a:avLst/>
          </a:prstGeom>
          <a:noFill/>
          <a:ln>
            <a:noFill/>
          </a:ln>
        </p:spPr>
        <p:txBody>
          <a:bodyPr wrap="square" rtlCol="0">
            <a:spAutoFit/>
          </a:bodyPr>
          <a:lstStyle/>
          <a:p>
            <a:r>
              <a:rPr lang="en-US" dirty="0"/>
              <a:t> </a:t>
            </a:r>
            <a:r>
              <a:rPr lang="en-US" dirty="0" smtClean="0"/>
              <a:t>        </a:t>
            </a:r>
            <a:r>
              <a:rPr lang="en-US" sz="1600" dirty="0" smtClean="0">
                <a:solidFill>
                  <a:schemeClr val="accent5">
                    <a:lumMod val="75000"/>
                  </a:schemeClr>
                </a:solidFill>
                <a:latin typeface="Courier New" panose="02070309020205020404" pitchFamily="49" charset="0"/>
                <a:cs typeface="Courier New" panose="02070309020205020404" pitchFamily="49" charset="0"/>
              </a:rPr>
              <a:t>In [ ]:</a:t>
            </a:r>
            <a:endParaRPr lang="en-US" sz="1600" dirty="0">
              <a:solidFill>
                <a:schemeClr val="accent5">
                  <a:lumMod val="75000"/>
                </a:schemeClr>
              </a:solidFill>
              <a:latin typeface="Courier New" panose="02070309020205020404" pitchFamily="49" charset="0"/>
              <a:cs typeface="Courier New" panose="02070309020205020404" pitchFamily="49" charset="0"/>
            </a:endParaRPr>
          </a:p>
        </p:txBody>
      </p:sp>
      <p:sp>
        <p:nvSpPr>
          <p:cNvPr id="11" name="TextBox 10"/>
          <p:cNvSpPr txBox="1"/>
          <p:nvPr/>
        </p:nvSpPr>
        <p:spPr>
          <a:xfrm>
            <a:off x="1648913" y="3147936"/>
            <a:ext cx="10268267" cy="923330"/>
          </a:xfrm>
          <a:prstGeom prst="rect">
            <a:avLst/>
          </a:prstGeom>
          <a:noFill/>
          <a:ln>
            <a:solidFill>
              <a:schemeClr val="bg2">
                <a:lumMod val="90000"/>
              </a:schemeClr>
            </a:solidFill>
          </a:ln>
        </p:spPr>
        <p:txBody>
          <a:bodyPr wrap="square" rtlCol="0">
            <a:spAutoFit/>
          </a:bodyPr>
          <a:lstStyle/>
          <a:p>
            <a:r>
              <a:rPr lang="en-US" i="1" dirty="0" smtClean="0">
                <a:solidFill>
                  <a:schemeClr val="accent1">
                    <a:lumMod val="75000"/>
                  </a:schemeClr>
                </a:solidFill>
                <a:latin typeface="Courier New" panose="02070309020205020404" pitchFamily="49" charset="0"/>
                <a:cs typeface="Courier New" panose="02070309020205020404" pitchFamily="49" charset="0"/>
              </a:rPr>
              <a:t># Create a new data frame from the original sorted by the column Salary</a:t>
            </a:r>
            <a:endParaRPr lang="en-US" i="1" dirty="0" smtClean="0">
              <a:solidFill>
                <a:schemeClr val="accent1">
                  <a:lumMod val="75000"/>
                </a:schemeClr>
              </a:solidFill>
              <a:latin typeface="Courier New" panose="02070309020205020404" pitchFamily="49" charset="0"/>
              <a:cs typeface="Courier New" panose="02070309020205020404" pitchFamily="49" charset="0"/>
            </a:endParaRPr>
          </a:p>
          <a:p>
            <a:r>
              <a:rPr lang="en-US" dirty="0" err="1">
                <a:solidFill>
                  <a:schemeClr val="bg2">
                    <a:lumMod val="25000"/>
                  </a:schemeClr>
                </a:solidFill>
                <a:latin typeface="Courier New" panose="02070309020205020404" pitchFamily="49" charset="0"/>
                <a:cs typeface="Courier New" panose="02070309020205020404" pitchFamily="49" charset="0"/>
              </a:rPr>
              <a:t>d</a:t>
            </a:r>
            <a:r>
              <a:rPr lang="en-US" dirty="0" err="1" smtClean="0">
                <a:solidFill>
                  <a:schemeClr val="bg2">
                    <a:lumMod val="25000"/>
                  </a:schemeClr>
                </a:solidFill>
                <a:latin typeface="Courier New" panose="02070309020205020404" pitchFamily="49" charset="0"/>
                <a:cs typeface="Courier New" panose="02070309020205020404" pitchFamily="49" charset="0"/>
              </a:rPr>
              <a:t>f_sorted</a:t>
            </a:r>
            <a:r>
              <a:rPr lang="en-US" dirty="0" smtClean="0">
                <a:solidFill>
                  <a:schemeClr val="bg2">
                    <a:lumMod val="25000"/>
                  </a:schemeClr>
                </a:solidFill>
                <a:latin typeface="Courier New" panose="02070309020205020404" pitchFamily="49" charset="0"/>
                <a:cs typeface="Courier New" panose="02070309020205020404" pitchFamily="49" charset="0"/>
              </a:rPr>
              <a:t> = </a:t>
            </a:r>
            <a:r>
              <a:rPr lang="en-US" dirty="0" err="1" smtClean="0">
                <a:solidFill>
                  <a:schemeClr val="bg2">
                    <a:lumMod val="25000"/>
                  </a:schemeClr>
                </a:solidFill>
                <a:latin typeface="Courier New" panose="02070309020205020404" pitchFamily="49" charset="0"/>
                <a:cs typeface="Courier New" panose="02070309020205020404" pitchFamily="49" charset="0"/>
              </a:rPr>
              <a:t>df</a:t>
            </a:r>
            <a:r>
              <a:rPr lang="en-US" dirty="0" err="1" smtClean="0">
                <a:latin typeface="Courier New" panose="02070309020205020404" pitchFamily="49" charset="0"/>
                <a:cs typeface="Courier New" panose="02070309020205020404" pitchFamily="49" charset="0"/>
              </a:rPr>
              <a:t>.sort_values</a:t>
            </a:r>
            <a:r>
              <a:rPr lang="en-US" dirty="0" smtClean="0">
                <a:latin typeface="Courier New" panose="02070309020205020404" pitchFamily="49" charset="0"/>
                <a:cs typeface="Courier New" panose="02070309020205020404" pitchFamily="49" charset="0"/>
              </a:rPr>
              <a:t>( by</a:t>
            </a:r>
            <a:r>
              <a:rPr lang="en-US" dirty="0" smtClean="0">
                <a:solidFill>
                  <a:schemeClr val="accent6">
                    <a:lumMod val="75000"/>
                  </a:schemeClr>
                </a:solidFill>
                <a:latin typeface="Courier New" panose="02070309020205020404" pitchFamily="49" charset="0"/>
                <a:cs typeface="Courier New" panose="02070309020205020404" pitchFamily="49" charset="0"/>
              </a:rPr>
              <a:t> =</a:t>
            </a:r>
            <a:r>
              <a:rPr lang="en-US" dirty="0" smtClean="0">
                <a:solidFill>
                  <a:srgbClr val="C00000"/>
                </a:solidFill>
                <a:latin typeface="Courier New" panose="02070309020205020404" pitchFamily="49" charset="0"/>
                <a:cs typeface="Courier New" panose="02070309020205020404" pitchFamily="49" charset="0"/>
              </a:rPr>
              <a:t>'service'</a:t>
            </a:r>
            <a:r>
              <a:rPr lang="en-US"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d</a:t>
            </a:r>
            <a:r>
              <a:rPr lang="en-US" dirty="0" err="1" smtClean="0">
                <a:latin typeface="Courier New" panose="02070309020205020404" pitchFamily="49" charset="0"/>
                <a:cs typeface="Courier New" panose="02070309020205020404" pitchFamily="49" charset="0"/>
              </a:rPr>
              <a:t>f_sorted.head</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12" name="TextBox 11"/>
          <p:cNvSpPr txBox="1"/>
          <p:nvPr/>
        </p:nvSpPr>
        <p:spPr>
          <a:xfrm>
            <a:off x="231693" y="4272876"/>
            <a:ext cx="10453566" cy="369332"/>
          </a:xfrm>
          <a:prstGeom prst="rect">
            <a:avLst/>
          </a:prstGeom>
          <a:noFill/>
          <a:ln>
            <a:noFill/>
          </a:ln>
        </p:spPr>
        <p:txBody>
          <a:bodyPr wrap="square" rtlCol="0">
            <a:spAutoFit/>
          </a:bodyPr>
          <a:lstStyle/>
          <a:p>
            <a:r>
              <a:rPr lang="en-US" dirty="0"/>
              <a:t> </a:t>
            </a:r>
            <a:r>
              <a:rPr lang="en-US" dirty="0" smtClean="0"/>
              <a:t>        </a:t>
            </a:r>
            <a:r>
              <a:rPr lang="en-US" sz="1600" dirty="0" smtClean="0">
                <a:solidFill>
                  <a:srgbClr val="C00000"/>
                </a:solidFill>
                <a:latin typeface="Courier New" panose="02070309020205020404" pitchFamily="49" charset="0"/>
                <a:cs typeface="Courier New" panose="02070309020205020404" pitchFamily="49" charset="0"/>
              </a:rPr>
              <a:t>Out[ ]:</a:t>
            </a:r>
            <a:endParaRPr lang="en-US" sz="1600" dirty="0">
              <a:solidFill>
                <a:srgbClr val="C00000"/>
              </a:solidFill>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48913" y="4378943"/>
            <a:ext cx="3566469" cy="1661304"/>
          </a:xfrm>
          <a:prstGeom prst="rect">
            <a:avLst/>
          </a:prstGeom>
        </p:spPr>
      </p:pic>
      <p:sp>
        <p:nvSpPr>
          <p:cNvPr id="3" name="Date Placeholder 2"/>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Frames: Sorting</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7" name="TextBox 6"/>
          <p:cNvSpPr txBox="1"/>
          <p:nvPr/>
        </p:nvSpPr>
        <p:spPr>
          <a:xfrm>
            <a:off x="991089" y="2009262"/>
            <a:ext cx="10418164" cy="461665"/>
          </a:xfrm>
          <a:prstGeom prst="rect">
            <a:avLst/>
          </a:prstGeom>
          <a:noFill/>
        </p:spPr>
        <p:txBody>
          <a:bodyPr wrap="square" rtlCol="0">
            <a:spAutoFit/>
          </a:bodyPr>
          <a:lstStyle/>
          <a:p>
            <a:r>
              <a:rPr lang="en-US" sz="2400" dirty="0" smtClean="0"/>
              <a:t>We can sort the data using 2 or more columns:</a:t>
            </a:r>
            <a:endParaRPr lang="en-US" sz="2400" dirty="0" smtClean="0"/>
          </a:p>
        </p:txBody>
      </p:sp>
      <p:sp>
        <p:nvSpPr>
          <p:cNvPr id="8" name="TextBox 7"/>
          <p:cNvSpPr txBox="1"/>
          <p:nvPr/>
        </p:nvSpPr>
        <p:spPr>
          <a:xfrm>
            <a:off x="-77533" y="2566042"/>
            <a:ext cx="10846184" cy="369332"/>
          </a:xfrm>
          <a:prstGeom prst="rect">
            <a:avLst/>
          </a:prstGeom>
          <a:noFill/>
          <a:ln>
            <a:noFill/>
          </a:ln>
        </p:spPr>
        <p:txBody>
          <a:bodyPr wrap="square" rtlCol="0">
            <a:spAutoFit/>
          </a:bodyPr>
          <a:lstStyle/>
          <a:p>
            <a:r>
              <a:rPr lang="en-US" dirty="0"/>
              <a:t> </a:t>
            </a:r>
            <a:r>
              <a:rPr lang="en-US" dirty="0" smtClean="0"/>
              <a:t>        </a:t>
            </a:r>
            <a:r>
              <a:rPr lang="en-US" sz="1600" dirty="0" smtClean="0">
                <a:solidFill>
                  <a:schemeClr val="accent5">
                    <a:lumMod val="75000"/>
                  </a:schemeClr>
                </a:solidFill>
                <a:latin typeface="Courier New" panose="02070309020205020404" pitchFamily="49" charset="0"/>
                <a:cs typeface="Courier New" panose="02070309020205020404" pitchFamily="49" charset="0"/>
              </a:rPr>
              <a:t>In [ ]:</a:t>
            </a:r>
            <a:endParaRPr lang="en-US" sz="1600" dirty="0">
              <a:solidFill>
                <a:schemeClr val="accent5">
                  <a:lumMod val="75000"/>
                </a:schemeClr>
              </a:solidFill>
              <a:latin typeface="Courier New" panose="02070309020205020404" pitchFamily="49" charset="0"/>
              <a:cs typeface="Courier New" panose="02070309020205020404" pitchFamily="49" charset="0"/>
            </a:endParaRPr>
          </a:p>
        </p:txBody>
      </p:sp>
      <p:sp>
        <p:nvSpPr>
          <p:cNvPr id="11" name="TextBox 10"/>
          <p:cNvSpPr txBox="1"/>
          <p:nvPr/>
        </p:nvSpPr>
        <p:spPr>
          <a:xfrm>
            <a:off x="1368357" y="2566042"/>
            <a:ext cx="10653925" cy="615553"/>
          </a:xfrm>
          <a:prstGeom prst="rect">
            <a:avLst/>
          </a:prstGeom>
          <a:noFill/>
          <a:ln>
            <a:solidFill>
              <a:schemeClr val="bg2">
                <a:lumMod val="90000"/>
              </a:schemeClr>
            </a:solidFill>
          </a:ln>
        </p:spPr>
        <p:txBody>
          <a:bodyPr wrap="square" rtlCol="0">
            <a:spAutoFit/>
          </a:bodyPr>
          <a:lstStyle/>
          <a:p>
            <a:r>
              <a:rPr lang="en-US" sz="1600" dirty="0" err="1">
                <a:solidFill>
                  <a:schemeClr val="bg2">
                    <a:lumMod val="25000"/>
                  </a:schemeClr>
                </a:solidFill>
                <a:latin typeface="Courier New" panose="02070309020205020404" pitchFamily="49" charset="0"/>
                <a:cs typeface="Courier New" panose="02070309020205020404" pitchFamily="49" charset="0"/>
              </a:rPr>
              <a:t>d</a:t>
            </a:r>
            <a:r>
              <a:rPr lang="en-US" sz="1600" dirty="0" err="1" smtClean="0">
                <a:solidFill>
                  <a:schemeClr val="bg2">
                    <a:lumMod val="25000"/>
                  </a:schemeClr>
                </a:solidFill>
                <a:latin typeface="Courier New" panose="02070309020205020404" pitchFamily="49" charset="0"/>
                <a:cs typeface="Courier New" panose="02070309020205020404" pitchFamily="49" charset="0"/>
              </a:rPr>
              <a:t>f_sorted</a:t>
            </a:r>
            <a:r>
              <a:rPr lang="en-US" sz="1600" dirty="0" smtClean="0">
                <a:solidFill>
                  <a:schemeClr val="bg2">
                    <a:lumMod val="25000"/>
                  </a:schemeClr>
                </a:solidFill>
                <a:latin typeface="Courier New" panose="02070309020205020404" pitchFamily="49" charset="0"/>
                <a:cs typeface="Courier New" panose="02070309020205020404" pitchFamily="49" charset="0"/>
              </a:rPr>
              <a:t> = </a:t>
            </a:r>
            <a:r>
              <a:rPr lang="en-US" sz="1600" dirty="0" err="1" smtClean="0">
                <a:solidFill>
                  <a:schemeClr val="bg2">
                    <a:lumMod val="25000"/>
                  </a:schemeClr>
                </a:solidFill>
                <a:latin typeface="Courier New" panose="02070309020205020404" pitchFamily="49" charset="0"/>
                <a:cs typeface="Courier New" panose="02070309020205020404" pitchFamily="49" charset="0"/>
              </a:rPr>
              <a:t>df</a:t>
            </a:r>
            <a:r>
              <a:rPr lang="en-US" sz="1600" dirty="0" err="1" smtClean="0">
                <a:latin typeface="Courier New" panose="02070309020205020404" pitchFamily="49" charset="0"/>
                <a:cs typeface="Courier New" panose="02070309020205020404" pitchFamily="49" charset="0"/>
              </a:rPr>
              <a:t>.sort_values</a:t>
            </a:r>
            <a:r>
              <a:rPr lang="en-US" sz="1600" dirty="0" smtClean="0">
                <a:latin typeface="Courier New" panose="02070309020205020404" pitchFamily="49" charset="0"/>
                <a:cs typeface="Courier New" panose="02070309020205020404" pitchFamily="49" charset="0"/>
              </a:rPr>
              <a:t>( by</a:t>
            </a:r>
            <a:r>
              <a:rPr lang="en-US" sz="1600" dirty="0" smtClean="0">
                <a:solidFill>
                  <a:schemeClr val="accent6">
                    <a:lumMod val="75000"/>
                  </a:schemeClr>
                </a:solidFill>
                <a:latin typeface="Courier New" panose="02070309020205020404" pitchFamily="49" charset="0"/>
                <a:cs typeface="Courier New" panose="02070309020205020404" pitchFamily="49" charset="0"/>
              </a:rPr>
              <a:t> =[</a:t>
            </a:r>
            <a:r>
              <a:rPr lang="en-US" sz="1600" dirty="0" smtClean="0">
                <a:solidFill>
                  <a:srgbClr val="C00000"/>
                </a:solidFill>
                <a:latin typeface="Courier New" panose="02070309020205020404" pitchFamily="49" charset="0"/>
                <a:cs typeface="Courier New" panose="02070309020205020404" pitchFamily="49" charset="0"/>
              </a:rPr>
              <a:t>'service'</a:t>
            </a:r>
            <a:r>
              <a:rPr lang="en-US" sz="1600" dirty="0" smtClean="0">
                <a:latin typeface="Courier New" panose="02070309020205020404" pitchFamily="49" charset="0"/>
                <a:cs typeface="Courier New" panose="02070309020205020404" pitchFamily="49" charset="0"/>
              </a:rPr>
              <a:t>,</a:t>
            </a:r>
            <a:r>
              <a:rPr lang="en-US" sz="1600" dirty="0" smtClean="0">
                <a:solidFill>
                  <a:srgbClr val="C00000"/>
                </a:solidFill>
                <a:latin typeface="Courier New" panose="02070309020205020404" pitchFamily="49" charset="0"/>
                <a:cs typeface="Courier New" panose="02070309020205020404" pitchFamily="49" charset="0"/>
              </a:rPr>
              <a:t> 'salary</a:t>
            </a:r>
            <a:r>
              <a:rPr lang="en-US" sz="1600" dirty="0" smtClean="0">
                <a:latin typeface="Courier New" panose="02070309020205020404" pitchFamily="49" charset="0"/>
                <a:cs typeface="Courier New" panose="02070309020205020404" pitchFamily="49" charset="0"/>
              </a:rPr>
              <a:t>'], ascending = [</a:t>
            </a:r>
            <a:r>
              <a:rPr lang="en-US" sz="1600" b="1" dirty="0" smtClean="0">
                <a:solidFill>
                  <a:schemeClr val="accent6">
                    <a:lumMod val="75000"/>
                  </a:schemeClr>
                </a:solidFill>
                <a:latin typeface="Courier New" panose="02070309020205020404" pitchFamily="49" charset="0"/>
                <a:cs typeface="Courier New" panose="02070309020205020404" pitchFamily="49" charset="0"/>
              </a:rPr>
              <a:t>True</a:t>
            </a:r>
            <a:r>
              <a:rPr lang="en-US" sz="1600" dirty="0" smtClean="0">
                <a:latin typeface="Courier New" panose="02070309020205020404" pitchFamily="49" charset="0"/>
                <a:cs typeface="Courier New" panose="02070309020205020404" pitchFamily="49" charset="0"/>
              </a:rPr>
              <a:t>,</a:t>
            </a:r>
            <a:r>
              <a:rPr lang="en-US" sz="1600" dirty="0" smtClean="0">
                <a:solidFill>
                  <a:srgbClr val="C00000"/>
                </a:solidFill>
                <a:latin typeface="Courier New" panose="02070309020205020404" pitchFamily="49" charset="0"/>
                <a:cs typeface="Courier New" panose="02070309020205020404" pitchFamily="49" charset="0"/>
              </a:rPr>
              <a:t> </a:t>
            </a:r>
            <a:r>
              <a:rPr lang="en-US" sz="1600" b="1" dirty="0" smtClean="0">
                <a:solidFill>
                  <a:schemeClr val="accent6">
                    <a:lumMod val="75000"/>
                  </a:schemeClr>
                </a:solidFill>
                <a:latin typeface="Courier New" panose="02070309020205020404" pitchFamily="49" charset="0"/>
                <a:cs typeface="Courier New" panose="02070309020205020404" pitchFamily="49" charset="0"/>
              </a:rPr>
              <a:t>False</a:t>
            </a:r>
            <a:r>
              <a:rPr lang="en-US" sz="1600" dirty="0" smtClean="0">
                <a:latin typeface="Courier New" panose="02070309020205020404" pitchFamily="49" charset="0"/>
                <a:cs typeface="Courier New" panose="02070309020205020404" pitchFamily="49" charset="0"/>
              </a:rPr>
              <a:t>])</a:t>
            </a:r>
            <a:endParaRPr lang="en-US" sz="1600"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df_sorted.head</a:t>
            </a:r>
            <a:r>
              <a:rPr lang="en-US" dirty="0" smtClean="0">
                <a:latin typeface="Courier New" panose="02070309020205020404" pitchFamily="49" charset="0"/>
                <a:cs typeface="Courier New" panose="02070309020205020404" pitchFamily="49" charset="0"/>
              </a:rPr>
              <a:t>(</a:t>
            </a:r>
            <a:r>
              <a:rPr lang="en-US" dirty="0" smtClean="0">
                <a:solidFill>
                  <a:schemeClr val="accent6">
                    <a:lumMod val="75000"/>
                  </a:schemeClr>
                </a:solidFill>
                <a:latin typeface="Courier New" panose="02070309020205020404" pitchFamily="49" charset="0"/>
                <a:cs typeface="Courier New" panose="02070309020205020404" pitchFamily="49" charset="0"/>
              </a:rPr>
              <a:t>10</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12" name="TextBox 11"/>
          <p:cNvSpPr txBox="1"/>
          <p:nvPr/>
        </p:nvSpPr>
        <p:spPr>
          <a:xfrm>
            <a:off x="-48863" y="3690982"/>
            <a:ext cx="10846184" cy="369332"/>
          </a:xfrm>
          <a:prstGeom prst="rect">
            <a:avLst/>
          </a:prstGeom>
          <a:noFill/>
          <a:ln>
            <a:noFill/>
          </a:ln>
        </p:spPr>
        <p:txBody>
          <a:bodyPr wrap="square" rtlCol="0">
            <a:spAutoFit/>
          </a:bodyPr>
          <a:lstStyle/>
          <a:p>
            <a:r>
              <a:rPr lang="en-US" dirty="0"/>
              <a:t> </a:t>
            </a:r>
            <a:r>
              <a:rPr lang="en-US" dirty="0" smtClean="0"/>
              <a:t>        </a:t>
            </a:r>
            <a:r>
              <a:rPr lang="en-US" sz="1600" dirty="0" smtClean="0">
                <a:solidFill>
                  <a:srgbClr val="C00000"/>
                </a:solidFill>
                <a:latin typeface="Courier New" panose="02070309020205020404" pitchFamily="49" charset="0"/>
                <a:cs typeface="Courier New" panose="02070309020205020404" pitchFamily="49" charset="0"/>
              </a:rPr>
              <a:t>Out[ ]:</a:t>
            </a:r>
            <a:endParaRPr lang="en-US" sz="1600" dirty="0">
              <a:solidFill>
                <a:srgbClr val="C00000"/>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8357" y="3578891"/>
            <a:ext cx="3642676" cy="3101609"/>
          </a:xfrm>
          <a:prstGeom prst="rect">
            <a:avLst/>
          </a:prstGeom>
        </p:spPr>
      </p:pic>
      <p:sp>
        <p:nvSpPr>
          <p:cNvPr id="5" name="Date Placeholder 4"/>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Values</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7" name="TextBox 6"/>
          <p:cNvSpPr txBox="1"/>
          <p:nvPr/>
        </p:nvSpPr>
        <p:spPr>
          <a:xfrm>
            <a:off x="991089" y="1770269"/>
            <a:ext cx="10418164" cy="461665"/>
          </a:xfrm>
          <a:prstGeom prst="rect">
            <a:avLst/>
          </a:prstGeom>
          <a:noFill/>
        </p:spPr>
        <p:txBody>
          <a:bodyPr wrap="square" rtlCol="0">
            <a:spAutoFit/>
          </a:bodyPr>
          <a:lstStyle/>
          <a:p>
            <a:r>
              <a:rPr lang="en-US" sz="2400" dirty="0" smtClean="0"/>
              <a:t>Missing values are marked as </a:t>
            </a:r>
            <a:r>
              <a:rPr lang="en-US" sz="2400" dirty="0" err="1" smtClean="0"/>
              <a:t>NaN</a:t>
            </a:r>
            <a:endParaRPr lang="en-US" sz="2400" dirty="0" smtClean="0"/>
          </a:p>
        </p:txBody>
      </p:sp>
      <p:sp>
        <p:nvSpPr>
          <p:cNvPr id="8" name="TextBox 7"/>
          <p:cNvSpPr txBox="1"/>
          <p:nvPr/>
        </p:nvSpPr>
        <p:spPr>
          <a:xfrm>
            <a:off x="-77533" y="2327049"/>
            <a:ext cx="10846184" cy="369332"/>
          </a:xfrm>
          <a:prstGeom prst="rect">
            <a:avLst/>
          </a:prstGeom>
          <a:noFill/>
          <a:ln>
            <a:noFill/>
          </a:ln>
        </p:spPr>
        <p:txBody>
          <a:bodyPr wrap="square" rtlCol="0">
            <a:spAutoFit/>
          </a:bodyPr>
          <a:lstStyle/>
          <a:p>
            <a:r>
              <a:rPr lang="en-US" dirty="0"/>
              <a:t> </a:t>
            </a:r>
            <a:r>
              <a:rPr lang="en-US" dirty="0" smtClean="0"/>
              <a:t>        </a:t>
            </a:r>
            <a:r>
              <a:rPr lang="en-US" sz="1600" dirty="0" smtClean="0">
                <a:solidFill>
                  <a:schemeClr val="accent5">
                    <a:lumMod val="75000"/>
                  </a:schemeClr>
                </a:solidFill>
                <a:latin typeface="Courier New" panose="02070309020205020404" pitchFamily="49" charset="0"/>
                <a:cs typeface="Courier New" panose="02070309020205020404" pitchFamily="49" charset="0"/>
              </a:rPr>
              <a:t>In [ ]:</a:t>
            </a:r>
            <a:endParaRPr lang="en-US" sz="1600" dirty="0">
              <a:solidFill>
                <a:schemeClr val="accent5">
                  <a:lumMod val="75000"/>
                </a:schemeClr>
              </a:solidFill>
              <a:latin typeface="Courier New" panose="02070309020205020404" pitchFamily="49" charset="0"/>
              <a:cs typeface="Courier New" panose="02070309020205020404" pitchFamily="49" charset="0"/>
            </a:endParaRPr>
          </a:p>
        </p:txBody>
      </p:sp>
      <p:sp>
        <p:nvSpPr>
          <p:cNvPr id="11" name="TextBox 10"/>
          <p:cNvSpPr txBox="1"/>
          <p:nvPr/>
        </p:nvSpPr>
        <p:spPr>
          <a:xfrm>
            <a:off x="1368357" y="2327049"/>
            <a:ext cx="10653925" cy="645160"/>
          </a:xfrm>
          <a:prstGeom prst="rect">
            <a:avLst/>
          </a:prstGeom>
          <a:noFill/>
          <a:ln>
            <a:solidFill>
              <a:schemeClr val="bg2">
                <a:lumMod val="90000"/>
              </a:schemeClr>
            </a:solidFill>
          </a:ln>
        </p:spPr>
        <p:txBody>
          <a:bodyPr wrap="square" rtlCol="0">
            <a:spAutoFit/>
          </a:bodyPr>
          <a:lstStyle/>
          <a:p>
            <a:r>
              <a:rPr lang="en-US" sz="1200" dirty="0">
                <a:solidFill>
                  <a:schemeClr val="accent6">
                    <a:lumMod val="75000"/>
                  </a:schemeClr>
                </a:solidFill>
                <a:latin typeface="Courier New" panose="02070309020205020404" pitchFamily="49" charset="0"/>
                <a:cs typeface="Courier New" panose="02070309020205020404" pitchFamily="49" charset="0"/>
              </a:rPr>
              <a:t># Read a dataset with missing values</a:t>
            </a:r>
            <a:endParaRPr lang="en-US" sz="1200" dirty="0">
              <a:solidFill>
                <a:schemeClr val="accent6">
                  <a:lumMod val="75000"/>
                </a:schemeClr>
              </a:solidFill>
              <a:latin typeface="Courier New" panose="02070309020205020404" pitchFamily="49" charset="0"/>
              <a:cs typeface="Courier New" panose="02070309020205020404" pitchFamily="49" charset="0"/>
            </a:endParaRPr>
          </a:p>
          <a:p>
            <a:r>
              <a:rPr lang="en-US" sz="1200" dirty="0">
                <a:solidFill>
                  <a:schemeClr val="bg2">
                    <a:lumMod val="25000"/>
                  </a:schemeClr>
                </a:solidFill>
                <a:latin typeface="Courier New" panose="02070309020205020404" pitchFamily="49" charset="0"/>
                <a:cs typeface="Courier New" panose="02070309020205020404" pitchFamily="49" charset="0"/>
              </a:rPr>
              <a:t>flights=</a:t>
            </a:r>
            <a:r>
              <a:rPr lang="en-US" sz="1200" dirty="0" err="1">
                <a:solidFill>
                  <a:schemeClr val="bg2">
                    <a:lumMod val="25000"/>
                  </a:schemeClr>
                </a:solidFill>
                <a:latin typeface="Courier New" panose="02070309020205020404" pitchFamily="49" charset="0"/>
                <a:cs typeface="Courier New" panose="02070309020205020404" pitchFamily="49" charset="0"/>
              </a:rPr>
              <a:t>pd.read_csv</a:t>
            </a:r>
            <a:r>
              <a:rPr lang="en-US" sz="1200" dirty="0">
                <a:solidFill>
                  <a:schemeClr val="bg2">
                    <a:lumMod val="25000"/>
                  </a:schemeClr>
                </a:solidFill>
                <a:latin typeface="Courier New" panose="02070309020205020404" pitchFamily="49" charset="0"/>
                <a:cs typeface="Courier New" panose="02070309020205020404" pitchFamily="49" charset="0"/>
              </a:rPr>
              <a:t>(</a:t>
            </a:r>
            <a:r>
              <a:rPr lang="en-US" sz="1200" dirty="0">
                <a:solidFill>
                  <a:srgbClr val="C00000"/>
                </a:solidFill>
                <a:latin typeface="Courier New" panose="02070309020205020404" pitchFamily="49" charset="0"/>
                <a:cs typeface="Courier New" panose="02070309020205020404" pitchFamily="49" charset="0"/>
              </a:rPr>
              <a:t>"</a:t>
            </a:r>
            <a:r>
              <a:rPr lang="en-US" altLang="en-US" sz="1200" dirty="0">
                <a:solidFill>
                  <a:srgbClr val="C00000"/>
                </a:solidFill>
                <a:latin typeface="Courier New" panose="02070309020205020404" pitchFamily="49" charset="0"/>
                <a:cs typeface="Courier New" panose="02070309020205020404" pitchFamily="49" charset="0"/>
              </a:rPr>
              <a:t>https://github.com/Sibitenda/Masters_MIS/blob/main/Data%20Analysis%20and%20Visualisation/Data/flights.csv</a:t>
            </a:r>
            <a:r>
              <a:rPr lang="en-US" sz="1200" dirty="0">
                <a:solidFill>
                  <a:srgbClr val="C00000"/>
                </a:solidFill>
                <a:latin typeface="Courier New" panose="02070309020205020404" pitchFamily="49" charset="0"/>
                <a:cs typeface="Courier New" panose="02070309020205020404" pitchFamily="49" charset="0"/>
              </a:rPr>
              <a:t>"</a:t>
            </a:r>
            <a:r>
              <a:rPr lang="en-US" sz="1200" dirty="0">
                <a:solidFill>
                  <a:schemeClr val="bg2">
                    <a:lumMod val="25000"/>
                  </a:schemeClr>
                </a:solidFill>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p:txBody>
      </p:sp>
      <p:sp>
        <p:nvSpPr>
          <p:cNvPr id="9" name="TextBox 8"/>
          <p:cNvSpPr txBox="1"/>
          <p:nvPr/>
        </p:nvSpPr>
        <p:spPr>
          <a:xfrm>
            <a:off x="-91389" y="3237992"/>
            <a:ext cx="10846184" cy="369332"/>
          </a:xfrm>
          <a:prstGeom prst="rect">
            <a:avLst/>
          </a:prstGeom>
          <a:noFill/>
          <a:ln>
            <a:noFill/>
          </a:ln>
        </p:spPr>
        <p:txBody>
          <a:bodyPr wrap="square" rtlCol="0">
            <a:spAutoFit/>
          </a:bodyPr>
          <a:lstStyle/>
          <a:p>
            <a:r>
              <a:rPr lang="en-US" dirty="0"/>
              <a:t> </a:t>
            </a:r>
            <a:r>
              <a:rPr lang="en-US" dirty="0" smtClean="0"/>
              <a:t>        </a:t>
            </a:r>
            <a:r>
              <a:rPr lang="en-US" sz="1600" dirty="0" smtClean="0">
                <a:solidFill>
                  <a:schemeClr val="accent5">
                    <a:lumMod val="75000"/>
                  </a:schemeClr>
                </a:solidFill>
                <a:latin typeface="Courier New" panose="02070309020205020404" pitchFamily="49" charset="0"/>
                <a:cs typeface="Courier New" panose="02070309020205020404" pitchFamily="49" charset="0"/>
              </a:rPr>
              <a:t>In [ ]:</a:t>
            </a:r>
            <a:endParaRPr lang="en-US" sz="1600" dirty="0">
              <a:solidFill>
                <a:schemeClr val="accent5">
                  <a:lumMod val="75000"/>
                </a:schemeClr>
              </a:solidFill>
              <a:latin typeface="Courier New" panose="02070309020205020404" pitchFamily="49" charset="0"/>
              <a:cs typeface="Courier New" panose="02070309020205020404" pitchFamily="49" charset="0"/>
            </a:endParaRPr>
          </a:p>
        </p:txBody>
      </p:sp>
      <p:sp>
        <p:nvSpPr>
          <p:cNvPr id="10" name="TextBox 9"/>
          <p:cNvSpPr txBox="1"/>
          <p:nvPr/>
        </p:nvSpPr>
        <p:spPr>
          <a:xfrm>
            <a:off x="1354501" y="3237992"/>
            <a:ext cx="10653925" cy="460375"/>
          </a:xfrm>
          <a:prstGeom prst="rect">
            <a:avLst/>
          </a:prstGeom>
          <a:noFill/>
          <a:ln>
            <a:solidFill>
              <a:schemeClr val="bg2">
                <a:lumMod val="90000"/>
              </a:schemeClr>
            </a:solidFill>
          </a:ln>
        </p:spPr>
        <p:txBody>
          <a:bodyPr wrap="square" rtlCol="0">
            <a:spAutoFit/>
          </a:bodyPr>
          <a:lstStyle/>
          <a:p>
            <a:r>
              <a:rPr lang="en-US" sz="1200" dirty="0">
                <a:solidFill>
                  <a:schemeClr val="accent6">
                    <a:lumMod val="75000"/>
                  </a:schemeClr>
                </a:solidFill>
                <a:latin typeface="Courier New" panose="02070309020205020404" pitchFamily="49" charset="0"/>
                <a:cs typeface="Courier New" panose="02070309020205020404" pitchFamily="49" charset="0"/>
              </a:rPr>
              <a:t># Select the rows that have at least one missing </a:t>
            </a:r>
            <a:r>
              <a:rPr lang="en-US" sz="1200" dirty="0" smtClean="0">
                <a:solidFill>
                  <a:schemeClr val="accent6">
                    <a:lumMod val="75000"/>
                  </a:schemeClr>
                </a:solidFill>
                <a:latin typeface="Courier New" panose="02070309020205020404" pitchFamily="49" charset="0"/>
                <a:cs typeface="Courier New" panose="02070309020205020404" pitchFamily="49" charset="0"/>
              </a:rPr>
              <a:t>value</a:t>
            </a:r>
            <a:endParaRPr lang="en-US" sz="1200" dirty="0" smtClean="0">
              <a:solidFill>
                <a:schemeClr val="accent6">
                  <a:lumMod val="75000"/>
                </a:schemeClr>
              </a:solidFill>
              <a:latin typeface="Courier New" panose="02070309020205020404" pitchFamily="49" charset="0"/>
              <a:cs typeface="Courier New" panose="02070309020205020404" pitchFamily="49" charset="0"/>
            </a:endParaRPr>
          </a:p>
          <a:p>
            <a:r>
              <a:rPr lang="en-US" sz="1200" dirty="0">
                <a:solidFill>
                  <a:schemeClr val="bg2">
                    <a:lumMod val="25000"/>
                  </a:schemeClr>
                </a:solidFill>
                <a:latin typeface="Courier New" panose="02070309020205020404" pitchFamily="49" charset="0"/>
                <a:cs typeface="Courier New" panose="02070309020205020404" pitchFamily="49" charset="0"/>
              </a:rPr>
              <a:t>flights[</a:t>
            </a:r>
            <a:r>
              <a:rPr lang="en-US" sz="1200" dirty="0" err="1">
                <a:solidFill>
                  <a:schemeClr val="bg2">
                    <a:lumMod val="25000"/>
                  </a:schemeClr>
                </a:solidFill>
                <a:latin typeface="Courier New" panose="02070309020205020404" pitchFamily="49" charset="0"/>
                <a:cs typeface="Courier New" panose="02070309020205020404" pitchFamily="49" charset="0"/>
              </a:rPr>
              <a:t>flights.isnull</a:t>
            </a:r>
            <a:r>
              <a:rPr lang="en-US" sz="1200" dirty="0">
                <a:solidFill>
                  <a:schemeClr val="bg2">
                    <a:lumMod val="25000"/>
                  </a:schemeClr>
                </a:solidFill>
                <a:latin typeface="Courier New" panose="02070309020205020404" pitchFamily="49" charset="0"/>
                <a:cs typeface="Courier New" panose="02070309020205020404" pitchFamily="49" charset="0"/>
              </a:rPr>
              <a:t>().any(axis=1)].head()</a:t>
            </a:r>
            <a:endParaRPr lang="en-US" sz="1200" dirty="0">
              <a:latin typeface="Courier New" panose="02070309020205020404" pitchFamily="49" charset="0"/>
              <a:cs typeface="Courier New" panose="02070309020205020404" pitchFamily="49" charset="0"/>
            </a:endParaRPr>
          </a:p>
        </p:txBody>
      </p:sp>
      <p:sp>
        <p:nvSpPr>
          <p:cNvPr id="13" name="TextBox 12"/>
          <p:cNvSpPr txBox="1"/>
          <p:nvPr/>
        </p:nvSpPr>
        <p:spPr>
          <a:xfrm>
            <a:off x="-80036" y="3992320"/>
            <a:ext cx="10846184" cy="369332"/>
          </a:xfrm>
          <a:prstGeom prst="rect">
            <a:avLst/>
          </a:prstGeom>
          <a:noFill/>
          <a:ln>
            <a:noFill/>
          </a:ln>
        </p:spPr>
        <p:txBody>
          <a:bodyPr wrap="square" rtlCol="0">
            <a:spAutoFit/>
          </a:bodyPr>
          <a:lstStyle/>
          <a:p>
            <a:r>
              <a:rPr lang="en-US" dirty="0"/>
              <a:t> </a:t>
            </a:r>
            <a:r>
              <a:rPr lang="en-US" dirty="0" smtClean="0"/>
              <a:t>        </a:t>
            </a:r>
            <a:r>
              <a:rPr lang="en-US" sz="1600" dirty="0" smtClean="0">
                <a:solidFill>
                  <a:srgbClr val="C00000"/>
                </a:solidFill>
                <a:latin typeface="Courier New" panose="02070309020205020404" pitchFamily="49" charset="0"/>
                <a:cs typeface="Courier New" panose="02070309020205020404" pitchFamily="49" charset="0"/>
              </a:rPr>
              <a:t>Out[ ]:</a:t>
            </a:r>
            <a:endParaRPr lang="en-US" sz="1600" dirty="0">
              <a:solidFill>
                <a:srgbClr val="C00000"/>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4501" y="4079954"/>
            <a:ext cx="8740897" cy="1737511"/>
          </a:xfrm>
          <a:prstGeom prst="rect">
            <a:avLst/>
          </a:prstGeom>
        </p:spPr>
      </p:pic>
      <p:sp>
        <p:nvSpPr>
          <p:cNvPr id="5" name="Date Placeholder 4"/>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Values</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7" name="TextBox 6"/>
          <p:cNvSpPr txBox="1"/>
          <p:nvPr/>
        </p:nvSpPr>
        <p:spPr>
          <a:xfrm>
            <a:off x="991089" y="1770269"/>
            <a:ext cx="10418164" cy="461665"/>
          </a:xfrm>
          <a:prstGeom prst="rect">
            <a:avLst/>
          </a:prstGeom>
          <a:noFill/>
        </p:spPr>
        <p:txBody>
          <a:bodyPr wrap="square" rtlCol="0">
            <a:spAutoFit/>
          </a:bodyPr>
          <a:lstStyle/>
          <a:p>
            <a:r>
              <a:rPr lang="en-US" sz="2400" dirty="0" smtClean="0"/>
              <a:t>There are a number of methods to deal with missing values in the data frame:</a:t>
            </a:r>
            <a:endParaRPr lang="en-US" sz="2400" dirty="0" smtClean="0"/>
          </a:p>
        </p:txBody>
      </p:sp>
      <p:graphicFrame>
        <p:nvGraphicFramePr>
          <p:cNvPr id="12" name="Table 11"/>
          <p:cNvGraphicFramePr>
            <a:graphicFrameLocks noGrp="1"/>
          </p:cNvGraphicFramePr>
          <p:nvPr>
            <p:custDataLst>
              <p:tags r:id="rId1"/>
            </p:custDataLst>
          </p:nvPr>
        </p:nvGraphicFramePr>
        <p:xfrm>
          <a:off x="1086485" y="2688590"/>
          <a:ext cx="8272145" cy="4004310"/>
        </p:xfrm>
        <a:graphic>
          <a:graphicData uri="http://schemas.openxmlformats.org/drawingml/2006/table">
            <a:tbl>
              <a:tblPr firstRow="1" bandRow="1">
                <a:tableStyleId>{B301B821-A1FF-4177-AEE7-76D212191A09}</a:tableStyleId>
              </a:tblPr>
              <a:tblGrid>
                <a:gridCol w="2516505"/>
                <a:gridCol w="5755640"/>
              </a:tblGrid>
              <a:tr h="53530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dirty="0" err="1" smtClean="0"/>
                        <a:t>df.method</a:t>
                      </a:r>
                      <a:r>
                        <a:rPr lang="en-US" sz="2400" dirty="0" smtClean="0"/>
                        <a:t>()</a:t>
                      </a:r>
                      <a:endParaRPr lang="en-US" sz="2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dirty="0" smtClean="0"/>
                        <a:t>description</a:t>
                      </a:r>
                      <a:endParaRPr lang="en-US" sz="2400" dirty="0" smtClean="0"/>
                    </a:p>
                  </a:txBody>
                  <a:tcPr/>
                </a:tc>
              </a:tr>
              <a:tr h="447675">
                <a:tc>
                  <a:txBody>
                    <a:bodyPr/>
                    <a:lstStyle/>
                    <a:p>
                      <a:r>
                        <a:rPr lang="en-US" dirty="0" err="1" smtClean="0"/>
                        <a:t>dropna</a:t>
                      </a:r>
                      <a:r>
                        <a:rPr lang="en-US" dirty="0" smtClean="0"/>
                        <a:t>()</a:t>
                      </a:r>
                      <a:endParaRPr lang="en-US" dirty="0"/>
                    </a:p>
                  </a:txBody>
                  <a:tcPr/>
                </a:tc>
                <a:tc>
                  <a:txBody>
                    <a:bodyPr/>
                    <a:lstStyle/>
                    <a:p>
                      <a:r>
                        <a:rPr lang="en-US" dirty="0" smtClean="0"/>
                        <a:t>Drop missing observations</a:t>
                      </a:r>
                      <a:endParaRPr lang="en-US" dirty="0"/>
                    </a:p>
                  </a:txBody>
                  <a:tcPr/>
                </a:tc>
              </a:tr>
              <a:tr h="447675">
                <a:tc>
                  <a:txBody>
                    <a:bodyPr/>
                    <a:lstStyle/>
                    <a:p>
                      <a:r>
                        <a:rPr lang="en-US" dirty="0" err="1" smtClean="0"/>
                        <a:t>dropna</a:t>
                      </a:r>
                      <a:r>
                        <a:rPr lang="en-US" dirty="0" smtClean="0"/>
                        <a:t>(how='all')</a:t>
                      </a:r>
                      <a:endParaRPr lang="en-US" dirty="0"/>
                    </a:p>
                  </a:txBody>
                  <a:tcPr/>
                </a:tc>
                <a:tc>
                  <a:txBody>
                    <a:bodyPr/>
                    <a:lstStyle/>
                    <a:p>
                      <a:r>
                        <a:rPr lang="en-US" dirty="0" smtClean="0"/>
                        <a:t>Drop observations where all cells is NA</a:t>
                      </a:r>
                      <a:endParaRPr lang="en-US" dirty="0"/>
                    </a:p>
                  </a:txBody>
                  <a:tcPr/>
                </a:tc>
              </a:tr>
              <a:tr h="640080">
                <a:tc>
                  <a:txBody>
                    <a:bodyPr/>
                    <a:lstStyle/>
                    <a:p>
                      <a:r>
                        <a:rPr lang="en-US" dirty="0" err="1" smtClean="0"/>
                        <a:t>dropna</a:t>
                      </a:r>
                      <a:r>
                        <a:rPr lang="en-US" dirty="0" smtClean="0"/>
                        <a:t>(axis=1, how='all')</a:t>
                      </a:r>
                      <a:endParaRPr lang="en-US" dirty="0"/>
                    </a:p>
                  </a:txBody>
                  <a:tcPr/>
                </a:tc>
                <a:tc>
                  <a:txBody>
                    <a:bodyPr/>
                    <a:lstStyle/>
                    <a:p>
                      <a:r>
                        <a:rPr lang="en-US" dirty="0" smtClean="0"/>
                        <a:t>Drop column if all the values are</a:t>
                      </a:r>
                      <a:r>
                        <a:rPr lang="en-US" baseline="0" dirty="0" smtClean="0"/>
                        <a:t> missing</a:t>
                      </a:r>
                      <a:endParaRPr lang="en-US" dirty="0"/>
                    </a:p>
                  </a:txBody>
                  <a:tcPr/>
                </a:tc>
              </a:tr>
              <a:tr h="502285">
                <a:tc>
                  <a:txBody>
                    <a:bodyPr/>
                    <a:lstStyle/>
                    <a:p>
                      <a:r>
                        <a:rPr lang="en-US" dirty="0" err="1" smtClean="0"/>
                        <a:t>dropna</a:t>
                      </a:r>
                      <a:r>
                        <a:rPr lang="en-US" dirty="0" smtClean="0"/>
                        <a:t>(thresh = 5)</a:t>
                      </a:r>
                      <a:endParaRPr lang="en-US" dirty="0"/>
                    </a:p>
                  </a:txBody>
                  <a:tcPr/>
                </a:tc>
                <a:tc>
                  <a:txBody>
                    <a:bodyPr/>
                    <a:lstStyle/>
                    <a:p>
                      <a:r>
                        <a:rPr lang="en-US" dirty="0" smtClean="0"/>
                        <a:t>Drop rows that contain less than 5 non-missing values</a:t>
                      </a:r>
                      <a:endParaRPr lang="en-US" dirty="0"/>
                    </a:p>
                  </a:txBody>
                  <a:tcPr/>
                </a:tc>
              </a:tr>
              <a:tr h="502285">
                <a:tc>
                  <a:txBody>
                    <a:bodyPr/>
                    <a:lstStyle/>
                    <a:p>
                      <a:r>
                        <a:rPr lang="en-US" dirty="0" err="1" smtClean="0"/>
                        <a:t>fillna</a:t>
                      </a:r>
                      <a:r>
                        <a:rPr lang="en-US" dirty="0" smtClean="0"/>
                        <a:t>(0)</a:t>
                      </a:r>
                      <a:endParaRPr lang="en-US" dirty="0"/>
                    </a:p>
                  </a:txBody>
                  <a:tcPr/>
                </a:tc>
                <a:tc>
                  <a:txBody>
                    <a:bodyPr/>
                    <a:lstStyle/>
                    <a:p>
                      <a:r>
                        <a:rPr lang="en-US" dirty="0" smtClean="0"/>
                        <a:t>Replace missing values with zeros</a:t>
                      </a:r>
                      <a:endParaRPr lang="en-US" dirty="0"/>
                    </a:p>
                  </a:txBody>
                  <a:tcPr/>
                </a:tc>
              </a:tr>
              <a:tr h="464820">
                <a:tc>
                  <a:txBody>
                    <a:bodyPr/>
                    <a:lstStyle/>
                    <a:p>
                      <a:r>
                        <a:rPr lang="en-US" dirty="0" err="1" smtClean="0"/>
                        <a:t>isnull</a:t>
                      </a:r>
                      <a:r>
                        <a:rPr lang="en-US" dirty="0" smtClean="0"/>
                        <a:t>()</a:t>
                      </a:r>
                      <a:endParaRPr lang="en-US" dirty="0"/>
                    </a:p>
                  </a:txBody>
                  <a:tcPr/>
                </a:tc>
                <a:tc>
                  <a:txBody>
                    <a:bodyPr/>
                    <a:lstStyle/>
                    <a:p>
                      <a:r>
                        <a:rPr lang="en-US" dirty="0" smtClean="0"/>
                        <a:t>returns True if the value is missing</a:t>
                      </a:r>
                      <a:endParaRPr lang="en-US" dirty="0"/>
                    </a:p>
                  </a:txBody>
                  <a:tcPr/>
                </a:tc>
              </a:tr>
              <a:tr h="464185">
                <a:tc>
                  <a:txBody>
                    <a:bodyPr/>
                    <a:lstStyle/>
                    <a:p>
                      <a:r>
                        <a:rPr lang="en-US" dirty="0" err="1" smtClean="0"/>
                        <a:t>notnull</a:t>
                      </a:r>
                      <a:r>
                        <a:rPr lang="en-US" dirty="0" smtClean="0"/>
                        <a:t>()</a:t>
                      </a:r>
                      <a:endParaRPr lang="en-US" dirty="0"/>
                    </a:p>
                  </a:txBody>
                  <a:tcPr/>
                </a:tc>
                <a:tc>
                  <a:txBody>
                    <a:bodyPr/>
                    <a:lstStyle/>
                    <a:p>
                      <a:r>
                        <a:rPr lang="en-US" dirty="0" smtClean="0"/>
                        <a:t>Returns True for non-missing values</a:t>
                      </a:r>
                      <a:endParaRPr lang="en-US" dirty="0"/>
                    </a:p>
                  </a:txBody>
                  <a:tcPr/>
                </a:tc>
              </a:tr>
            </a:tbl>
          </a:graphicData>
        </a:graphic>
      </p:graphicFrame>
      <p:sp>
        <p:nvSpPr>
          <p:cNvPr id="3" name="Date Placeholder 2"/>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Values</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7" name="TextBox 6"/>
          <p:cNvSpPr txBox="1"/>
          <p:nvPr/>
        </p:nvSpPr>
        <p:spPr>
          <a:xfrm>
            <a:off x="991089" y="1770269"/>
            <a:ext cx="10418164"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When summing the data, missing values will be treated as zero</a:t>
            </a:r>
            <a:endParaRPr lang="en-US" sz="2400" dirty="0" smtClean="0"/>
          </a:p>
          <a:p>
            <a:pPr marL="342900" indent="-342900">
              <a:buFont typeface="Arial" panose="020B0604020202020204" pitchFamily="34" charset="0"/>
              <a:buChar char="•"/>
            </a:pPr>
            <a:r>
              <a:rPr lang="en-US" sz="2400" dirty="0" smtClean="0"/>
              <a:t>If all values are missing, the sum will be equal to </a:t>
            </a:r>
            <a:r>
              <a:rPr lang="en-US" sz="2400" dirty="0" err="1" smtClean="0"/>
              <a:t>NaN</a:t>
            </a:r>
            <a:endParaRPr lang="en-US" sz="2400" dirty="0" smtClean="0"/>
          </a:p>
          <a:p>
            <a:pPr marL="342900" indent="-342900">
              <a:buFont typeface="Arial" panose="020B0604020202020204" pitchFamily="34" charset="0"/>
              <a:buChar char="•"/>
            </a:pPr>
            <a:r>
              <a:rPr lang="en-US" sz="2400" dirty="0" err="1" smtClean="0"/>
              <a:t>cumsum</a:t>
            </a:r>
            <a:r>
              <a:rPr lang="en-US" sz="2400" dirty="0" smtClean="0"/>
              <a:t>() and </a:t>
            </a:r>
            <a:r>
              <a:rPr lang="en-US" sz="2400" dirty="0" err="1" smtClean="0"/>
              <a:t>cumprod</a:t>
            </a:r>
            <a:r>
              <a:rPr lang="en-US" sz="2400" dirty="0" smtClean="0"/>
              <a:t>() methods ignore missing values but preserve them in the resulting arrays</a:t>
            </a:r>
            <a:endParaRPr lang="en-US" sz="2400" dirty="0" smtClean="0"/>
          </a:p>
          <a:p>
            <a:pPr marL="342900" indent="-342900">
              <a:buFont typeface="Arial" panose="020B0604020202020204" pitchFamily="34" charset="0"/>
              <a:buChar char="•"/>
            </a:pPr>
            <a:r>
              <a:rPr lang="en-US" sz="2400" dirty="0" smtClean="0"/>
              <a:t>Missing values in </a:t>
            </a:r>
            <a:r>
              <a:rPr lang="en-US" sz="2400" dirty="0" err="1" smtClean="0"/>
              <a:t>GroupBy</a:t>
            </a:r>
            <a:r>
              <a:rPr lang="en-US" sz="2400" dirty="0" smtClean="0"/>
              <a:t> method are excluded (just like in R)</a:t>
            </a:r>
            <a:endParaRPr lang="en-US" sz="2400" dirty="0" smtClean="0"/>
          </a:p>
          <a:p>
            <a:pPr marL="342900" indent="-342900">
              <a:buFont typeface="Arial" panose="020B0604020202020204" pitchFamily="34" charset="0"/>
              <a:buChar char="•"/>
            </a:pPr>
            <a:r>
              <a:rPr lang="en-US" sz="2400" dirty="0" smtClean="0"/>
              <a:t>Many descriptive statistics methods have </a:t>
            </a:r>
            <a:r>
              <a:rPr lang="en-US" sz="2400" i="1" dirty="0" err="1" smtClean="0"/>
              <a:t>skipna</a:t>
            </a:r>
            <a:r>
              <a:rPr lang="en-US" sz="2400" i="1" dirty="0" smtClean="0"/>
              <a:t> </a:t>
            </a:r>
            <a:r>
              <a:rPr lang="en-US" sz="2400" dirty="0" smtClean="0"/>
              <a:t>option to control if missing data should be excluded . This value is set to </a:t>
            </a:r>
            <a:r>
              <a:rPr lang="en-US" sz="2400" i="1" dirty="0" smtClean="0"/>
              <a:t>True </a:t>
            </a:r>
            <a:r>
              <a:rPr lang="en-US" sz="2400" dirty="0" smtClean="0"/>
              <a:t>by default (unlike R)</a:t>
            </a:r>
            <a:endParaRPr lang="en-US" sz="2400" dirty="0" smtClean="0"/>
          </a:p>
        </p:txBody>
      </p:sp>
      <p:sp>
        <p:nvSpPr>
          <p:cNvPr id="3" name="Date Placeholder 2"/>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 Functions in Pandas</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7" name="TextBox 6"/>
          <p:cNvSpPr txBox="1"/>
          <p:nvPr/>
        </p:nvSpPr>
        <p:spPr>
          <a:xfrm>
            <a:off x="991089" y="1770269"/>
            <a:ext cx="10418164" cy="4154984"/>
          </a:xfrm>
          <a:prstGeom prst="rect">
            <a:avLst/>
          </a:prstGeom>
          <a:noFill/>
        </p:spPr>
        <p:txBody>
          <a:bodyPr wrap="square" rtlCol="0">
            <a:spAutoFit/>
          </a:bodyPr>
          <a:lstStyle/>
          <a:p>
            <a:r>
              <a:rPr lang="en-US" sz="2400" dirty="0" smtClean="0"/>
              <a:t>Aggregation - computing a summary statistic about each group, i.e.</a:t>
            </a:r>
            <a:endParaRPr lang="en-US" sz="2400" dirty="0" smtClean="0"/>
          </a:p>
          <a:p>
            <a:pPr marL="800100" lvl="1" indent="-342900">
              <a:buFont typeface="Arial" panose="020B0604020202020204" pitchFamily="34" charset="0"/>
              <a:buChar char="•"/>
            </a:pPr>
            <a:r>
              <a:rPr lang="en-US" sz="2400" dirty="0" smtClean="0"/>
              <a:t>compute group sums or means</a:t>
            </a:r>
            <a:endParaRPr lang="en-US" sz="2400" dirty="0" smtClean="0"/>
          </a:p>
          <a:p>
            <a:pPr marL="800100" lvl="1" indent="-342900">
              <a:buFont typeface="Arial" panose="020B0604020202020204" pitchFamily="34" charset="0"/>
              <a:buChar char="•"/>
            </a:pPr>
            <a:r>
              <a:rPr lang="en-US" sz="2400" dirty="0" smtClean="0"/>
              <a:t>compute group sizes/counts</a:t>
            </a:r>
            <a:endParaRPr lang="en-US" sz="2400" dirty="0" smtClean="0"/>
          </a:p>
          <a:p>
            <a:pPr lvl="1"/>
            <a:endParaRPr lang="en-US" sz="2400" dirty="0" smtClean="0"/>
          </a:p>
          <a:p>
            <a:r>
              <a:rPr lang="en-US" sz="2400" dirty="0" smtClean="0"/>
              <a:t>Common aggregation functions:</a:t>
            </a:r>
            <a:endParaRPr lang="en-US" sz="2400" dirty="0" smtClean="0"/>
          </a:p>
          <a:p>
            <a:endParaRPr lang="en-US" sz="2400" dirty="0"/>
          </a:p>
          <a:p>
            <a:pPr lvl="1"/>
            <a:r>
              <a:rPr lang="en-US" sz="2400" dirty="0" smtClean="0"/>
              <a:t>min, max</a:t>
            </a:r>
            <a:endParaRPr lang="en-US" sz="2400" dirty="0" smtClean="0"/>
          </a:p>
          <a:p>
            <a:pPr lvl="1"/>
            <a:r>
              <a:rPr lang="en-US" sz="2400" dirty="0" smtClean="0"/>
              <a:t>count, sum, prod</a:t>
            </a:r>
            <a:endParaRPr lang="en-US" sz="2400" dirty="0" smtClean="0"/>
          </a:p>
          <a:p>
            <a:pPr lvl="1"/>
            <a:r>
              <a:rPr lang="en-US" sz="2400" dirty="0" smtClean="0"/>
              <a:t>mean, median, mode, mad</a:t>
            </a:r>
            <a:endParaRPr lang="en-US" sz="2400" dirty="0" smtClean="0"/>
          </a:p>
          <a:p>
            <a:pPr lvl="1"/>
            <a:r>
              <a:rPr lang="en-US" sz="2400" dirty="0" err="1" smtClean="0"/>
              <a:t>std</a:t>
            </a:r>
            <a:r>
              <a:rPr lang="en-US" sz="2400" dirty="0" smtClean="0"/>
              <a:t>, </a:t>
            </a:r>
            <a:r>
              <a:rPr lang="en-US" sz="2400" dirty="0" err="1" smtClean="0"/>
              <a:t>var</a:t>
            </a:r>
            <a:endParaRPr lang="en-US" sz="2400" dirty="0" smtClean="0"/>
          </a:p>
          <a:p>
            <a:r>
              <a:rPr lang="en-US" sz="2400" dirty="0"/>
              <a:t> </a:t>
            </a:r>
            <a:endParaRPr lang="en-US" sz="2400" dirty="0"/>
          </a:p>
        </p:txBody>
      </p:sp>
      <p:sp>
        <p:nvSpPr>
          <p:cNvPr id="3" name="Date Placeholder 2"/>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 Functions in Pandas</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7" name="TextBox 6"/>
          <p:cNvSpPr txBox="1"/>
          <p:nvPr/>
        </p:nvSpPr>
        <p:spPr>
          <a:xfrm>
            <a:off x="991089" y="1770269"/>
            <a:ext cx="10418164" cy="830997"/>
          </a:xfrm>
          <a:prstGeom prst="rect">
            <a:avLst/>
          </a:prstGeom>
          <a:noFill/>
        </p:spPr>
        <p:txBody>
          <a:bodyPr wrap="square" rtlCol="0">
            <a:spAutoFit/>
          </a:bodyPr>
          <a:lstStyle/>
          <a:p>
            <a:r>
              <a:rPr lang="en-US" sz="2400" dirty="0" err="1" smtClean="0"/>
              <a:t>agg</a:t>
            </a:r>
            <a:r>
              <a:rPr lang="en-US" sz="2400" dirty="0" smtClean="0"/>
              <a:t>() method are useful when multiple statistics are computed per column:</a:t>
            </a:r>
            <a:endParaRPr lang="en-US" sz="2400" dirty="0" smtClean="0"/>
          </a:p>
          <a:p>
            <a:pPr lvl="1"/>
            <a:endParaRPr lang="en-US" sz="2400" dirty="0" smtClean="0"/>
          </a:p>
        </p:txBody>
      </p:sp>
      <p:sp>
        <p:nvSpPr>
          <p:cNvPr id="5" name="TextBox 4"/>
          <p:cNvSpPr txBox="1"/>
          <p:nvPr/>
        </p:nvSpPr>
        <p:spPr>
          <a:xfrm>
            <a:off x="-77533" y="2327049"/>
            <a:ext cx="10846184" cy="369332"/>
          </a:xfrm>
          <a:prstGeom prst="rect">
            <a:avLst/>
          </a:prstGeom>
          <a:noFill/>
          <a:ln>
            <a:noFill/>
          </a:ln>
        </p:spPr>
        <p:txBody>
          <a:bodyPr wrap="square" rtlCol="0">
            <a:spAutoFit/>
          </a:bodyPr>
          <a:lstStyle/>
          <a:p>
            <a:r>
              <a:rPr lang="en-US" dirty="0"/>
              <a:t> </a:t>
            </a:r>
            <a:r>
              <a:rPr lang="en-US" dirty="0" smtClean="0"/>
              <a:t>        </a:t>
            </a:r>
            <a:r>
              <a:rPr lang="en-US" sz="1600" dirty="0" smtClean="0">
                <a:solidFill>
                  <a:schemeClr val="accent5">
                    <a:lumMod val="75000"/>
                  </a:schemeClr>
                </a:solidFill>
                <a:latin typeface="Courier New" panose="02070309020205020404" pitchFamily="49" charset="0"/>
                <a:cs typeface="Courier New" panose="02070309020205020404" pitchFamily="49" charset="0"/>
              </a:rPr>
              <a:t>In [ ]:</a:t>
            </a:r>
            <a:endParaRPr lang="en-US" sz="1600" dirty="0">
              <a:solidFill>
                <a:schemeClr val="accent5">
                  <a:lumMod val="75000"/>
                </a:schemeClr>
              </a:solidFill>
              <a:latin typeface="Courier New" panose="02070309020205020404" pitchFamily="49" charset="0"/>
              <a:cs typeface="Courier New" panose="02070309020205020404" pitchFamily="49" charset="0"/>
            </a:endParaRPr>
          </a:p>
        </p:txBody>
      </p:sp>
      <p:sp>
        <p:nvSpPr>
          <p:cNvPr id="6" name="TextBox 5"/>
          <p:cNvSpPr txBox="1"/>
          <p:nvPr/>
        </p:nvSpPr>
        <p:spPr>
          <a:xfrm>
            <a:off x="1368357" y="2327049"/>
            <a:ext cx="10653925" cy="338554"/>
          </a:xfrm>
          <a:prstGeom prst="rect">
            <a:avLst/>
          </a:prstGeom>
          <a:noFill/>
          <a:ln>
            <a:solidFill>
              <a:schemeClr val="bg2">
                <a:lumMod val="90000"/>
              </a:schemeClr>
            </a:solidFill>
          </a:ln>
        </p:spPr>
        <p:txBody>
          <a:bodyPr wrap="square" rtlCol="0">
            <a:spAutoFit/>
          </a:bodyPr>
          <a:lstStyle/>
          <a:p>
            <a:r>
              <a:rPr lang="en-US" sz="1600" dirty="0">
                <a:solidFill>
                  <a:schemeClr val="bg2">
                    <a:lumMod val="25000"/>
                  </a:schemeClr>
                </a:solidFill>
                <a:latin typeface="Courier New" panose="02070309020205020404" pitchFamily="49" charset="0"/>
                <a:cs typeface="Courier New" panose="02070309020205020404" pitchFamily="49" charset="0"/>
              </a:rPr>
              <a:t>f</a:t>
            </a:r>
            <a:r>
              <a:rPr lang="en-US" sz="1600" dirty="0" smtClean="0">
                <a:solidFill>
                  <a:schemeClr val="bg2">
                    <a:lumMod val="25000"/>
                  </a:schemeClr>
                </a:solidFill>
                <a:latin typeface="Courier New" panose="02070309020205020404" pitchFamily="49" charset="0"/>
                <a:cs typeface="Courier New" panose="02070309020205020404" pitchFamily="49" charset="0"/>
              </a:rPr>
              <a:t>lights[[</a:t>
            </a:r>
            <a:r>
              <a:rPr lang="en-US" sz="1600" dirty="0" smtClean="0">
                <a:solidFill>
                  <a:srgbClr val="C00000"/>
                </a:solidFill>
                <a:latin typeface="Courier New" panose="02070309020205020404" pitchFamily="49" charset="0"/>
                <a:cs typeface="Courier New" panose="02070309020205020404" pitchFamily="49" charset="0"/>
              </a:rPr>
              <a:t>'dep_delay'</a:t>
            </a:r>
            <a:r>
              <a:rPr lang="en-US" sz="1600" dirty="0" smtClean="0">
                <a:solidFill>
                  <a:schemeClr val="bg2">
                    <a:lumMod val="25000"/>
                  </a:schemeClr>
                </a:solidFill>
                <a:latin typeface="Courier New" panose="02070309020205020404" pitchFamily="49" charset="0"/>
                <a:cs typeface="Courier New" panose="02070309020205020404" pitchFamily="49" charset="0"/>
              </a:rPr>
              <a:t>,</a:t>
            </a:r>
            <a:r>
              <a:rPr lang="en-US" sz="1600" dirty="0" smtClean="0">
                <a:solidFill>
                  <a:srgbClr val="C00000"/>
                </a:solidFill>
                <a:latin typeface="Courier New" panose="02070309020205020404" pitchFamily="49" charset="0"/>
                <a:cs typeface="Courier New" panose="02070309020205020404" pitchFamily="49" charset="0"/>
              </a:rPr>
              <a:t>'</a:t>
            </a:r>
            <a:r>
              <a:rPr lang="en-US" sz="1600" dirty="0" err="1" smtClean="0">
                <a:solidFill>
                  <a:srgbClr val="C00000"/>
                </a:solidFill>
                <a:latin typeface="Courier New" panose="02070309020205020404" pitchFamily="49" charset="0"/>
                <a:cs typeface="Courier New" panose="02070309020205020404" pitchFamily="49" charset="0"/>
              </a:rPr>
              <a:t>arr_delay</a:t>
            </a:r>
            <a:r>
              <a:rPr lang="en-US" sz="1600" dirty="0" smtClean="0">
                <a:solidFill>
                  <a:srgbClr val="C00000"/>
                </a:solidFill>
                <a:latin typeface="Courier New" panose="02070309020205020404" pitchFamily="49" charset="0"/>
                <a:cs typeface="Courier New" panose="02070309020205020404" pitchFamily="49" charset="0"/>
              </a:rPr>
              <a:t>'</a:t>
            </a:r>
            <a:r>
              <a:rPr lang="en-US" sz="1600" dirty="0" smtClean="0">
                <a:solidFill>
                  <a:schemeClr val="bg2">
                    <a:lumMod val="25000"/>
                  </a:schemeClr>
                </a:solidFill>
                <a:latin typeface="Courier New" panose="02070309020205020404" pitchFamily="49" charset="0"/>
                <a:cs typeface="Courier New" panose="02070309020205020404" pitchFamily="49" charset="0"/>
              </a:rPr>
              <a:t>]].</a:t>
            </a:r>
            <a:r>
              <a:rPr lang="en-US" sz="1600" dirty="0" err="1" smtClean="0">
                <a:solidFill>
                  <a:schemeClr val="bg2">
                    <a:lumMod val="25000"/>
                  </a:schemeClr>
                </a:solidFill>
                <a:latin typeface="Courier New" panose="02070309020205020404" pitchFamily="49" charset="0"/>
                <a:cs typeface="Courier New" panose="02070309020205020404" pitchFamily="49" charset="0"/>
              </a:rPr>
              <a:t>agg</a:t>
            </a:r>
            <a:r>
              <a:rPr lang="en-US" sz="1600" dirty="0" smtClean="0">
                <a:solidFill>
                  <a:schemeClr val="bg2">
                    <a:lumMod val="25000"/>
                  </a:schemeClr>
                </a:solidFill>
                <a:latin typeface="Courier New" panose="02070309020205020404" pitchFamily="49" charset="0"/>
                <a:cs typeface="Courier New" panose="02070309020205020404" pitchFamily="49" charset="0"/>
              </a:rPr>
              <a:t>([</a:t>
            </a:r>
            <a:r>
              <a:rPr lang="en-US" sz="1600" dirty="0" smtClean="0">
                <a:solidFill>
                  <a:srgbClr val="C00000"/>
                </a:solidFill>
                <a:latin typeface="Courier New" panose="02070309020205020404" pitchFamily="49" charset="0"/>
                <a:cs typeface="Courier New" panose="02070309020205020404" pitchFamily="49" charset="0"/>
              </a:rPr>
              <a:t>'</a:t>
            </a:r>
            <a:r>
              <a:rPr lang="en-US" sz="1600" dirty="0" err="1" smtClean="0">
                <a:solidFill>
                  <a:srgbClr val="C00000"/>
                </a:solidFill>
                <a:latin typeface="Courier New" panose="02070309020205020404" pitchFamily="49" charset="0"/>
                <a:cs typeface="Courier New" panose="02070309020205020404" pitchFamily="49" charset="0"/>
              </a:rPr>
              <a:t>min'</a:t>
            </a:r>
            <a:r>
              <a:rPr lang="en-US" sz="1600" dirty="0" err="1" smtClean="0">
                <a:solidFill>
                  <a:schemeClr val="bg2">
                    <a:lumMod val="25000"/>
                  </a:schemeClr>
                </a:solidFill>
                <a:latin typeface="Courier New" panose="02070309020205020404" pitchFamily="49" charset="0"/>
                <a:cs typeface="Courier New" panose="02070309020205020404" pitchFamily="49" charset="0"/>
              </a:rPr>
              <a:t>,</a:t>
            </a:r>
            <a:r>
              <a:rPr lang="en-US" sz="1600" dirty="0" err="1" smtClean="0">
                <a:solidFill>
                  <a:srgbClr val="C00000"/>
                </a:solidFill>
                <a:latin typeface="Courier New" panose="02070309020205020404" pitchFamily="49" charset="0"/>
                <a:cs typeface="Courier New" panose="02070309020205020404" pitchFamily="49" charset="0"/>
              </a:rPr>
              <a:t>'mean'</a:t>
            </a:r>
            <a:r>
              <a:rPr lang="en-US" sz="1600" dirty="0" err="1" smtClean="0">
                <a:solidFill>
                  <a:schemeClr val="bg2">
                    <a:lumMod val="25000"/>
                  </a:schemeClr>
                </a:solidFill>
                <a:latin typeface="Courier New" panose="02070309020205020404" pitchFamily="49" charset="0"/>
                <a:cs typeface="Courier New" panose="02070309020205020404" pitchFamily="49" charset="0"/>
              </a:rPr>
              <a:t>,</a:t>
            </a:r>
            <a:r>
              <a:rPr lang="en-US" sz="1600" dirty="0" err="1" smtClean="0">
                <a:solidFill>
                  <a:srgbClr val="C00000"/>
                </a:solidFill>
                <a:latin typeface="Courier New" panose="02070309020205020404" pitchFamily="49" charset="0"/>
                <a:cs typeface="Courier New" panose="02070309020205020404" pitchFamily="49" charset="0"/>
              </a:rPr>
              <a:t>'max</a:t>
            </a:r>
            <a:r>
              <a:rPr lang="en-US" sz="1600" dirty="0" smtClean="0">
                <a:solidFill>
                  <a:srgbClr val="C00000"/>
                </a:solidFill>
                <a:latin typeface="Courier New" panose="02070309020205020404" pitchFamily="49" charset="0"/>
                <a:cs typeface="Courier New" panose="02070309020205020404" pitchFamily="49" charset="0"/>
              </a:rPr>
              <a:t>'</a:t>
            </a:r>
            <a:r>
              <a:rPr lang="en-US" sz="1600" dirty="0" smtClean="0">
                <a:solidFill>
                  <a:schemeClr val="bg2">
                    <a:lumMod val="25000"/>
                  </a:schemeClr>
                </a:solidFill>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8" name="TextBox 7"/>
          <p:cNvSpPr txBox="1"/>
          <p:nvPr/>
        </p:nvSpPr>
        <p:spPr>
          <a:xfrm>
            <a:off x="-80036" y="3046744"/>
            <a:ext cx="10846184" cy="369332"/>
          </a:xfrm>
          <a:prstGeom prst="rect">
            <a:avLst/>
          </a:prstGeom>
          <a:noFill/>
          <a:ln>
            <a:noFill/>
          </a:ln>
        </p:spPr>
        <p:txBody>
          <a:bodyPr wrap="square" rtlCol="0">
            <a:spAutoFit/>
          </a:bodyPr>
          <a:lstStyle/>
          <a:p>
            <a:r>
              <a:rPr lang="en-US" dirty="0"/>
              <a:t> </a:t>
            </a:r>
            <a:r>
              <a:rPr lang="en-US" dirty="0" smtClean="0"/>
              <a:t>        </a:t>
            </a:r>
            <a:r>
              <a:rPr lang="en-US" sz="1600" dirty="0" smtClean="0">
                <a:solidFill>
                  <a:srgbClr val="C00000"/>
                </a:solidFill>
                <a:latin typeface="Courier New" panose="02070309020205020404" pitchFamily="49" charset="0"/>
                <a:cs typeface="Courier New" panose="02070309020205020404" pitchFamily="49" charset="0"/>
              </a:rPr>
              <a:t>Out[ ]:</a:t>
            </a:r>
            <a:endParaRPr lang="en-US" sz="1600" dirty="0">
              <a:solidFill>
                <a:srgbClr val="C00000"/>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42898" y="3034395"/>
            <a:ext cx="2534004" cy="1476581"/>
          </a:xfrm>
          <a:prstGeom prst="rect">
            <a:avLst/>
          </a:prstGeom>
        </p:spPr>
      </p:pic>
      <p:sp>
        <p:nvSpPr>
          <p:cNvPr id="10" name="Date Placeholder 9"/>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Examples: Functions</a:t>
            </a:r>
            <a:endParaRPr lang="en-US"/>
          </a:p>
        </p:txBody>
      </p:sp>
      <p:pic>
        <p:nvPicPr>
          <p:cNvPr id="4" name="Content Placeholder 3"/>
          <p:cNvPicPr>
            <a:picLocks noChangeAspect="1"/>
          </p:cNvPicPr>
          <p:nvPr>
            <p:ph idx="1"/>
          </p:nvPr>
        </p:nvPicPr>
        <p:blipFill>
          <a:blip r:embed="rId1"/>
          <a:srcRect r="33736"/>
          <a:stretch>
            <a:fillRect/>
          </a:stretch>
        </p:blipFill>
        <p:spPr>
          <a:xfrm>
            <a:off x="1359535" y="1691005"/>
            <a:ext cx="7004685" cy="4847590"/>
          </a:xfrm>
          <a:prstGeom prst="rect">
            <a:avLst/>
          </a:prstGeom>
        </p:spPr>
      </p:pic>
      <p:sp>
        <p:nvSpPr>
          <p:cNvPr id="5" name="Date Placeholder 4"/>
          <p:cNvSpPr>
            <a:spLocks noGrp="1"/>
          </p:cNvSpPr>
          <p:nvPr>
            <p:ph type="dt" sz="half" idx="10"/>
          </p:nvPr>
        </p:nvSpPr>
        <p:spPr/>
        <p:txBody>
          <a:bodyPr/>
          <a:p>
            <a:fld id="{63A1C593-65D0-4073-BCC9-577B9352EA97}" type="datetime1">
              <a:rPr lang="en-US" smtClean="0"/>
            </a:fld>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585392" y="114428"/>
            <a:ext cx="7489016" cy="4148915"/>
          </a:xfrm>
          <a:prstGeom prst="rect">
            <a:avLst/>
          </a:prstGeom>
        </p:spPr>
      </p:pic>
      <p:sp>
        <p:nvSpPr>
          <p:cNvPr id="3" name="TextBox 2"/>
          <p:cNvSpPr txBox="1"/>
          <p:nvPr/>
        </p:nvSpPr>
        <p:spPr>
          <a:xfrm>
            <a:off x="2633472" y="4489704"/>
            <a:ext cx="1277337" cy="369332"/>
          </a:xfrm>
          <a:prstGeom prst="rect">
            <a:avLst/>
          </a:prstGeom>
          <a:noFill/>
        </p:spPr>
        <p:txBody>
          <a:bodyPr wrap="none" rtlCol="0">
            <a:spAutoFit/>
          </a:bodyPr>
          <a:lstStyle/>
          <a:p>
            <a:r>
              <a:rPr lang="en-US" dirty="0" smtClean="0"/>
              <a:t>Gantt Chart</a:t>
            </a:r>
            <a:endParaRPr lang="en-IN" dirty="0"/>
          </a:p>
        </p:txBody>
      </p:sp>
      <p:sp>
        <p:nvSpPr>
          <p:cNvPr id="4" name="Date Placeholder 3"/>
          <p:cNvSpPr>
            <a:spLocks noGrp="1"/>
          </p:cNvSpPr>
          <p:nvPr>
            <p:ph type="dt" sz="half" idx="10"/>
          </p:nvPr>
        </p:nvSpPr>
        <p:spPr/>
        <p:txBody>
          <a:bodyPr/>
          <a:p>
            <a:fld id="{63A1C593-65D0-4073-BCC9-577B9352EA97}" type="datetime1">
              <a:rPr lang="en-US" smtClean="0"/>
            </a:fld>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Examples: Loops</a:t>
            </a:r>
            <a:endParaRPr lang="en-US"/>
          </a:p>
        </p:txBody>
      </p:sp>
      <p:pic>
        <p:nvPicPr>
          <p:cNvPr id="5" name="Picture 4"/>
          <p:cNvPicPr>
            <a:picLocks noChangeAspect="1"/>
          </p:cNvPicPr>
          <p:nvPr/>
        </p:nvPicPr>
        <p:blipFill>
          <a:blip r:embed="rId1"/>
          <a:stretch>
            <a:fillRect/>
          </a:stretch>
        </p:blipFill>
        <p:spPr>
          <a:xfrm>
            <a:off x="106680" y="1348105"/>
            <a:ext cx="7027545" cy="4667250"/>
          </a:xfrm>
          <a:prstGeom prst="rect">
            <a:avLst/>
          </a:prstGeom>
        </p:spPr>
      </p:pic>
      <p:pic>
        <p:nvPicPr>
          <p:cNvPr id="6" name="Picture 5"/>
          <p:cNvPicPr>
            <a:picLocks noChangeAspect="1"/>
          </p:cNvPicPr>
          <p:nvPr/>
        </p:nvPicPr>
        <p:blipFill>
          <a:blip r:embed="rId2"/>
          <a:stretch>
            <a:fillRect/>
          </a:stretch>
        </p:blipFill>
        <p:spPr>
          <a:xfrm>
            <a:off x="4848860" y="4423410"/>
            <a:ext cx="7038975" cy="2195195"/>
          </a:xfrm>
          <a:prstGeom prst="rect">
            <a:avLst/>
          </a:prstGeom>
        </p:spPr>
      </p:pic>
      <p:sp>
        <p:nvSpPr>
          <p:cNvPr id="7" name="Date Placeholder 6"/>
          <p:cNvSpPr>
            <a:spLocks noGrp="1"/>
          </p:cNvSpPr>
          <p:nvPr>
            <p:ph type="dt" sz="half" idx="10"/>
          </p:nvPr>
        </p:nvSpPr>
        <p:spPr/>
        <p:txBody>
          <a:bodyPr/>
          <a:p>
            <a:fld id="{63A1C593-65D0-4073-BCC9-577B9352EA97}" type="datetime1">
              <a:rPr lang="en-US" smtClean="0"/>
            </a:fld>
            <a:endParaRPr lang="en-US"/>
          </a:p>
        </p:txBody>
      </p:sp>
      <p:sp>
        <p:nvSpPr>
          <p:cNvPr id="8" name="Slide Number Placeholder 7"/>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Examples: Lists</a:t>
            </a:r>
            <a:endParaRPr lang="en-US"/>
          </a:p>
        </p:txBody>
      </p:sp>
      <p:pic>
        <p:nvPicPr>
          <p:cNvPr id="3" name="Picture 2"/>
          <p:cNvPicPr>
            <a:picLocks noChangeAspect="1"/>
          </p:cNvPicPr>
          <p:nvPr/>
        </p:nvPicPr>
        <p:blipFill>
          <a:blip r:embed="rId1"/>
          <a:stretch>
            <a:fillRect/>
          </a:stretch>
        </p:blipFill>
        <p:spPr>
          <a:xfrm>
            <a:off x="509905" y="1473200"/>
            <a:ext cx="5118100" cy="5013325"/>
          </a:xfrm>
          <a:prstGeom prst="rect">
            <a:avLst/>
          </a:prstGeom>
        </p:spPr>
      </p:pic>
      <p:sp>
        <p:nvSpPr>
          <p:cNvPr id="4" name="Date Placeholder 3"/>
          <p:cNvSpPr>
            <a:spLocks noGrp="1"/>
          </p:cNvSpPr>
          <p:nvPr>
            <p:ph type="dt" sz="half" idx="10"/>
          </p:nvPr>
        </p:nvSpPr>
        <p:spPr/>
        <p:txBody>
          <a:bodyPr/>
          <a:p>
            <a:fld id="{63A1C593-65D0-4073-BCC9-577B9352EA97}" type="datetime1">
              <a:rPr lang="en-US" smtClean="0"/>
            </a:fld>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Examples: If-statements</a:t>
            </a:r>
            <a:endParaRPr lang="en-US"/>
          </a:p>
        </p:txBody>
      </p:sp>
      <p:pic>
        <p:nvPicPr>
          <p:cNvPr id="4" name="Picture 3"/>
          <p:cNvPicPr>
            <a:picLocks noChangeAspect="1"/>
          </p:cNvPicPr>
          <p:nvPr/>
        </p:nvPicPr>
        <p:blipFill>
          <a:blip r:embed="rId1"/>
          <a:stretch>
            <a:fillRect/>
          </a:stretch>
        </p:blipFill>
        <p:spPr>
          <a:xfrm>
            <a:off x="480060" y="1097280"/>
            <a:ext cx="5615940" cy="5532120"/>
          </a:xfrm>
          <a:prstGeom prst="rect">
            <a:avLst/>
          </a:prstGeom>
        </p:spPr>
      </p:pic>
      <p:sp>
        <p:nvSpPr>
          <p:cNvPr id="5" name="Date Placeholder 4"/>
          <p:cNvSpPr>
            <a:spLocks noGrp="1"/>
          </p:cNvSpPr>
          <p:nvPr>
            <p:ph type="dt" sz="half" idx="10"/>
          </p:nvPr>
        </p:nvSpPr>
        <p:spPr/>
        <p:txBody>
          <a:bodyPr/>
          <a:p>
            <a:fld id="{63A1C593-65D0-4073-BCC9-577B9352EA97}" type="datetime1">
              <a:rPr lang="en-US" smtClean="0"/>
            </a:fld>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297420" y="274955"/>
            <a:ext cx="4284980" cy="1143000"/>
          </a:xfrm>
        </p:spPr>
        <p:txBody>
          <a:bodyPr/>
          <a:p>
            <a:r>
              <a:rPr lang="en-US"/>
              <a:t>Examples: Classes</a:t>
            </a:r>
            <a:endParaRPr lang="en-US"/>
          </a:p>
        </p:txBody>
      </p:sp>
      <p:pic>
        <p:nvPicPr>
          <p:cNvPr id="3" name="Picture 2"/>
          <p:cNvPicPr>
            <a:picLocks noChangeAspect="1"/>
          </p:cNvPicPr>
          <p:nvPr/>
        </p:nvPicPr>
        <p:blipFill>
          <a:blip r:embed="rId1"/>
          <a:srcRect b="63256"/>
          <a:stretch>
            <a:fillRect/>
          </a:stretch>
        </p:blipFill>
        <p:spPr>
          <a:xfrm>
            <a:off x="382270" y="107315"/>
            <a:ext cx="6463665" cy="2412365"/>
          </a:xfrm>
          <a:prstGeom prst="rect">
            <a:avLst/>
          </a:prstGeom>
        </p:spPr>
      </p:pic>
      <p:pic>
        <p:nvPicPr>
          <p:cNvPr id="5" name="Picture 4"/>
          <p:cNvPicPr>
            <a:picLocks noChangeAspect="1"/>
          </p:cNvPicPr>
          <p:nvPr/>
        </p:nvPicPr>
        <p:blipFill>
          <a:blip r:embed="rId2"/>
          <a:stretch>
            <a:fillRect/>
          </a:stretch>
        </p:blipFill>
        <p:spPr>
          <a:xfrm>
            <a:off x="2464435" y="2693670"/>
            <a:ext cx="6911340" cy="3931920"/>
          </a:xfrm>
          <a:prstGeom prst="rect">
            <a:avLst/>
          </a:prstGeom>
        </p:spPr>
      </p:pic>
      <p:sp>
        <p:nvSpPr>
          <p:cNvPr id="6" name="Date Placeholder 5"/>
          <p:cNvSpPr>
            <a:spLocks noGrp="1"/>
          </p:cNvSpPr>
          <p:nvPr>
            <p:ph type="dt" sz="half" idx="10"/>
          </p:nvPr>
        </p:nvSpPr>
        <p:spPr/>
        <p:txBody>
          <a:bodyPr/>
          <a:p>
            <a:fld id="{63A1C593-65D0-4073-BCC9-577B9352EA97}" type="datetime1">
              <a:rPr lang="en-US" smtClean="0"/>
            </a:fld>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10972800" cy="598805"/>
          </a:xfrm>
        </p:spPr>
        <p:txBody>
          <a:bodyPr/>
          <a:p>
            <a:r>
              <a:rPr lang="en-US"/>
              <a:t>Assignment</a:t>
            </a:r>
            <a:endParaRPr lang="en-US"/>
          </a:p>
        </p:txBody>
      </p:sp>
      <p:sp>
        <p:nvSpPr>
          <p:cNvPr id="3" name="Content Placeholder 2"/>
          <p:cNvSpPr>
            <a:spLocks noGrp="1"/>
          </p:cNvSpPr>
          <p:nvPr>
            <p:ph idx="1"/>
          </p:nvPr>
        </p:nvSpPr>
        <p:spPr>
          <a:xfrm>
            <a:off x="525780" y="1089660"/>
            <a:ext cx="11416030" cy="5768340"/>
          </a:xfrm>
        </p:spPr>
        <p:txBody>
          <a:bodyPr/>
          <a:p>
            <a:pPr marL="0" indent="0">
              <a:buNone/>
            </a:pPr>
            <a:r>
              <a:rPr lang="en-US" altLang="en-US" sz="1800">
                <a:latin typeface="Calibri" panose="020F0502020204030204" charset="0"/>
                <a:cs typeface="Calibri" panose="020F0502020204030204" charset="0"/>
              </a:rPr>
              <a:t>Choose ONE dataset from below (all on Kaggle):</a:t>
            </a:r>
            <a:endParaRPr lang="en-US" altLang="en-US" sz="1800">
              <a:latin typeface="Calibri" panose="020F0502020204030204" charset="0"/>
              <a:cs typeface="Calibri" panose="020F0502020204030204" charset="0"/>
            </a:endParaRPr>
          </a:p>
          <a:p>
            <a:r>
              <a:rPr lang="en-US" altLang="en-US" sz="1800">
                <a:latin typeface="Calibri" panose="020F0502020204030204" charset="0"/>
                <a:cs typeface="Calibri" panose="020F0502020204030204" charset="0"/>
                <a:hlinkClick r:id="rId1" tooltip="" action="ppaction://hlinkfile"/>
              </a:rPr>
              <a:t>Netflix Movies and TV Shows</a:t>
            </a:r>
            <a:r>
              <a:rPr lang="en-US" altLang="en-US" sz="1800">
                <a:latin typeface="Calibri" panose="020F0502020204030204" charset="0"/>
                <a:cs typeface="Calibri" panose="020F0502020204030204" charset="0"/>
              </a:rPr>
              <a:t>: Analyze genres, release years, ratings. Define a Show class and filter family-friendly content</a:t>
            </a:r>
            <a:endParaRPr lang="en-US" altLang="en-US" sz="1800">
              <a:latin typeface="Calibri" panose="020F0502020204030204" charset="0"/>
              <a:cs typeface="Calibri" panose="020F0502020204030204" charset="0"/>
            </a:endParaRPr>
          </a:p>
          <a:p>
            <a:r>
              <a:rPr lang="en-US" altLang="en-US" sz="1800">
                <a:latin typeface="Calibri" panose="020F0502020204030204" charset="0"/>
                <a:cs typeface="Calibri" panose="020F0502020204030204" charset="0"/>
                <a:hlinkClick r:id="rId2" tooltip="" action="ppaction://hlinkfile"/>
              </a:rPr>
              <a:t>Global Suicide Rates</a:t>
            </a:r>
            <a:r>
              <a:rPr lang="en-US" altLang="en-US" sz="1800">
                <a:latin typeface="Calibri" panose="020F0502020204030204" charset="0"/>
                <a:cs typeface="Calibri" panose="020F0502020204030204" charset="0"/>
              </a:rPr>
              <a:t>: Compare suicide trends by country/year. Create a CountryStats class &amp; use dictionaries for grouping</a:t>
            </a:r>
            <a:endParaRPr lang="en-US" altLang="en-US" sz="1800">
              <a:latin typeface="Calibri" panose="020F0502020204030204" charset="0"/>
              <a:cs typeface="Calibri" panose="020F0502020204030204" charset="0"/>
            </a:endParaRPr>
          </a:p>
          <a:p>
            <a:r>
              <a:rPr lang="en-US" altLang="en-US" sz="1800">
                <a:latin typeface="Calibri" panose="020F0502020204030204" charset="0"/>
                <a:cs typeface="Calibri" panose="020F0502020204030204" charset="0"/>
                <a:hlinkClick r:id="rId3" tooltip="" action="ppaction://hlinkfile"/>
              </a:rPr>
              <a:t>Pokémon with Stats</a:t>
            </a:r>
            <a:r>
              <a:rPr lang="en-US" altLang="en-US" sz="1800">
                <a:latin typeface="Calibri" panose="020F0502020204030204" charset="0"/>
                <a:cs typeface="Calibri" panose="020F0502020204030204" charset="0"/>
              </a:rPr>
              <a:t>: Filter by type or stats, simulate battles. Use inheritance in a Pokemon class</a:t>
            </a:r>
            <a:endParaRPr lang="en-US" altLang="en-US" sz="1800">
              <a:latin typeface="Calibri" panose="020F0502020204030204" charset="0"/>
              <a:cs typeface="Calibri" panose="020F0502020204030204" charset="0"/>
            </a:endParaRPr>
          </a:p>
          <a:p>
            <a:r>
              <a:rPr lang="en-US" altLang="en-US" sz="1800">
                <a:latin typeface="Calibri" panose="020F0502020204030204" charset="0"/>
                <a:cs typeface="Calibri" panose="020F0502020204030204" charset="0"/>
                <a:hlinkClick r:id="rId4" tooltip="" action="ppaction://hlinkfile"/>
              </a:rPr>
              <a:t>World University Rankings</a:t>
            </a:r>
            <a:r>
              <a:rPr lang="en-US" altLang="en-US" sz="1800">
                <a:latin typeface="Calibri" panose="020F0502020204030204" charset="0"/>
                <a:cs typeface="Calibri" panose="020F0502020204030204" charset="0"/>
              </a:rPr>
              <a:t>: Rank universities by country/score. Build a University class to track progress</a:t>
            </a:r>
            <a:endParaRPr lang="en-US" altLang="en-US" sz="1800">
              <a:latin typeface="Calibri" panose="020F0502020204030204" charset="0"/>
              <a:cs typeface="Calibri" panose="020F0502020204030204" charset="0"/>
            </a:endParaRPr>
          </a:p>
          <a:p>
            <a:pPr marL="0" indent="0">
              <a:buNone/>
            </a:pPr>
            <a:endParaRPr lang="en-US" altLang="en-US" sz="1800">
              <a:latin typeface="Calibri" panose="020F0502020204030204" charset="0"/>
              <a:cs typeface="Calibri" panose="020F0502020204030204" charset="0"/>
            </a:endParaRPr>
          </a:p>
          <a:p>
            <a:pPr marL="0" indent="0">
              <a:buNone/>
            </a:pPr>
            <a:r>
              <a:rPr lang="en-US" altLang="en-US" sz="1800">
                <a:latin typeface="Calibri" panose="020F0502020204030204" charset="0"/>
                <a:cs typeface="Calibri" panose="020F0502020204030204" charset="0"/>
              </a:rPr>
              <a:t>You must include:</a:t>
            </a:r>
            <a:endParaRPr lang="en-US" altLang="en-US" sz="1800">
              <a:latin typeface="Calibri" panose="020F0502020204030204" charset="0"/>
              <a:cs typeface="Calibri" panose="020F0502020204030204" charset="0"/>
            </a:endParaRPr>
          </a:p>
          <a:p>
            <a:r>
              <a:rPr lang="en-US" altLang="en-US" sz="1800">
                <a:latin typeface="Calibri" panose="020F0502020204030204" charset="0"/>
                <a:cs typeface="Calibri" panose="020F0502020204030204" charset="0"/>
              </a:rPr>
              <a:t>At least 2 functions</a:t>
            </a:r>
            <a:endParaRPr lang="en-US" altLang="en-US" sz="1800">
              <a:latin typeface="Calibri" panose="020F0502020204030204" charset="0"/>
              <a:cs typeface="Calibri" panose="020F0502020204030204" charset="0"/>
            </a:endParaRPr>
          </a:p>
          <a:p>
            <a:r>
              <a:rPr lang="en-US" altLang="en-US" sz="1800">
                <a:latin typeface="Calibri" panose="020F0502020204030204" charset="0"/>
                <a:cs typeface="Calibri" panose="020F0502020204030204" charset="0"/>
              </a:rPr>
              <a:t>At least 1 class with a method</a:t>
            </a:r>
            <a:endParaRPr lang="en-US" altLang="en-US" sz="1800">
              <a:latin typeface="Calibri" panose="020F0502020204030204" charset="0"/>
              <a:cs typeface="Calibri" panose="020F0502020204030204" charset="0"/>
            </a:endParaRPr>
          </a:p>
          <a:p>
            <a:r>
              <a:rPr lang="en-US" altLang="en-US" sz="1800">
                <a:latin typeface="Calibri" panose="020F0502020204030204" charset="0"/>
                <a:cs typeface="Calibri" panose="020F0502020204030204" charset="0"/>
              </a:rPr>
              <a:t>Use of loops, lists, and if statements</a:t>
            </a:r>
            <a:endParaRPr lang="en-US" altLang="en-US" sz="1800">
              <a:latin typeface="Calibri" panose="020F0502020204030204" charset="0"/>
              <a:cs typeface="Calibri" panose="020F0502020204030204" charset="0"/>
            </a:endParaRPr>
          </a:p>
          <a:p>
            <a:r>
              <a:rPr lang="en-US" altLang="en-US" sz="1800">
                <a:latin typeface="Calibri" panose="020F0502020204030204" charset="0"/>
                <a:cs typeface="Calibri" panose="020F0502020204030204" charset="0"/>
              </a:rPr>
              <a:t>Use of dictionaries to group or map data</a:t>
            </a:r>
            <a:endParaRPr lang="en-US" altLang="en-US" sz="1800">
              <a:latin typeface="Calibri" panose="020F0502020204030204" charset="0"/>
              <a:cs typeface="Calibri" panose="020F0502020204030204" charset="0"/>
            </a:endParaRPr>
          </a:p>
          <a:p>
            <a:endParaRPr lang="en-US" altLang="en-US" sz="1800">
              <a:latin typeface="Calibri" panose="020F0502020204030204" charset="0"/>
              <a:cs typeface="Calibri" panose="020F0502020204030204" charset="0"/>
            </a:endParaRPr>
          </a:p>
          <a:p>
            <a:pPr marL="0" indent="0">
              <a:buNone/>
            </a:pPr>
            <a:r>
              <a:rPr lang="en-US" altLang="en-US" sz="1800">
                <a:latin typeface="Calibri" panose="020F0502020204030204" charset="0"/>
                <a:cs typeface="Calibri" panose="020F0502020204030204" charset="0"/>
              </a:rPr>
              <a:t> Submission Format:</a:t>
            </a:r>
            <a:endParaRPr lang="en-US" altLang="en-US" sz="1800">
              <a:latin typeface="Calibri" panose="020F0502020204030204" charset="0"/>
              <a:cs typeface="Calibri" panose="020F0502020204030204" charset="0"/>
            </a:endParaRPr>
          </a:p>
          <a:p>
            <a:r>
              <a:rPr lang="en-US" altLang="en-US" sz="1800">
                <a:latin typeface="Calibri" panose="020F0502020204030204" charset="0"/>
                <a:cs typeface="Calibri" panose="020F0502020204030204" charset="0"/>
              </a:rPr>
              <a:t>Python notebook (.ipynb) or script (.py), with clear comments explaining your code</a:t>
            </a:r>
            <a:endParaRPr lang="en-US" altLang="en-US" sz="1800">
              <a:latin typeface="Calibri" panose="020F0502020204030204" charset="0"/>
              <a:cs typeface="Calibri" panose="020F0502020204030204" charset="0"/>
            </a:endParaRPr>
          </a:p>
        </p:txBody>
      </p:sp>
      <p:sp>
        <p:nvSpPr>
          <p:cNvPr id="4" name="Date Placeholder 3"/>
          <p:cNvSpPr>
            <a:spLocks noGrp="1"/>
          </p:cNvSpPr>
          <p:nvPr>
            <p:ph type="dt" sz="half" idx="10"/>
          </p:nvPr>
        </p:nvSpPr>
        <p:spPr/>
        <p:txBody>
          <a:bodyPr/>
          <a:p>
            <a:fld id="{63A1C593-65D0-4073-BCC9-577B9352EA97}" type="datetime1">
              <a:rPr lang="en-US" smtClean="0"/>
            </a:fld>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Descriptive Statistics</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graphicFrame>
        <p:nvGraphicFramePr>
          <p:cNvPr id="8" name="Table 7"/>
          <p:cNvGraphicFramePr>
            <a:graphicFrameLocks noGrp="1"/>
          </p:cNvGraphicFramePr>
          <p:nvPr/>
        </p:nvGraphicFramePr>
        <p:xfrm>
          <a:off x="838200" y="1690688"/>
          <a:ext cx="8431134" cy="4165425"/>
        </p:xfrm>
        <a:graphic>
          <a:graphicData uri="http://schemas.openxmlformats.org/drawingml/2006/table">
            <a:tbl>
              <a:tblPr firstRow="1" bandRow="1">
                <a:tableStyleId>{B301B821-A1FF-4177-AEE7-76D212191A09}</a:tableStyleId>
              </a:tblPr>
              <a:tblGrid>
                <a:gridCol w="2564983"/>
                <a:gridCol w="5866151"/>
              </a:tblGrid>
              <a:tr h="578202">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dirty="0" err="1" smtClean="0"/>
                        <a:t>df.method</a:t>
                      </a:r>
                      <a:r>
                        <a:rPr lang="en-US" sz="2400" dirty="0" smtClean="0"/>
                        <a:t>()</a:t>
                      </a:r>
                      <a:endParaRPr lang="en-US" sz="2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dirty="0" smtClean="0"/>
                        <a:t>description</a:t>
                      </a:r>
                      <a:endParaRPr lang="en-US" sz="2400" dirty="0" smtClean="0"/>
                    </a:p>
                  </a:txBody>
                  <a:tcPr/>
                </a:tc>
              </a:tr>
              <a:tr h="483804">
                <a:tc>
                  <a:txBody>
                    <a:bodyPr/>
                    <a:lstStyle/>
                    <a:p>
                      <a:r>
                        <a:rPr lang="en-US" dirty="0" smtClean="0"/>
                        <a:t>describe</a:t>
                      </a:r>
                      <a:endParaRPr lang="en-US" dirty="0"/>
                    </a:p>
                  </a:txBody>
                  <a:tcPr/>
                </a:tc>
                <a:tc>
                  <a:txBody>
                    <a:bodyPr/>
                    <a:lstStyle/>
                    <a:p>
                      <a:r>
                        <a:rPr lang="en-US" dirty="0" smtClean="0"/>
                        <a:t>Basic statistics (count, mean, </a:t>
                      </a:r>
                      <a:r>
                        <a:rPr lang="en-US" dirty="0" err="1" smtClean="0"/>
                        <a:t>std</a:t>
                      </a:r>
                      <a:r>
                        <a:rPr lang="en-US" dirty="0" smtClean="0"/>
                        <a:t>, min, quantiles, max)</a:t>
                      </a:r>
                      <a:endParaRPr lang="en-US" dirty="0"/>
                    </a:p>
                  </a:txBody>
                  <a:tcPr/>
                </a:tc>
              </a:tr>
              <a:tr h="483804">
                <a:tc>
                  <a:txBody>
                    <a:bodyPr/>
                    <a:lstStyle/>
                    <a:p>
                      <a:r>
                        <a:rPr lang="en-US" dirty="0" smtClean="0"/>
                        <a:t>min, max</a:t>
                      </a:r>
                      <a:endParaRPr lang="en-US" dirty="0"/>
                    </a:p>
                  </a:txBody>
                  <a:tcPr/>
                </a:tc>
                <a:tc>
                  <a:txBody>
                    <a:bodyPr/>
                    <a:lstStyle/>
                    <a:p>
                      <a:r>
                        <a:rPr lang="en-US" dirty="0" smtClean="0"/>
                        <a:t>Minimum</a:t>
                      </a:r>
                      <a:r>
                        <a:rPr lang="en-US" baseline="0" dirty="0" smtClean="0"/>
                        <a:t> and maximum values</a:t>
                      </a:r>
                      <a:endParaRPr lang="en-US" dirty="0"/>
                    </a:p>
                  </a:txBody>
                  <a:tcPr/>
                </a:tc>
              </a:tr>
              <a:tr h="531003">
                <a:tc>
                  <a:txBody>
                    <a:bodyPr/>
                    <a:lstStyle/>
                    <a:p>
                      <a:r>
                        <a:rPr lang="en-US" dirty="0" smtClean="0"/>
                        <a:t>mean, median, mode</a:t>
                      </a:r>
                      <a:endParaRPr lang="en-US" dirty="0"/>
                    </a:p>
                  </a:txBody>
                  <a:tcPr/>
                </a:tc>
                <a:tc>
                  <a:txBody>
                    <a:bodyPr/>
                    <a:lstStyle/>
                    <a:p>
                      <a:r>
                        <a:rPr lang="en-US" dirty="0" smtClean="0"/>
                        <a:t>Arithmetic average, median and mode</a:t>
                      </a:r>
                      <a:endParaRPr lang="en-US" dirty="0"/>
                    </a:p>
                  </a:txBody>
                  <a:tcPr/>
                </a:tc>
              </a:tr>
              <a:tr h="542803">
                <a:tc>
                  <a:txBody>
                    <a:bodyPr/>
                    <a:lstStyle/>
                    <a:p>
                      <a:r>
                        <a:rPr lang="en-US" dirty="0" err="1" smtClean="0"/>
                        <a:t>var</a:t>
                      </a:r>
                      <a:r>
                        <a:rPr lang="en-US" dirty="0" smtClean="0"/>
                        <a:t>, </a:t>
                      </a:r>
                      <a:r>
                        <a:rPr lang="en-US" dirty="0" err="1" smtClean="0"/>
                        <a:t>std</a:t>
                      </a:r>
                      <a:endParaRPr lang="en-US" dirty="0"/>
                    </a:p>
                  </a:txBody>
                  <a:tcPr/>
                </a:tc>
                <a:tc>
                  <a:txBody>
                    <a:bodyPr/>
                    <a:lstStyle/>
                    <a:p>
                      <a:r>
                        <a:rPr lang="en-US" dirty="0" smtClean="0"/>
                        <a:t>Variance and standard deviation</a:t>
                      </a:r>
                      <a:endParaRPr lang="en-US" dirty="0"/>
                    </a:p>
                  </a:txBody>
                  <a:tcPr/>
                </a:tc>
              </a:tr>
              <a:tr h="542803">
                <a:tc>
                  <a:txBody>
                    <a:bodyPr/>
                    <a:lstStyle/>
                    <a:p>
                      <a:r>
                        <a:rPr lang="en-US" dirty="0" err="1" smtClean="0"/>
                        <a:t>sem</a:t>
                      </a:r>
                      <a:endParaRPr lang="en-US" dirty="0"/>
                    </a:p>
                  </a:txBody>
                  <a:tcPr/>
                </a:tc>
                <a:tc>
                  <a:txBody>
                    <a:bodyPr/>
                    <a:lstStyle/>
                    <a:p>
                      <a:r>
                        <a:rPr lang="en-US" dirty="0" smtClean="0"/>
                        <a:t>Standard error of mean</a:t>
                      </a:r>
                      <a:endParaRPr lang="en-US" dirty="0"/>
                    </a:p>
                  </a:txBody>
                  <a:tcPr/>
                </a:tc>
              </a:tr>
              <a:tr h="501503">
                <a:tc>
                  <a:txBody>
                    <a:bodyPr/>
                    <a:lstStyle/>
                    <a:p>
                      <a:r>
                        <a:rPr lang="en-US" dirty="0" smtClean="0"/>
                        <a:t>skew</a:t>
                      </a:r>
                      <a:endParaRPr lang="en-US" dirty="0"/>
                    </a:p>
                  </a:txBody>
                  <a:tcPr/>
                </a:tc>
                <a:tc>
                  <a:txBody>
                    <a:bodyPr/>
                    <a:lstStyle/>
                    <a:p>
                      <a:r>
                        <a:rPr lang="en-US" dirty="0" smtClean="0"/>
                        <a:t>Sample skewness</a:t>
                      </a:r>
                      <a:endParaRPr lang="en-US" dirty="0"/>
                    </a:p>
                  </a:txBody>
                  <a:tcPr/>
                </a:tc>
              </a:tr>
              <a:tr h="501503">
                <a:tc>
                  <a:txBody>
                    <a:bodyPr/>
                    <a:lstStyle/>
                    <a:p>
                      <a:r>
                        <a:rPr lang="en-US" dirty="0" err="1" smtClean="0"/>
                        <a:t>kurt</a:t>
                      </a:r>
                      <a:endParaRPr lang="en-US" dirty="0"/>
                    </a:p>
                  </a:txBody>
                  <a:tcPr/>
                </a:tc>
                <a:tc>
                  <a:txBody>
                    <a:bodyPr/>
                    <a:lstStyle/>
                    <a:p>
                      <a:r>
                        <a:rPr lang="en-US" dirty="0" smtClean="0"/>
                        <a:t>kurtosis</a:t>
                      </a:r>
                      <a:endParaRPr lang="en-US" dirty="0"/>
                    </a:p>
                  </a:txBody>
                  <a:tcPr/>
                </a:tc>
              </a:tr>
            </a:tbl>
          </a:graphicData>
        </a:graphic>
      </p:graphicFrame>
      <p:sp>
        <p:nvSpPr>
          <p:cNvPr id="3" name="Date Placeholder 2"/>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93425" y="1864780"/>
            <a:ext cx="2792857" cy="2131060"/>
          </a:xfrm>
          <a:prstGeom prst="rect">
            <a:avLst/>
          </a:prstGeom>
        </p:spPr>
        <p:txBody>
          <a:bodyPr vert="horz" wrap="square" lIns="0" tIns="36236" rIns="0" bIns="0" rtlCol="0">
            <a:spAutoFit/>
          </a:bodyPr>
          <a:lstStyle/>
          <a:p>
            <a:pPr algn="ctr">
              <a:lnSpc>
                <a:spcPct val="100000"/>
              </a:lnSpc>
              <a:spcBef>
                <a:spcPts val="135"/>
              </a:spcBef>
            </a:pPr>
            <a:r>
              <a:rPr sz="2960" spc="-35" dirty="0">
                <a:solidFill>
                  <a:srgbClr val="3333B2"/>
                </a:solidFill>
                <a:latin typeface="Tahoma" panose="020B0604030504040204"/>
                <a:cs typeface="Tahoma" panose="020B0604030504040204"/>
              </a:rPr>
              <a:t>Introduction</a:t>
            </a:r>
            <a:r>
              <a:rPr sz="2960" spc="-5" dirty="0">
                <a:solidFill>
                  <a:srgbClr val="3333B2"/>
                </a:solidFill>
                <a:latin typeface="Tahoma" panose="020B0604030504040204"/>
                <a:cs typeface="Tahoma" panose="020B0604030504040204"/>
              </a:rPr>
              <a:t> </a:t>
            </a:r>
            <a:r>
              <a:rPr sz="2960" dirty="0">
                <a:solidFill>
                  <a:srgbClr val="3333B2"/>
                </a:solidFill>
                <a:latin typeface="Tahoma" panose="020B0604030504040204"/>
                <a:cs typeface="Tahoma" panose="020B0604030504040204"/>
              </a:rPr>
              <a:t>to</a:t>
            </a:r>
            <a:r>
              <a:rPr sz="2960" spc="-5" dirty="0">
                <a:solidFill>
                  <a:srgbClr val="3333B2"/>
                </a:solidFill>
                <a:latin typeface="Tahoma" panose="020B0604030504040204"/>
                <a:cs typeface="Tahoma" panose="020B0604030504040204"/>
              </a:rPr>
              <a:t> </a:t>
            </a:r>
            <a:r>
              <a:rPr sz="2960" spc="-50" dirty="0">
                <a:solidFill>
                  <a:srgbClr val="3333B2"/>
                </a:solidFill>
                <a:latin typeface="Tahoma" panose="020B0604030504040204"/>
                <a:cs typeface="Tahoma" panose="020B0604030504040204"/>
              </a:rPr>
              <a:t>R</a:t>
            </a:r>
            <a:endParaRPr sz="2960">
              <a:latin typeface="Tahoma" panose="020B0604030504040204"/>
              <a:cs typeface="Tahoma" panose="020B0604030504040204"/>
            </a:endParaRPr>
          </a:p>
          <a:p>
            <a:pPr>
              <a:lnSpc>
                <a:spcPct val="100000"/>
              </a:lnSpc>
              <a:spcBef>
                <a:spcPts val="470"/>
              </a:spcBef>
            </a:pPr>
            <a:endParaRPr sz="2960">
              <a:latin typeface="Tahoma" panose="020B0604030504040204"/>
              <a:cs typeface="Tahoma" panose="020B0604030504040204"/>
            </a:endParaRPr>
          </a:p>
          <a:p>
            <a:pPr>
              <a:lnSpc>
                <a:spcPct val="100000"/>
              </a:lnSpc>
            </a:pPr>
            <a:endParaRPr sz="2325">
              <a:latin typeface="Tahoma" panose="020B0604030504040204"/>
              <a:cs typeface="Tahoma" panose="020B0604030504040204"/>
            </a:endParaRPr>
          </a:p>
          <a:p>
            <a:pPr>
              <a:lnSpc>
                <a:spcPct val="100000"/>
              </a:lnSpc>
              <a:spcBef>
                <a:spcPts val="380"/>
              </a:spcBef>
            </a:pPr>
            <a:endParaRPr sz="2325">
              <a:latin typeface="Tahoma" panose="020B0604030504040204"/>
              <a:cs typeface="Tahoma" panose="020B0604030504040204"/>
            </a:endParaRPr>
          </a:p>
          <a:p>
            <a:pPr algn="ctr">
              <a:lnSpc>
                <a:spcPct val="100000"/>
              </a:lnSpc>
            </a:pPr>
            <a:endParaRPr sz="2325">
              <a:latin typeface="Tahoma" panose="020B0604030504040204"/>
              <a:cs typeface="Tahoma" panose="020B0604030504040204"/>
            </a:endParaRPr>
          </a:p>
        </p:txBody>
      </p:sp>
    </p:spTree>
  </p:cSld>
  <p:clrMapOvr>
    <a:masterClrMapping/>
  </p:clrMapOvr>
  <p:transition>
    <p:cut/>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520383"/>
            <a:ext cx="10972800" cy="651510"/>
          </a:xfrm>
          <a:prstGeom prst="rect">
            <a:avLst/>
          </a:prstGeom>
        </p:spPr>
        <p:txBody>
          <a:bodyPr vert="horz" wrap="square" lIns="0" tIns="36236" rIns="0" bIns="0" rtlCol="0">
            <a:spAutoFit/>
          </a:bodyPr>
          <a:lstStyle/>
          <a:p>
            <a:pPr marL="12700">
              <a:lnSpc>
                <a:spcPct val="100000"/>
              </a:lnSpc>
              <a:spcBef>
                <a:spcPts val="135"/>
              </a:spcBef>
            </a:pPr>
            <a:r>
              <a:rPr dirty="0"/>
              <a:t>Why</a:t>
            </a:r>
            <a:r>
              <a:rPr spc="-65" dirty="0"/>
              <a:t> </a:t>
            </a:r>
            <a:r>
              <a:rPr spc="-25" dirty="0"/>
              <a:t>R?</a:t>
            </a:r>
            <a:endParaRPr spc="-25" dirty="0"/>
          </a:p>
        </p:txBody>
      </p:sp>
      <p:sp>
        <p:nvSpPr>
          <p:cNvPr id="3" name="object 3"/>
          <p:cNvSpPr txBox="1"/>
          <p:nvPr/>
        </p:nvSpPr>
        <p:spPr>
          <a:xfrm>
            <a:off x="861695" y="1289685"/>
            <a:ext cx="10626090" cy="5250815"/>
          </a:xfrm>
          <a:prstGeom prst="rect">
            <a:avLst/>
          </a:prstGeom>
        </p:spPr>
        <p:txBody>
          <a:bodyPr vert="horz" wrap="square" lIns="0" tIns="24157" rIns="0" bIns="0" rtlCol="0">
            <a:noAutofit/>
          </a:bodyPr>
          <a:lstStyle/>
          <a:p>
            <a:pPr marL="215265" indent="-177165">
              <a:lnSpc>
                <a:spcPct val="100000"/>
              </a:lnSpc>
              <a:spcBef>
                <a:spcPts val="90"/>
              </a:spcBef>
              <a:buClr>
                <a:srgbClr val="3333B2"/>
              </a:buClr>
              <a:buFont typeface="Lucida Sans Unicode" panose="020B0602030504020204"/>
              <a:buChar char="►"/>
              <a:tabLst>
                <a:tab pos="215265" algn="l"/>
              </a:tabLst>
            </a:pPr>
            <a:r>
              <a:rPr dirty="0">
                <a:latin typeface="Calibri" panose="020F0502020204030204" charset="0"/>
                <a:cs typeface="Calibri" panose="020F0502020204030204" charset="0"/>
              </a:rPr>
              <a:t>Most</a:t>
            </a:r>
            <a:r>
              <a:rPr spc="-20" dirty="0">
                <a:latin typeface="Calibri" panose="020F0502020204030204" charset="0"/>
                <a:cs typeface="Calibri" panose="020F0502020204030204" charset="0"/>
              </a:rPr>
              <a:t> </a:t>
            </a:r>
            <a:r>
              <a:rPr spc="-35" dirty="0">
                <a:latin typeface="Calibri" panose="020F0502020204030204" charset="0"/>
                <a:cs typeface="Calibri" panose="020F0502020204030204" charset="0"/>
              </a:rPr>
              <a:t>popular</a:t>
            </a:r>
            <a:r>
              <a:rPr spc="-15" dirty="0">
                <a:latin typeface="Calibri" panose="020F0502020204030204" charset="0"/>
                <a:cs typeface="Calibri" panose="020F0502020204030204" charset="0"/>
              </a:rPr>
              <a:t> </a:t>
            </a:r>
            <a:r>
              <a:rPr spc="-45" dirty="0">
                <a:latin typeface="Calibri" panose="020F0502020204030204" charset="0"/>
                <a:cs typeface="Calibri" panose="020F0502020204030204" charset="0"/>
              </a:rPr>
              <a:t>environment</a:t>
            </a:r>
            <a:r>
              <a:rPr spc="-15" dirty="0">
                <a:latin typeface="Calibri" panose="020F0502020204030204" charset="0"/>
                <a:cs typeface="Calibri" panose="020F0502020204030204" charset="0"/>
              </a:rPr>
              <a:t> </a:t>
            </a:r>
            <a:r>
              <a:rPr dirty="0">
                <a:latin typeface="Calibri" panose="020F0502020204030204" charset="0"/>
                <a:cs typeface="Calibri" panose="020F0502020204030204" charset="0"/>
              </a:rPr>
              <a:t>in</a:t>
            </a:r>
            <a:r>
              <a:rPr spc="-20" dirty="0">
                <a:latin typeface="Calibri" panose="020F0502020204030204" charset="0"/>
                <a:cs typeface="Calibri" panose="020F0502020204030204" charset="0"/>
              </a:rPr>
              <a:t> statistics </a:t>
            </a:r>
            <a:r>
              <a:rPr spc="-25" dirty="0">
                <a:latin typeface="Calibri" panose="020F0502020204030204" charset="0"/>
                <a:cs typeface="Calibri" panose="020F0502020204030204" charset="0"/>
              </a:rPr>
              <a:t>and</a:t>
            </a:r>
            <a:r>
              <a:rPr spc="-15" dirty="0">
                <a:latin typeface="Calibri" panose="020F0502020204030204" charset="0"/>
                <a:cs typeface="Calibri" panose="020F0502020204030204" charset="0"/>
              </a:rPr>
              <a:t> </a:t>
            </a:r>
            <a:r>
              <a:rPr spc="-40" dirty="0">
                <a:latin typeface="Calibri" panose="020F0502020204030204" charset="0"/>
                <a:cs typeface="Calibri" panose="020F0502020204030204" charset="0"/>
              </a:rPr>
              <a:t>machine</a:t>
            </a:r>
            <a:r>
              <a:rPr spc="-15" dirty="0">
                <a:latin typeface="Calibri" panose="020F0502020204030204" charset="0"/>
                <a:cs typeface="Calibri" panose="020F0502020204030204" charset="0"/>
              </a:rPr>
              <a:t> </a:t>
            </a:r>
            <a:r>
              <a:rPr spc="-45" dirty="0">
                <a:latin typeface="Calibri" panose="020F0502020204030204" charset="0"/>
                <a:cs typeface="Calibri" panose="020F0502020204030204" charset="0"/>
              </a:rPr>
              <a:t>learning</a:t>
            </a:r>
            <a:r>
              <a:rPr spc="-20"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communities.</a:t>
            </a:r>
            <a:endParaRPr>
              <a:latin typeface="Calibri" panose="020F0502020204030204" charset="0"/>
              <a:cs typeface="Calibri" panose="020F0502020204030204" charset="0"/>
            </a:endParaRPr>
          </a:p>
          <a:p>
            <a:pPr marL="215265" indent="-177165">
              <a:lnSpc>
                <a:spcPct val="100000"/>
              </a:lnSpc>
              <a:spcBef>
                <a:spcPts val="35"/>
              </a:spcBef>
              <a:buClr>
                <a:srgbClr val="3333B2"/>
              </a:buClr>
              <a:buFont typeface="Lucida Sans Unicode" panose="020B0602030504020204"/>
              <a:buChar char="►"/>
              <a:tabLst>
                <a:tab pos="215265" algn="l"/>
              </a:tabLst>
            </a:pPr>
            <a:r>
              <a:rPr spc="-20" dirty="0">
                <a:latin typeface="Calibri" panose="020F0502020204030204" charset="0"/>
                <a:cs typeface="Calibri" panose="020F0502020204030204" charset="0"/>
              </a:rPr>
              <a:t>Open</a:t>
            </a:r>
            <a:r>
              <a:rPr spc="-45" dirty="0">
                <a:latin typeface="Calibri" panose="020F0502020204030204" charset="0"/>
                <a:cs typeface="Calibri" panose="020F0502020204030204" charset="0"/>
              </a:rPr>
              <a:t> </a:t>
            </a:r>
            <a:r>
              <a:rPr spc="-55" dirty="0">
                <a:latin typeface="Calibri" panose="020F0502020204030204" charset="0"/>
                <a:cs typeface="Calibri" panose="020F0502020204030204" charset="0"/>
              </a:rPr>
              <a:t>source,</a:t>
            </a:r>
            <a:r>
              <a:rPr spc="-30" dirty="0">
                <a:latin typeface="Calibri" panose="020F0502020204030204" charset="0"/>
                <a:cs typeface="Calibri" panose="020F0502020204030204" charset="0"/>
              </a:rPr>
              <a:t> </a:t>
            </a:r>
            <a:r>
              <a:rPr dirty="0">
                <a:latin typeface="Calibri" panose="020F0502020204030204" charset="0"/>
                <a:cs typeface="Calibri" panose="020F0502020204030204" charset="0"/>
              </a:rPr>
              <a:t>fast</a:t>
            </a:r>
            <a:r>
              <a:rPr spc="-35" dirty="0">
                <a:latin typeface="Calibri" panose="020F0502020204030204" charset="0"/>
                <a:cs typeface="Calibri" panose="020F0502020204030204" charset="0"/>
              </a:rPr>
              <a:t> </a:t>
            </a:r>
            <a:r>
              <a:rPr spc="-55" dirty="0">
                <a:latin typeface="Calibri" panose="020F0502020204030204" charset="0"/>
                <a:cs typeface="Calibri" panose="020F0502020204030204" charset="0"/>
              </a:rPr>
              <a:t>growing</a:t>
            </a:r>
            <a:r>
              <a:rPr spc="-30"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ecosystem.</a:t>
            </a:r>
            <a:endParaRPr>
              <a:latin typeface="Calibri" panose="020F0502020204030204" charset="0"/>
              <a:cs typeface="Calibri" panose="020F0502020204030204" charset="0"/>
            </a:endParaRPr>
          </a:p>
          <a:p>
            <a:pPr marL="177165" marR="2949575" indent="-177165" algn="r">
              <a:lnSpc>
                <a:spcPct val="100000"/>
              </a:lnSpc>
              <a:spcBef>
                <a:spcPts val="35"/>
              </a:spcBef>
              <a:buClr>
                <a:srgbClr val="3333B2"/>
              </a:buClr>
              <a:buFont typeface="Lucida Sans Unicode" panose="020B0602030504020204"/>
              <a:buChar char="►"/>
              <a:tabLst>
                <a:tab pos="177165" algn="l"/>
              </a:tabLst>
            </a:pPr>
            <a:r>
              <a:rPr spc="-35" dirty="0">
                <a:latin typeface="Calibri" panose="020F0502020204030204" charset="0"/>
                <a:cs typeface="Calibri" panose="020F0502020204030204" charset="0"/>
              </a:rPr>
              <a:t>Packages</a:t>
            </a:r>
            <a:r>
              <a:rPr spc="-55" dirty="0">
                <a:latin typeface="Calibri" panose="020F0502020204030204" charset="0"/>
                <a:cs typeface="Calibri" panose="020F0502020204030204" charset="0"/>
              </a:rPr>
              <a:t> </a:t>
            </a:r>
            <a:r>
              <a:rPr spc="-20" dirty="0">
                <a:latin typeface="Calibri" panose="020F0502020204030204" charset="0"/>
                <a:cs typeface="Calibri" panose="020F0502020204030204" charset="0"/>
              </a:rPr>
              <a:t>for</a:t>
            </a:r>
            <a:r>
              <a:rPr spc="-55" dirty="0">
                <a:latin typeface="Calibri" panose="020F0502020204030204" charset="0"/>
                <a:cs typeface="Calibri" panose="020F0502020204030204" charset="0"/>
              </a:rPr>
              <a:t> </a:t>
            </a:r>
            <a:r>
              <a:rPr spc="-20" dirty="0">
                <a:latin typeface="Calibri" panose="020F0502020204030204" charset="0"/>
                <a:cs typeface="Calibri" panose="020F0502020204030204" charset="0"/>
              </a:rPr>
              <a:t>almost</a:t>
            </a:r>
            <a:r>
              <a:rPr spc="-55" dirty="0">
                <a:latin typeface="Calibri" panose="020F0502020204030204" charset="0"/>
                <a:cs typeface="Calibri" panose="020F0502020204030204" charset="0"/>
              </a:rPr>
              <a:t> </a:t>
            </a:r>
            <a:r>
              <a:rPr spc="-30" dirty="0">
                <a:latin typeface="Calibri" panose="020F0502020204030204" charset="0"/>
                <a:cs typeface="Calibri" panose="020F0502020204030204" charset="0"/>
              </a:rPr>
              <a:t>everything:</a:t>
            </a:r>
            <a:endParaRPr>
              <a:latin typeface="Calibri" panose="020F0502020204030204" charset="0"/>
              <a:cs typeface="Calibri" panose="020F0502020204030204" charset="0"/>
            </a:endParaRPr>
          </a:p>
          <a:p>
            <a:pPr marL="165735" marR="2967355" lvl="1" indent="-165735" algn="r">
              <a:lnSpc>
                <a:spcPct val="100000"/>
              </a:lnSpc>
              <a:buClr>
                <a:srgbClr val="3333B2"/>
              </a:buClr>
              <a:buFont typeface="Lucida Sans Unicode" panose="020B0602030504020204"/>
              <a:buChar char="►"/>
              <a:tabLst>
                <a:tab pos="165735" algn="l"/>
              </a:tabLst>
            </a:pPr>
            <a:r>
              <a:rPr dirty="0">
                <a:latin typeface="Calibri" panose="020F0502020204030204" charset="0"/>
                <a:cs typeface="Calibri" panose="020F0502020204030204" charset="0"/>
              </a:rPr>
              <a:t>Data</a:t>
            </a:r>
            <a:r>
              <a:rPr spc="-25" dirty="0">
                <a:latin typeface="Calibri" panose="020F0502020204030204" charset="0"/>
                <a:cs typeface="Calibri" panose="020F0502020204030204" charset="0"/>
              </a:rPr>
              <a:t> </a:t>
            </a:r>
            <a:r>
              <a:rPr spc="-45" dirty="0">
                <a:latin typeface="Calibri" panose="020F0502020204030204" charset="0"/>
                <a:cs typeface="Calibri" panose="020F0502020204030204" charset="0"/>
              </a:rPr>
              <a:t>processing</a:t>
            </a:r>
            <a:r>
              <a:rPr spc="-25" dirty="0">
                <a:latin typeface="Calibri" panose="020F0502020204030204" charset="0"/>
                <a:cs typeface="Calibri" panose="020F0502020204030204" charset="0"/>
              </a:rPr>
              <a:t> </a:t>
            </a:r>
            <a:r>
              <a:rPr spc="-30" dirty="0">
                <a:latin typeface="Calibri" panose="020F0502020204030204" charset="0"/>
                <a:cs typeface="Calibri" panose="020F0502020204030204" charset="0"/>
              </a:rPr>
              <a:t>and</a:t>
            </a:r>
            <a:r>
              <a:rPr spc="-20"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cleaning</a:t>
            </a:r>
            <a:endParaRPr>
              <a:latin typeface="Calibri" panose="020F0502020204030204" charset="0"/>
              <a:cs typeface="Calibri" panose="020F0502020204030204" charset="0"/>
            </a:endParaRPr>
          </a:p>
          <a:p>
            <a:pPr marL="490220" lvl="1" indent="-165735">
              <a:lnSpc>
                <a:spcPct val="100000"/>
              </a:lnSpc>
              <a:buClr>
                <a:srgbClr val="3333B2"/>
              </a:buClr>
              <a:buFont typeface="Lucida Sans Unicode" panose="020B0602030504020204"/>
              <a:buChar char="►"/>
              <a:tabLst>
                <a:tab pos="490220" algn="l"/>
              </a:tabLst>
            </a:pPr>
            <a:r>
              <a:rPr dirty="0">
                <a:latin typeface="Calibri" panose="020F0502020204030204" charset="0"/>
                <a:cs typeface="Calibri" panose="020F0502020204030204" charset="0"/>
              </a:rPr>
              <a:t>Data</a:t>
            </a:r>
            <a:r>
              <a:rPr spc="-4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visualization</a:t>
            </a:r>
            <a:endParaRPr>
              <a:latin typeface="Calibri" panose="020F0502020204030204" charset="0"/>
              <a:cs typeface="Calibri" panose="020F0502020204030204" charset="0"/>
            </a:endParaRPr>
          </a:p>
          <a:p>
            <a:pPr marL="490220" lvl="1" indent="-165735">
              <a:lnSpc>
                <a:spcPct val="100000"/>
              </a:lnSpc>
              <a:buClr>
                <a:srgbClr val="3333B2"/>
              </a:buClr>
              <a:buFont typeface="Lucida Sans Unicode" panose="020B0602030504020204"/>
              <a:buChar char="►"/>
              <a:tabLst>
                <a:tab pos="490220" algn="l"/>
              </a:tabLst>
            </a:pPr>
            <a:r>
              <a:rPr spc="-40" dirty="0">
                <a:latin typeface="Calibri" panose="020F0502020204030204" charset="0"/>
                <a:cs typeface="Calibri" panose="020F0502020204030204" charset="0"/>
              </a:rPr>
              <a:t>Interactive</a:t>
            </a:r>
            <a:r>
              <a:rPr spc="55" dirty="0">
                <a:latin typeface="Calibri" panose="020F0502020204030204" charset="0"/>
                <a:cs typeface="Calibri" panose="020F0502020204030204" charset="0"/>
              </a:rPr>
              <a:t> </a:t>
            </a:r>
            <a:r>
              <a:rPr spc="-65" dirty="0">
                <a:latin typeface="Calibri" panose="020F0502020204030204" charset="0"/>
                <a:cs typeface="Calibri" panose="020F0502020204030204" charset="0"/>
              </a:rPr>
              <a:t>web-</a:t>
            </a:r>
            <a:r>
              <a:rPr spc="-20" dirty="0">
                <a:latin typeface="Calibri" panose="020F0502020204030204" charset="0"/>
                <a:cs typeface="Calibri" panose="020F0502020204030204" charset="0"/>
              </a:rPr>
              <a:t>apps</a:t>
            </a:r>
            <a:endParaRPr>
              <a:latin typeface="Calibri" panose="020F0502020204030204" charset="0"/>
              <a:cs typeface="Calibri" panose="020F0502020204030204" charset="0"/>
            </a:endParaRPr>
          </a:p>
          <a:p>
            <a:pPr marL="490220" lvl="1" indent="-165735">
              <a:lnSpc>
                <a:spcPct val="100000"/>
              </a:lnSpc>
              <a:buClr>
                <a:srgbClr val="3333B2"/>
              </a:buClr>
              <a:buFont typeface="Lucida Sans Unicode" panose="020B0602030504020204"/>
              <a:buChar char="►"/>
              <a:tabLst>
                <a:tab pos="490220" algn="l"/>
              </a:tabLst>
            </a:pPr>
            <a:r>
              <a:rPr spc="-35" dirty="0">
                <a:latin typeface="Calibri" panose="020F0502020204030204" charset="0"/>
                <a:cs typeface="Calibri" panose="020F0502020204030204" charset="0"/>
              </a:rPr>
              <a:t>Typesetting,</a:t>
            </a:r>
            <a:r>
              <a:rPr spc="-2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writing</a:t>
            </a:r>
            <a:r>
              <a:rPr spc="-25" dirty="0">
                <a:latin typeface="Calibri" panose="020F0502020204030204" charset="0"/>
                <a:cs typeface="Calibri" panose="020F0502020204030204" charset="0"/>
              </a:rPr>
              <a:t> articles and </a:t>
            </a:r>
            <a:r>
              <a:rPr spc="-10" dirty="0">
                <a:latin typeface="Calibri" panose="020F0502020204030204" charset="0"/>
                <a:cs typeface="Calibri" panose="020F0502020204030204" charset="0"/>
              </a:rPr>
              <a:t>slides</a:t>
            </a:r>
            <a:endParaRPr>
              <a:latin typeface="Calibri" panose="020F0502020204030204" charset="0"/>
              <a:cs typeface="Calibri" panose="020F0502020204030204" charset="0"/>
            </a:endParaRPr>
          </a:p>
          <a:p>
            <a:pPr marL="490220" lvl="1" indent="-165735">
              <a:lnSpc>
                <a:spcPct val="100000"/>
              </a:lnSpc>
              <a:buClr>
                <a:srgbClr val="3333B2"/>
              </a:buClr>
              <a:buFont typeface="Lucida Sans Unicode" panose="020B0602030504020204"/>
              <a:buChar char="►"/>
              <a:tabLst>
                <a:tab pos="490220" algn="l"/>
              </a:tabLst>
            </a:pPr>
            <a:r>
              <a:rPr dirty="0">
                <a:latin typeface="Calibri" panose="020F0502020204030204" charset="0"/>
                <a:cs typeface="Calibri" panose="020F0502020204030204" charset="0"/>
              </a:rPr>
              <a:t>The</a:t>
            </a:r>
            <a:r>
              <a:rPr spc="-30" dirty="0">
                <a:latin typeface="Calibri" panose="020F0502020204030204" charset="0"/>
                <a:cs typeface="Calibri" panose="020F0502020204030204" charset="0"/>
              </a:rPr>
              <a:t> </a:t>
            </a:r>
            <a:r>
              <a:rPr spc="-60" dirty="0">
                <a:latin typeface="Calibri" panose="020F0502020204030204" charset="0"/>
                <a:cs typeface="Calibri" panose="020F0502020204030204" charset="0"/>
              </a:rPr>
              <a:t>newest</a:t>
            </a:r>
            <a:r>
              <a:rPr spc="-15" dirty="0">
                <a:latin typeface="Calibri" panose="020F0502020204030204" charset="0"/>
                <a:cs typeface="Calibri" panose="020F0502020204030204" charset="0"/>
              </a:rPr>
              <a:t> </a:t>
            </a:r>
            <a:r>
              <a:rPr spc="-35" dirty="0">
                <a:latin typeface="Calibri" panose="020F0502020204030204" charset="0"/>
                <a:cs typeface="Calibri" panose="020F0502020204030204" charset="0"/>
              </a:rPr>
              <a:t>machine</a:t>
            </a:r>
            <a:r>
              <a:rPr spc="-20" dirty="0">
                <a:latin typeface="Calibri" panose="020F0502020204030204" charset="0"/>
                <a:cs typeface="Calibri" panose="020F0502020204030204" charset="0"/>
              </a:rPr>
              <a:t> </a:t>
            </a:r>
            <a:r>
              <a:rPr spc="-35" dirty="0">
                <a:latin typeface="Calibri" panose="020F0502020204030204" charset="0"/>
                <a:cs typeface="Calibri" panose="020F0502020204030204" charset="0"/>
              </a:rPr>
              <a:t>learning</a:t>
            </a:r>
            <a:r>
              <a:rPr spc="-2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routines</a:t>
            </a:r>
            <a:endParaRPr>
              <a:latin typeface="Calibri" panose="020F0502020204030204" charset="0"/>
              <a:cs typeface="Calibri" panose="020F0502020204030204" charset="0"/>
            </a:endParaRPr>
          </a:p>
          <a:p>
            <a:pPr marL="490220" lvl="1" indent="-165735">
              <a:lnSpc>
                <a:spcPct val="100000"/>
              </a:lnSpc>
              <a:buClr>
                <a:srgbClr val="3333B2"/>
              </a:buClr>
              <a:buFont typeface="Lucida Sans Unicode" panose="020B0602030504020204"/>
              <a:buChar char="►"/>
              <a:tabLst>
                <a:tab pos="490220" algn="l"/>
              </a:tabLst>
            </a:pPr>
            <a:r>
              <a:rPr spc="-30" dirty="0">
                <a:latin typeface="Calibri" panose="020F0502020204030204" charset="0"/>
                <a:cs typeface="Calibri" panose="020F0502020204030204" charset="0"/>
              </a:rPr>
              <a:t>.</a:t>
            </a:r>
            <a:r>
              <a:rPr spc="-145" dirty="0">
                <a:latin typeface="Calibri" panose="020F0502020204030204" charset="0"/>
                <a:cs typeface="Calibri" panose="020F0502020204030204" charset="0"/>
              </a:rPr>
              <a:t> </a:t>
            </a:r>
            <a:r>
              <a:rPr spc="-30" dirty="0">
                <a:latin typeface="Calibri" panose="020F0502020204030204" charset="0"/>
                <a:cs typeface="Calibri" panose="020F0502020204030204" charset="0"/>
              </a:rPr>
              <a:t>.</a:t>
            </a:r>
            <a:r>
              <a:rPr spc="-145" dirty="0">
                <a:latin typeface="Calibri" panose="020F0502020204030204" charset="0"/>
                <a:cs typeface="Calibri" panose="020F0502020204030204" charset="0"/>
              </a:rPr>
              <a:t> </a:t>
            </a:r>
            <a:r>
              <a:rPr spc="-50" dirty="0">
                <a:latin typeface="Calibri" panose="020F0502020204030204" charset="0"/>
                <a:cs typeface="Calibri" panose="020F0502020204030204" charset="0"/>
              </a:rPr>
              <a:t>.</a:t>
            </a:r>
            <a:endParaRPr>
              <a:latin typeface="Calibri" panose="020F0502020204030204" charset="0"/>
              <a:cs typeface="Calibri" panose="020F0502020204030204" charset="0"/>
            </a:endParaRPr>
          </a:p>
          <a:p>
            <a:pPr marL="209550" marR="30480" indent="-172085">
              <a:lnSpc>
                <a:spcPct val="100000"/>
              </a:lnSpc>
              <a:spcBef>
                <a:spcPts val="20"/>
              </a:spcBef>
              <a:buFont typeface="Lucida Sans Unicode" panose="020B0602030504020204"/>
              <a:buChar char="►"/>
              <a:tabLst>
                <a:tab pos="209550" algn="l"/>
                <a:tab pos="213995" algn="l"/>
              </a:tabLst>
            </a:pPr>
            <a:r>
              <a:rPr baseline="5000" dirty="0">
                <a:solidFill>
                  <a:srgbClr val="3333B2"/>
                </a:solidFill>
                <a:latin typeface="Calibri" panose="020F0502020204030204" charset="0"/>
                <a:cs typeface="Calibri" panose="020F0502020204030204" charset="0"/>
              </a:rPr>
              <a:t>	</a:t>
            </a:r>
            <a:r>
              <a:rPr spc="-40" dirty="0">
                <a:latin typeface="Calibri" panose="020F0502020204030204" charset="0"/>
                <a:cs typeface="Calibri" panose="020F0502020204030204" charset="0"/>
              </a:rPr>
              <a:t>Accomplishes</a:t>
            </a:r>
            <a:r>
              <a:rPr spc="-50"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the</a:t>
            </a:r>
            <a:r>
              <a:rPr spc="-55"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things</a:t>
            </a:r>
            <a:r>
              <a:rPr spc="-45" dirty="0">
                <a:latin typeface="Calibri" panose="020F0502020204030204" charset="0"/>
                <a:cs typeface="Calibri" panose="020F0502020204030204" charset="0"/>
              </a:rPr>
              <a:t> </a:t>
            </a:r>
            <a:r>
              <a:rPr spc="-50" dirty="0">
                <a:latin typeface="Calibri" panose="020F0502020204030204" charset="0"/>
                <a:cs typeface="Calibri" panose="020F0502020204030204" charset="0"/>
              </a:rPr>
              <a:t>you</a:t>
            </a:r>
            <a:r>
              <a:rPr spc="-3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might</a:t>
            </a:r>
            <a:r>
              <a:rPr spc="-4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be</a:t>
            </a:r>
            <a:r>
              <a:rPr spc="-40" dirty="0">
                <a:latin typeface="Calibri" panose="020F0502020204030204" charset="0"/>
                <a:cs typeface="Calibri" panose="020F0502020204030204" charset="0"/>
              </a:rPr>
              <a:t> </a:t>
            </a:r>
            <a:r>
              <a:rPr spc="-65" dirty="0">
                <a:latin typeface="Calibri" panose="020F0502020204030204" charset="0"/>
                <a:cs typeface="Calibri" panose="020F0502020204030204" charset="0"/>
              </a:rPr>
              <a:t>used</a:t>
            </a:r>
            <a:r>
              <a:rPr spc="-20" dirty="0">
                <a:latin typeface="Calibri" panose="020F0502020204030204" charset="0"/>
                <a:cs typeface="Calibri" panose="020F0502020204030204" charset="0"/>
              </a:rPr>
              <a:t> </a:t>
            </a:r>
            <a:r>
              <a:rPr dirty="0">
                <a:latin typeface="Calibri" panose="020F0502020204030204" charset="0"/>
                <a:cs typeface="Calibri" panose="020F0502020204030204" charset="0"/>
              </a:rPr>
              <a:t>to</a:t>
            </a:r>
            <a:r>
              <a:rPr spc="-4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do</a:t>
            </a:r>
            <a:r>
              <a:rPr spc="-40" dirty="0">
                <a:latin typeface="Calibri" panose="020F0502020204030204" charset="0"/>
                <a:cs typeface="Calibri" panose="020F0502020204030204" charset="0"/>
              </a:rPr>
              <a:t> </a:t>
            </a:r>
            <a:r>
              <a:rPr spc="-30" dirty="0">
                <a:latin typeface="Calibri" panose="020F0502020204030204" charset="0"/>
                <a:cs typeface="Calibri" panose="020F0502020204030204" charset="0"/>
              </a:rPr>
              <a:t>doing</a:t>
            </a:r>
            <a:r>
              <a:rPr spc="-40" dirty="0">
                <a:latin typeface="Calibri" panose="020F0502020204030204" charset="0"/>
                <a:cs typeface="Calibri" panose="020F0502020204030204" charset="0"/>
              </a:rPr>
              <a:t> </a:t>
            </a:r>
            <a:r>
              <a:rPr dirty="0">
                <a:latin typeface="Calibri" panose="020F0502020204030204" charset="0"/>
                <a:cs typeface="Calibri" panose="020F0502020204030204" charset="0"/>
              </a:rPr>
              <a:t>in</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Stata</a:t>
            </a:r>
            <a:r>
              <a:rPr spc="-40" dirty="0">
                <a:latin typeface="Calibri" panose="020F0502020204030204" charset="0"/>
                <a:cs typeface="Calibri" panose="020F0502020204030204" charset="0"/>
              </a:rPr>
              <a:t> </a:t>
            </a:r>
            <a:r>
              <a:rPr spc="-20" dirty="0">
                <a:latin typeface="Calibri" panose="020F0502020204030204" charset="0"/>
                <a:cs typeface="Calibri" panose="020F0502020204030204" charset="0"/>
              </a:rPr>
              <a:t>(data</a:t>
            </a:r>
            <a:r>
              <a:rPr spc="-40" dirty="0">
                <a:latin typeface="Calibri" panose="020F0502020204030204" charset="0"/>
                <a:cs typeface="Calibri" panose="020F0502020204030204" charset="0"/>
              </a:rPr>
              <a:t> </a:t>
            </a:r>
            <a:r>
              <a:rPr spc="-45" dirty="0">
                <a:latin typeface="Calibri" panose="020F0502020204030204" charset="0"/>
                <a:cs typeface="Calibri" panose="020F0502020204030204" charset="0"/>
              </a:rPr>
              <a:t>processing, </a:t>
            </a:r>
            <a:r>
              <a:rPr dirty="0">
                <a:latin typeface="Calibri" panose="020F0502020204030204" charset="0"/>
                <a:cs typeface="Calibri" panose="020F0502020204030204" charset="0"/>
              </a:rPr>
              <a:t>fitting</a:t>
            </a:r>
            <a:r>
              <a:rPr spc="-60" dirty="0">
                <a:latin typeface="Calibri" panose="020F0502020204030204" charset="0"/>
                <a:cs typeface="Calibri" panose="020F0502020204030204" charset="0"/>
              </a:rPr>
              <a:t> </a:t>
            </a:r>
            <a:r>
              <a:rPr spc="-45" dirty="0">
                <a:latin typeface="Calibri" panose="020F0502020204030204" charset="0"/>
                <a:cs typeface="Calibri" panose="020F0502020204030204" charset="0"/>
              </a:rPr>
              <a:t>standard </a:t>
            </a:r>
            <a:r>
              <a:rPr spc="-40" dirty="0">
                <a:latin typeface="Calibri" panose="020F0502020204030204" charset="0"/>
                <a:cs typeface="Calibri" panose="020F0502020204030204" charset="0"/>
              </a:rPr>
              <a:t>models) and </a:t>
            </a:r>
            <a:r>
              <a:rPr spc="-35" dirty="0">
                <a:latin typeface="Calibri" panose="020F0502020204030204" charset="0"/>
                <a:cs typeface="Calibri" panose="020F0502020204030204" charset="0"/>
              </a:rPr>
              <a:t>those</a:t>
            </a:r>
            <a:r>
              <a:rPr spc="-40" dirty="0">
                <a:latin typeface="Calibri" panose="020F0502020204030204" charset="0"/>
                <a:cs typeface="Calibri" panose="020F0502020204030204" charset="0"/>
              </a:rPr>
              <a:t> </a:t>
            </a:r>
            <a:r>
              <a:rPr spc="-50" dirty="0">
                <a:latin typeface="Calibri" panose="020F0502020204030204" charset="0"/>
                <a:cs typeface="Calibri" panose="020F0502020204030204" charset="0"/>
              </a:rPr>
              <a:t>you</a:t>
            </a:r>
            <a:r>
              <a:rPr spc="-3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might</a:t>
            </a:r>
            <a:r>
              <a:rPr spc="-4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be</a:t>
            </a:r>
            <a:r>
              <a:rPr spc="-35" dirty="0">
                <a:latin typeface="Calibri" panose="020F0502020204030204" charset="0"/>
                <a:cs typeface="Calibri" panose="020F0502020204030204" charset="0"/>
              </a:rPr>
              <a:t> </a:t>
            </a:r>
            <a:r>
              <a:rPr spc="-65" dirty="0">
                <a:latin typeface="Calibri" panose="020F0502020204030204" charset="0"/>
                <a:cs typeface="Calibri" panose="020F0502020204030204" charset="0"/>
              </a:rPr>
              <a:t>used</a:t>
            </a:r>
            <a:r>
              <a:rPr spc="-25" dirty="0">
                <a:latin typeface="Calibri" panose="020F0502020204030204" charset="0"/>
                <a:cs typeface="Calibri" panose="020F0502020204030204" charset="0"/>
              </a:rPr>
              <a:t> </a:t>
            </a:r>
            <a:r>
              <a:rPr dirty="0">
                <a:latin typeface="Calibri" panose="020F0502020204030204" charset="0"/>
                <a:cs typeface="Calibri" panose="020F0502020204030204" charset="0"/>
              </a:rPr>
              <a:t>to</a:t>
            </a:r>
            <a:r>
              <a:rPr spc="-40" dirty="0">
                <a:latin typeface="Calibri" panose="020F0502020204030204" charset="0"/>
                <a:cs typeface="Calibri" panose="020F0502020204030204" charset="0"/>
              </a:rPr>
              <a:t> </a:t>
            </a:r>
            <a:r>
              <a:rPr spc="-30" dirty="0">
                <a:latin typeface="Calibri" panose="020F0502020204030204" charset="0"/>
                <a:cs typeface="Calibri" panose="020F0502020204030204" charset="0"/>
              </a:rPr>
              <a:t>doing</a:t>
            </a:r>
            <a:r>
              <a:rPr spc="-40" dirty="0">
                <a:latin typeface="Calibri" panose="020F0502020204030204" charset="0"/>
                <a:cs typeface="Calibri" panose="020F0502020204030204" charset="0"/>
              </a:rPr>
              <a:t> </a:t>
            </a:r>
            <a:r>
              <a:rPr dirty="0">
                <a:latin typeface="Calibri" panose="020F0502020204030204" charset="0"/>
                <a:cs typeface="Calibri" panose="020F0502020204030204" charset="0"/>
              </a:rPr>
              <a:t>in</a:t>
            </a:r>
            <a:r>
              <a:rPr spc="-40"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Matlab </a:t>
            </a:r>
            <a:r>
              <a:rPr spc="-40" dirty="0">
                <a:latin typeface="Calibri" panose="020F0502020204030204" charset="0"/>
                <a:cs typeface="Calibri" panose="020F0502020204030204" charset="0"/>
              </a:rPr>
              <a:t>(numerical</a:t>
            </a:r>
            <a:r>
              <a:rPr spc="10"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programming).</a:t>
            </a:r>
            <a:endParaRPr>
              <a:latin typeface="Calibri" panose="020F0502020204030204" charset="0"/>
              <a:cs typeface="Calibri" panose="020F0502020204030204" charset="0"/>
            </a:endParaRPr>
          </a:p>
          <a:p>
            <a:pPr marL="215265" indent="-177165">
              <a:lnSpc>
                <a:spcPct val="100000"/>
              </a:lnSpc>
              <a:spcBef>
                <a:spcPts val="35"/>
              </a:spcBef>
              <a:buClr>
                <a:srgbClr val="3333B2"/>
              </a:buClr>
              <a:buFont typeface="Lucida Sans Unicode" panose="020B0602030504020204"/>
              <a:buChar char="►"/>
              <a:tabLst>
                <a:tab pos="215265" algn="l"/>
              </a:tabLst>
            </a:pPr>
            <a:r>
              <a:rPr spc="-10" dirty="0">
                <a:latin typeface="Calibri" panose="020F0502020204030204" charset="0"/>
                <a:cs typeface="Calibri" panose="020F0502020204030204" charset="0"/>
              </a:rPr>
              <a:t>High</a:t>
            </a:r>
            <a:r>
              <a:rPr spc="-40" dirty="0">
                <a:latin typeface="Calibri" panose="020F0502020204030204" charset="0"/>
                <a:cs typeface="Calibri" panose="020F0502020204030204" charset="0"/>
              </a:rPr>
              <a:t> </a:t>
            </a:r>
            <a:r>
              <a:rPr spc="-35" dirty="0">
                <a:latin typeface="Calibri" panose="020F0502020204030204" charset="0"/>
                <a:cs typeface="Calibri" panose="020F0502020204030204" charset="0"/>
              </a:rPr>
              <a:t>level </a:t>
            </a:r>
            <a:r>
              <a:rPr spc="-50" dirty="0">
                <a:latin typeface="Calibri" panose="020F0502020204030204" charset="0"/>
                <a:cs typeface="Calibri" panose="020F0502020204030204" charset="0"/>
              </a:rPr>
              <a:t>language</a:t>
            </a:r>
            <a:r>
              <a:rPr spc="-35" dirty="0">
                <a:latin typeface="Calibri" panose="020F0502020204030204" charset="0"/>
                <a:cs typeface="Calibri" panose="020F0502020204030204" charset="0"/>
              </a:rPr>
              <a:t> </a:t>
            </a:r>
            <a:r>
              <a:rPr dirty="0">
                <a:latin typeface="Calibri" panose="020F0502020204030204" charset="0"/>
                <a:cs typeface="Calibri" panose="020F0502020204030204" charset="0"/>
              </a:rPr>
              <a:t>that</a:t>
            </a:r>
            <a:r>
              <a:rPr spc="-35"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(mostly)</a:t>
            </a:r>
            <a:r>
              <a:rPr spc="-35" dirty="0">
                <a:latin typeface="Calibri" panose="020F0502020204030204" charset="0"/>
                <a:cs typeface="Calibri" panose="020F0502020204030204" charset="0"/>
              </a:rPr>
              <a:t> avoids</a:t>
            </a:r>
            <a:r>
              <a:rPr spc="-40" dirty="0">
                <a:latin typeface="Calibri" panose="020F0502020204030204" charset="0"/>
                <a:cs typeface="Calibri" panose="020F0502020204030204" charset="0"/>
              </a:rPr>
              <a:t> </a:t>
            </a:r>
            <a:r>
              <a:rPr spc="-35" dirty="0">
                <a:latin typeface="Calibri" panose="020F0502020204030204" charset="0"/>
                <a:cs typeface="Calibri" panose="020F0502020204030204" charset="0"/>
              </a:rPr>
              <a:t>having </a:t>
            </a:r>
            <a:r>
              <a:rPr dirty="0">
                <a:latin typeface="Calibri" panose="020F0502020204030204" charset="0"/>
                <a:cs typeface="Calibri" panose="020F0502020204030204" charset="0"/>
              </a:rPr>
              <a:t>to</a:t>
            </a:r>
            <a:r>
              <a:rPr spc="-35" dirty="0">
                <a:latin typeface="Calibri" panose="020F0502020204030204" charset="0"/>
                <a:cs typeface="Calibri" panose="020F0502020204030204" charset="0"/>
              </a:rPr>
              <a:t> </a:t>
            </a:r>
            <a:r>
              <a:rPr spc="-40" dirty="0">
                <a:latin typeface="Calibri" panose="020F0502020204030204" charset="0"/>
                <a:cs typeface="Calibri" panose="020F0502020204030204" charset="0"/>
              </a:rPr>
              <a:t>deal </a:t>
            </a:r>
            <a:r>
              <a:rPr dirty="0">
                <a:latin typeface="Calibri" panose="020F0502020204030204" charset="0"/>
                <a:cs typeface="Calibri" panose="020F0502020204030204" charset="0"/>
              </a:rPr>
              <a:t>with</a:t>
            </a:r>
            <a:r>
              <a:rPr spc="-3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technicalities.</a:t>
            </a:r>
            <a:endParaRPr>
              <a:latin typeface="Calibri" panose="020F0502020204030204" charset="0"/>
              <a:cs typeface="Calibri" panose="020F0502020204030204" charset="0"/>
            </a:endParaRPr>
          </a:p>
        </p:txBody>
      </p:sp>
    </p:spTree>
  </p:cSld>
  <p:clrMapOvr>
    <a:masterClrMapping/>
  </p:clrMapOvr>
  <p:transition>
    <p:cut/>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520383"/>
            <a:ext cx="10972800" cy="651510"/>
          </a:xfrm>
          <a:prstGeom prst="rect">
            <a:avLst/>
          </a:prstGeom>
        </p:spPr>
        <p:txBody>
          <a:bodyPr vert="horz" wrap="square" lIns="0" tIns="36236" rIns="0" bIns="0" rtlCol="0">
            <a:spAutoFit/>
          </a:bodyPr>
          <a:lstStyle/>
          <a:p>
            <a:pPr marL="12700">
              <a:lnSpc>
                <a:spcPct val="100000"/>
              </a:lnSpc>
              <a:spcBef>
                <a:spcPts val="135"/>
              </a:spcBef>
            </a:pPr>
            <a:r>
              <a:rPr spc="-25" dirty="0"/>
              <a:t>Alternatives</a:t>
            </a:r>
            <a:r>
              <a:rPr spc="-20" dirty="0"/>
              <a:t> </a:t>
            </a:r>
            <a:r>
              <a:rPr dirty="0"/>
              <a:t>to</a:t>
            </a:r>
            <a:r>
              <a:rPr spc="-20" dirty="0"/>
              <a:t> </a:t>
            </a:r>
            <a:r>
              <a:rPr spc="-50" dirty="0"/>
              <a:t>R</a:t>
            </a:r>
            <a:endParaRPr spc="-50" dirty="0"/>
          </a:p>
        </p:txBody>
      </p:sp>
      <p:sp>
        <p:nvSpPr>
          <p:cNvPr id="3" name="object 3"/>
          <p:cNvSpPr txBox="1"/>
          <p:nvPr/>
        </p:nvSpPr>
        <p:spPr>
          <a:xfrm>
            <a:off x="894790" y="1629838"/>
            <a:ext cx="10605072" cy="3338195"/>
          </a:xfrm>
          <a:prstGeom prst="rect">
            <a:avLst/>
          </a:prstGeom>
        </p:spPr>
        <p:txBody>
          <a:bodyPr vert="horz" wrap="square" lIns="0" tIns="14762" rIns="0" bIns="0" rtlCol="0">
            <a:spAutoFit/>
          </a:bodyPr>
          <a:lstStyle/>
          <a:p>
            <a:pPr marL="214630" marR="30480" indent="-177165">
              <a:lnSpc>
                <a:spcPct val="150000"/>
              </a:lnSpc>
              <a:spcBef>
                <a:spcPts val="55"/>
              </a:spcBef>
              <a:buClr>
                <a:srgbClr val="3333B2"/>
              </a:buClr>
              <a:buFont typeface="Lucida Sans Unicode" panose="020B0602030504020204"/>
              <a:buChar char="►"/>
              <a:tabLst>
                <a:tab pos="213995" algn="l"/>
              </a:tabLst>
            </a:pPr>
            <a:r>
              <a:rPr spc="-125" dirty="0">
                <a:latin typeface="Calibri" panose="020F0502020204030204" charset="0"/>
                <a:cs typeface="Calibri" panose="020F0502020204030204" charset="0"/>
              </a:rPr>
              <a:t>Stata</a:t>
            </a:r>
            <a:r>
              <a:rPr spc="-5" dirty="0">
                <a:latin typeface="Calibri" panose="020F0502020204030204" charset="0"/>
                <a:cs typeface="Calibri" panose="020F0502020204030204" charset="0"/>
              </a:rPr>
              <a:t> </a:t>
            </a:r>
            <a:r>
              <a:rPr spc="-50" dirty="0">
                <a:latin typeface="Calibri" panose="020F0502020204030204" charset="0"/>
                <a:cs typeface="Calibri" panose="020F0502020204030204" charset="0"/>
              </a:rPr>
              <a:t>(proprietary):</a:t>
            </a:r>
            <a:r>
              <a:rPr spc="80" dirty="0">
                <a:latin typeface="Calibri" panose="020F0502020204030204" charset="0"/>
                <a:cs typeface="Calibri" panose="020F0502020204030204" charset="0"/>
              </a:rPr>
              <a:t> </a:t>
            </a:r>
            <a:r>
              <a:rPr dirty="0">
                <a:latin typeface="Calibri" panose="020F0502020204030204" charset="0"/>
                <a:cs typeface="Calibri" panose="020F0502020204030204" charset="0"/>
              </a:rPr>
              <a:t>Most</a:t>
            </a:r>
            <a:r>
              <a:rPr spc="-10" dirty="0">
                <a:latin typeface="Calibri" panose="020F0502020204030204" charset="0"/>
                <a:cs typeface="Calibri" panose="020F0502020204030204" charset="0"/>
              </a:rPr>
              <a:t> </a:t>
            </a:r>
            <a:r>
              <a:rPr spc="-45" dirty="0">
                <a:latin typeface="Calibri" panose="020F0502020204030204" charset="0"/>
                <a:cs typeface="Calibri" panose="020F0502020204030204" charset="0"/>
              </a:rPr>
              <a:t>popular</a:t>
            </a:r>
            <a:r>
              <a:rPr spc="-5"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statistical</a:t>
            </a:r>
            <a:r>
              <a:rPr spc="-10" dirty="0">
                <a:latin typeface="Calibri" panose="020F0502020204030204" charset="0"/>
                <a:cs typeface="Calibri" panose="020F0502020204030204" charset="0"/>
              </a:rPr>
              <a:t> </a:t>
            </a:r>
            <a:r>
              <a:rPr spc="-60" dirty="0">
                <a:latin typeface="Calibri" panose="020F0502020204030204" charset="0"/>
                <a:cs typeface="Calibri" panose="020F0502020204030204" charset="0"/>
              </a:rPr>
              <a:t>software</a:t>
            </a:r>
            <a:r>
              <a:rPr spc="-10" dirty="0">
                <a:latin typeface="Calibri" panose="020F0502020204030204" charset="0"/>
                <a:cs typeface="Calibri" panose="020F0502020204030204" charset="0"/>
              </a:rPr>
              <a:t> </a:t>
            </a:r>
            <a:r>
              <a:rPr dirty="0">
                <a:latin typeface="Calibri" panose="020F0502020204030204" charset="0"/>
                <a:cs typeface="Calibri" panose="020F0502020204030204" charset="0"/>
              </a:rPr>
              <a:t>in</a:t>
            </a:r>
            <a:r>
              <a:rPr spc="-10" dirty="0">
                <a:latin typeface="Calibri" panose="020F0502020204030204" charset="0"/>
                <a:cs typeface="Calibri" panose="020F0502020204030204" charset="0"/>
              </a:rPr>
              <a:t> </a:t>
            </a:r>
            <a:r>
              <a:rPr spc="-55" dirty="0">
                <a:latin typeface="Calibri" panose="020F0502020204030204" charset="0"/>
                <a:cs typeface="Calibri" panose="020F0502020204030204" charset="0"/>
              </a:rPr>
              <a:t>economics,</a:t>
            </a:r>
            <a:r>
              <a:rPr spc="-10" dirty="0">
                <a:latin typeface="Calibri" panose="020F0502020204030204" charset="0"/>
                <a:cs typeface="Calibri" panose="020F0502020204030204" charset="0"/>
              </a:rPr>
              <a:t> </a:t>
            </a:r>
            <a:r>
              <a:rPr spc="-65" dirty="0">
                <a:latin typeface="Calibri" panose="020F0502020204030204" charset="0"/>
                <a:cs typeface="Calibri" panose="020F0502020204030204" charset="0"/>
              </a:rPr>
              <a:t>easy</a:t>
            </a:r>
            <a:r>
              <a:rPr spc="-10" dirty="0">
                <a:latin typeface="Calibri" panose="020F0502020204030204" charset="0"/>
                <a:cs typeface="Calibri" panose="020F0502020204030204" charset="0"/>
              </a:rPr>
              <a:t> </a:t>
            </a:r>
            <a:r>
              <a:rPr dirty="0">
                <a:latin typeface="Calibri" panose="020F0502020204030204" charset="0"/>
                <a:cs typeface="Calibri" panose="020F0502020204030204" charset="0"/>
              </a:rPr>
              <a:t>to</a:t>
            </a:r>
            <a:r>
              <a:rPr spc="-5" dirty="0">
                <a:latin typeface="Calibri" panose="020F0502020204030204" charset="0"/>
                <a:cs typeface="Calibri" panose="020F0502020204030204" charset="0"/>
              </a:rPr>
              <a:t> </a:t>
            </a:r>
            <a:r>
              <a:rPr spc="-75" dirty="0">
                <a:latin typeface="Calibri" panose="020F0502020204030204" charset="0"/>
                <a:cs typeface="Calibri" panose="020F0502020204030204" charset="0"/>
              </a:rPr>
              <a:t>use</a:t>
            </a:r>
            <a:r>
              <a:rPr spc="-10"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for </a:t>
            </a:r>
            <a:r>
              <a:rPr spc="-45" dirty="0">
                <a:latin typeface="Calibri" panose="020F0502020204030204" charset="0"/>
                <a:cs typeface="Calibri" panose="020F0502020204030204" charset="0"/>
              </a:rPr>
              <a:t>standard</a:t>
            </a:r>
            <a:r>
              <a:rPr spc="-30" dirty="0">
                <a:latin typeface="Calibri" panose="020F0502020204030204" charset="0"/>
                <a:cs typeface="Calibri" panose="020F0502020204030204" charset="0"/>
              </a:rPr>
              <a:t> </a:t>
            </a:r>
            <a:r>
              <a:rPr spc="-45" dirty="0">
                <a:latin typeface="Calibri" panose="020F0502020204030204" charset="0"/>
                <a:cs typeface="Calibri" panose="020F0502020204030204" charset="0"/>
              </a:rPr>
              <a:t>methods,</a:t>
            </a:r>
            <a:r>
              <a:rPr spc="-25" dirty="0">
                <a:latin typeface="Calibri" panose="020F0502020204030204" charset="0"/>
                <a:cs typeface="Calibri" panose="020F0502020204030204" charset="0"/>
              </a:rPr>
              <a:t> </a:t>
            </a:r>
            <a:r>
              <a:rPr dirty="0">
                <a:latin typeface="Calibri" panose="020F0502020204030204" charset="0"/>
                <a:cs typeface="Calibri" panose="020F0502020204030204" charset="0"/>
              </a:rPr>
              <a:t>not</a:t>
            </a:r>
            <a:r>
              <a:rPr spc="-30" dirty="0">
                <a:latin typeface="Calibri" panose="020F0502020204030204" charset="0"/>
                <a:cs typeface="Calibri" panose="020F0502020204030204" charset="0"/>
              </a:rPr>
              <a:t> </a:t>
            </a:r>
            <a:r>
              <a:rPr dirty="0">
                <a:latin typeface="Calibri" panose="020F0502020204030204" charset="0"/>
                <a:cs typeface="Calibri" panose="020F0502020204030204" charset="0"/>
              </a:rPr>
              <a:t>a</a:t>
            </a:r>
            <a:r>
              <a:rPr spc="-30" dirty="0">
                <a:latin typeface="Calibri" panose="020F0502020204030204" charset="0"/>
                <a:cs typeface="Calibri" panose="020F0502020204030204" charset="0"/>
              </a:rPr>
              <a:t> good </a:t>
            </a:r>
            <a:r>
              <a:rPr spc="-50" dirty="0">
                <a:latin typeface="Calibri" panose="020F0502020204030204" charset="0"/>
                <a:cs typeface="Calibri" panose="020F0502020204030204" charset="0"/>
              </a:rPr>
              <a:t>programming</a:t>
            </a:r>
            <a:r>
              <a:rPr spc="-30"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language.</a:t>
            </a:r>
            <a:endParaRPr>
              <a:latin typeface="Calibri" panose="020F0502020204030204" charset="0"/>
              <a:cs typeface="Calibri" panose="020F0502020204030204" charset="0"/>
            </a:endParaRPr>
          </a:p>
          <a:p>
            <a:pPr marL="214630" marR="459740" indent="-177165">
              <a:lnSpc>
                <a:spcPct val="150000"/>
              </a:lnSpc>
              <a:buClr>
                <a:srgbClr val="3333B2"/>
              </a:buClr>
              <a:buFont typeface="Lucida Sans Unicode" panose="020B0602030504020204"/>
              <a:buChar char="►"/>
              <a:tabLst>
                <a:tab pos="213995" algn="l"/>
              </a:tabLst>
            </a:pPr>
            <a:r>
              <a:rPr spc="-100" dirty="0">
                <a:latin typeface="Calibri" panose="020F0502020204030204" charset="0"/>
                <a:cs typeface="Calibri" panose="020F0502020204030204" charset="0"/>
              </a:rPr>
              <a:t>Matlab</a:t>
            </a:r>
            <a:r>
              <a:rPr spc="-5" dirty="0">
                <a:latin typeface="Calibri" panose="020F0502020204030204" charset="0"/>
                <a:cs typeface="Calibri" panose="020F0502020204030204" charset="0"/>
              </a:rPr>
              <a:t> </a:t>
            </a:r>
            <a:r>
              <a:rPr spc="-40" dirty="0">
                <a:latin typeface="Calibri" panose="020F0502020204030204" charset="0"/>
                <a:cs typeface="Calibri" panose="020F0502020204030204" charset="0"/>
              </a:rPr>
              <a:t>(proprietary):</a:t>
            </a:r>
            <a:r>
              <a:rPr spc="80" dirty="0">
                <a:latin typeface="Calibri" panose="020F0502020204030204" charset="0"/>
                <a:cs typeface="Calibri" panose="020F0502020204030204" charset="0"/>
              </a:rPr>
              <a:t> </a:t>
            </a:r>
            <a:r>
              <a:rPr spc="-35" dirty="0">
                <a:latin typeface="Calibri" panose="020F0502020204030204" charset="0"/>
                <a:cs typeface="Calibri" panose="020F0502020204030204" charset="0"/>
              </a:rPr>
              <a:t>Numerical</a:t>
            </a:r>
            <a:r>
              <a:rPr spc="-5" dirty="0">
                <a:latin typeface="Calibri" panose="020F0502020204030204" charset="0"/>
                <a:cs typeface="Calibri" panose="020F0502020204030204" charset="0"/>
              </a:rPr>
              <a:t> </a:t>
            </a:r>
            <a:r>
              <a:rPr spc="-50" dirty="0">
                <a:latin typeface="Calibri" panose="020F0502020204030204" charset="0"/>
                <a:cs typeface="Calibri" panose="020F0502020204030204" charset="0"/>
              </a:rPr>
              <a:t>programming</a:t>
            </a:r>
            <a:r>
              <a:rPr spc="-5" dirty="0">
                <a:latin typeface="Calibri" panose="020F0502020204030204" charset="0"/>
                <a:cs typeface="Calibri" panose="020F0502020204030204" charset="0"/>
              </a:rPr>
              <a:t> </a:t>
            </a:r>
            <a:r>
              <a:rPr spc="-45" dirty="0">
                <a:latin typeface="Calibri" panose="020F0502020204030204" charset="0"/>
                <a:cs typeface="Calibri" panose="020F0502020204030204" charset="0"/>
              </a:rPr>
              <a:t>environment,</a:t>
            </a:r>
            <a:r>
              <a:rPr spc="-10" dirty="0">
                <a:latin typeface="Calibri" panose="020F0502020204030204" charset="0"/>
                <a:cs typeface="Calibri" panose="020F0502020204030204" charset="0"/>
              </a:rPr>
              <a:t> </a:t>
            </a:r>
            <a:r>
              <a:rPr spc="-20" dirty="0">
                <a:latin typeface="Calibri" panose="020F0502020204030204" charset="0"/>
                <a:cs typeface="Calibri" panose="020F0502020204030204" charset="0"/>
              </a:rPr>
              <a:t>matrix</a:t>
            </a:r>
            <a:r>
              <a:rPr spc="-10" dirty="0">
                <a:latin typeface="Calibri" panose="020F0502020204030204" charset="0"/>
                <a:cs typeface="Calibri" panose="020F0502020204030204" charset="0"/>
              </a:rPr>
              <a:t> </a:t>
            </a:r>
            <a:r>
              <a:rPr spc="-20" dirty="0">
                <a:latin typeface="Calibri" panose="020F0502020204030204" charset="0"/>
                <a:cs typeface="Calibri" panose="020F0502020204030204" charset="0"/>
              </a:rPr>
              <a:t>based. </a:t>
            </a:r>
            <a:r>
              <a:rPr spc="-35" dirty="0">
                <a:latin typeface="Calibri" panose="020F0502020204030204" charset="0"/>
                <a:cs typeface="Calibri" panose="020F0502020204030204" charset="0"/>
              </a:rPr>
              <a:t>Programming</a:t>
            </a:r>
            <a:r>
              <a:rPr spc="-20" dirty="0">
                <a:latin typeface="Calibri" panose="020F0502020204030204" charset="0"/>
                <a:cs typeface="Calibri" panose="020F0502020204030204" charset="0"/>
              </a:rPr>
              <a:t> </a:t>
            </a:r>
            <a:r>
              <a:rPr dirty="0">
                <a:latin typeface="Calibri" panose="020F0502020204030204" charset="0"/>
                <a:cs typeface="Calibri" panose="020F0502020204030204" charset="0"/>
              </a:rPr>
              <a:t>in</a:t>
            </a:r>
            <a:r>
              <a:rPr spc="-10" dirty="0">
                <a:latin typeface="Calibri" panose="020F0502020204030204" charset="0"/>
                <a:cs typeface="Calibri" panose="020F0502020204030204" charset="0"/>
              </a:rPr>
              <a:t> </a:t>
            </a:r>
            <a:r>
              <a:rPr spc="-50" dirty="0">
                <a:latin typeface="Calibri" panose="020F0502020204030204" charset="0"/>
                <a:cs typeface="Calibri" panose="020F0502020204030204" charset="0"/>
              </a:rPr>
              <a:t>(base)</a:t>
            </a:r>
            <a:r>
              <a:rPr spc="-15" dirty="0">
                <a:latin typeface="Calibri" panose="020F0502020204030204" charset="0"/>
                <a:cs typeface="Calibri" panose="020F0502020204030204" charset="0"/>
              </a:rPr>
              <a:t> </a:t>
            </a:r>
            <a:r>
              <a:rPr dirty="0">
                <a:latin typeface="Calibri" panose="020F0502020204030204" charset="0"/>
                <a:cs typeface="Calibri" panose="020F0502020204030204" charset="0"/>
              </a:rPr>
              <a:t>R</a:t>
            </a:r>
            <a:r>
              <a:rPr spc="-15" dirty="0">
                <a:latin typeface="Calibri" panose="020F0502020204030204" charset="0"/>
                <a:cs typeface="Calibri" panose="020F0502020204030204" charset="0"/>
              </a:rPr>
              <a:t> </a:t>
            </a:r>
            <a:r>
              <a:rPr dirty="0">
                <a:latin typeface="Calibri" panose="020F0502020204030204" charset="0"/>
                <a:cs typeface="Calibri" panose="020F0502020204030204" charset="0"/>
              </a:rPr>
              <a:t>is</a:t>
            </a:r>
            <a:r>
              <a:rPr spc="-10" dirty="0">
                <a:latin typeface="Calibri" panose="020F0502020204030204" charset="0"/>
                <a:cs typeface="Calibri" panose="020F0502020204030204" charset="0"/>
              </a:rPr>
              <a:t> </a:t>
            </a:r>
            <a:r>
              <a:rPr spc="-20" dirty="0">
                <a:latin typeface="Calibri" panose="020F0502020204030204" charset="0"/>
                <a:cs typeface="Calibri" panose="020F0502020204030204" charset="0"/>
              </a:rPr>
              <a:t>quite</a:t>
            </a:r>
            <a:r>
              <a:rPr spc="-10" dirty="0">
                <a:latin typeface="Calibri" panose="020F0502020204030204" charset="0"/>
                <a:cs typeface="Calibri" panose="020F0502020204030204" charset="0"/>
              </a:rPr>
              <a:t> </a:t>
            </a:r>
            <a:r>
              <a:rPr spc="-30" dirty="0">
                <a:latin typeface="Calibri" panose="020F0502020204030204" charset="0"/>
                <a:cs typeface="Calibri" panose="020F0502020204030204" charset="0"/>
              </a:rPr>
              <a:t>similar</a:t>
            </a:r>
            <a:r>
              <a:rPr spc="-10" dirty="0">
                <a:latin typeface="Calibri" panose="020F0502020204030204" charset="0"/>
                <a:cs typeface="Calibri" panose="020F0502020204030204" charset="0"/>
              </a:rPr>
              <a:t> </a:t>
            </a:r>
            <a:r>
              <a:rPr dirty="0">
                <a:latin typeface="Calibri" panose="020F0502020204030204" charset="0"/>
                <a:cs typeface="Calibri" panose="020F0502020204030204" charset="0"/>
              </a:rPr>
              <a:t>to</a:t>
            </a:r>
            <a:r>
              <a:rPr spc="-1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Matlab.</a:t>
            </a:r>
            <a:endParaRPr>
              <a:latin typeface="Calibri" panose="020F0502020204030204" charset="0"/>
              <a:cs typeface="Calibri" panose="020F0502020204030204" charset="0"/>
            </a:endParaRPr>
          </a:p>
          <a:p>
            <a:pPr marL="214630" marR="31750" indent="-177165">
              <a:lnSpc>
                <a:spcPct val="150000"/>
              </a:lnSpc>
              <a:buClr>
                <a:srgbClr val="3333B2"/>
              </a:buClr>
              <a:buFont typeface="Lucida Sans Unicode" panose="020B0602030504020204"/>
              <a:buChar char="►"/>
              <a:tabLst>
                <a:tab pos="213995" algn="l"/>
              </a:tabLst>
            </a:pPr>
            <a:r>
              <a:rPr spc="-110" dirty="0">
                <a:latin typeface="Calibri" panose="020F0502020204030204" charset="0"/>
                <a:cs typeface="Calibri" panose="020F0502020204030204" charset="0"/>
              </a:rPr>
              <a:t>Python</a:t>
            </a:r>
            <a:r>
              <a:rPr spc="-5" dirty="0">
                <a:latin typeface="Calibri" panose="020F0502020204030204" charset="0"/>
                <a:cs typeface="Calibri" panose="020F0502020204030204" charset="0"/>
              </a:rPr>
              <a:t> </a:t>
            </a:r>
            <a:r>
              <a:rPr spc="-35" dirty="0">
                <a:latin typeface="Calibri" panose="020F0502020204030204" charset="0"/>
                <a:cs typeface="Calibri" panose="020F0502020204030204" charset="0"/>
              </a:rPr>
              <a:t>(open):</a:t>
            </a:r>
            <a:r>
              <a:rPr spc="65" dirty="0">
                <a:latin typeface="Calibri" panose="020F0502020204030204" charset="0"/>
                <a:cs typeface="Calibri" panose="020F0502020204030204" charset="0"/>
              </a:rPr>
              <a:t> </a:t>
            </a:r>
            <a:r>
              <a:rPr spc="-45" dirty="0">
                <a:latin typeface="Calibri" panose="020F0502020204030204" charset="0"/>
                <a:cs typeface="Calibri" panose="020F0502020204030204" charset="0"/>
              </a:rPr>
              <a:t>General</a:t>
            </a:r>
            <a:r>
              <a:rPr spc="-15" dirty="0">
                <a:latin typeface="Calibri" panose="020F0502020204030204" charset="0"/>
                <a:cs typeface="Calibri" panose="020F0502020204030204" charset="0"/>
              </a:rPr>
              <a:t> </a:t>
            </a:r>
            <a:r>
              <a:rPr spc="-60" dirty="0">
                <a:latin typeface="Calibri" panose="020F0502020204030204" charset="0"/>
                <a:cs typeface="Calibri" panose="020F0502020204030204" charset="0"/>
              </a:rPr>
              <a:t>purpose</a:t>
            </a:r>
            <a:r>
              <a:rPr spc="-15" dirty="0">
                <a:latin typeface="Calibri" panose="020F0502020204030204" charset="0"/>
                <a:cs typeface="Calibri" panose="020F0502020204030204" charset="0"/>
              </a:rPr>
              <a:t> </a:t>
            </a:r>
            <a:r>
              <a:rPr spc="-55" dirty="0">
                <a:latin typeface="Calibri" panose="020F0502020204030204" charset="0"/>
                <a:cs typeface="Calibri" panose="020F0502020204030204" charset="0"/>
              </a:rPr>
              <a:t>programming</a:t>
            </a:r>
            <a:r>
              <a:rPr spc="-15" dirty="0">
                <a:latin typeface="Calibri" panose="020F0502020204030204" charset="0"/>
                <a:cs typeface="Calibri" panose="020F0502020204030204" charset="0"/>
              </a:rPr>
              <a:t> </a:t>
            </a:r>
            <a:r>
              <a:rPr spc="-55" dirty="0">
                <a:latin typeface="Calibri" panose="020F0502020204030204" charset="0"/>
                <a:cs typeface="Calibri" panose="020F0502020204030204" charset="0"/>
              </a:rPr>
              <a:t>language,</a:t>
            </a:r>
            <a:r>
              <a:rPr spc="-20" dirty="0">
                <a:latin typeface="Calibri" panose="020F0502020204030204" charset="0"/>
                <a:cs typeface="Calibri" panose="020F0502020204030204" charset="0"/>
              </a:rPr>
              <a:t> </a:t>
            </a:r>
            <a:r>
              <a:rPr spc="-45" dirty="0">
                <a:latin typeface="Calibri" panose="020F0502020204030204" charset="0"/>
                <a:cs typeface="Calibri" panose="020F0502020204030204" charset="0"/>
              </a:rPr>
              <a:t>standard</a:t>
            </a:r>
            <a:r>
              <a:rPr spc="-15" dirty="0">
                <a:latin typeface="Calibri" panose="020F0502020204030204" charset="0"/>
                <a:cs typeface="Calibri" panose="020F0502020204030204" charset="0"/>
              </a:rPr>
              <a:t> </a:t>
            </a:r>
            <a:r>
              <a:rPr dirty="0">
                <a:latin typeface="Calibri" panose="020F0502020204030204" charset="0"/>
                <a:cs typeface="Calibri" panose="020F0502020204030204" charset="0"/>
              </a:rPr>
              <a:t>in</a:t>
            </a:r>
            <a:r>
              <a:rPr spc="-15" dirty="0">
                <a:latin typeface="Calibri" panose="020F0502020204030204" charset="0"/>
                <a:cs typeface="Calibri" panose="020F0502020204030204" charset="0"/>
              </a:rPr>
              <a:t> </a:t>
            </a:r>
            <a:r>
              <a:rPr spc="-40" dirty="0">
                <a:latin typeface="Calibri" panose="020F0502020204030204" charset="0"/>
                <a:cs typeface="Calibri" panose="020F0502020204030204" charset="0"/>
              </a:rPr>
              <a:t>industry,</a:t>
            </a:r>
            <a:r>
              <a:rPr spc="-20"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not </a:t>
            </a:r>
            <a:r>
              <a:rPr spc="-45" dirty="0">
                <a:latin typeface="Calibri" panose="020F0502020204030204" charset="0"/>
                <a:cs typeface="Calibri" panose="020F0502020204030204" charset="0"/>
              </a:rPr>
              <a:t>targeted </a:t>
            </a:r>
            <a:r>
              <a:rPr spc="-55" dirty="0">
                <a:latin typeface="Calibri" panose="020F0502020204030204" charset="0"/>
                <a:cs typeface="Calibri" panose="020F0502020204030204" charset="0"/>
              </a:rPr>
              <a:t>toward</a:t>
            </a:r>
            <a:r>
              <a:rPr spc="-30" dirty="0">
                <a:latin typeface="Calibri" panose="020F0502020204030204" charset="0"/>
                <a:cs typeface="Calibri" panose="020F0502020204030204" charset="0"/>
              </a:rPr>
              <a:t> </a:t>
            </a:r>
            <a:r>
              <a:rPr spc="-20" dirty="0">
                <a:latin typeface="Calibri" panose="020F0502020204030204" charset="0"/>
                <a:cs typeface="Calibri" panose="020F0502020204030204" charset="0"/>
              </a:rPr>
              <a:t>data</a:t>
            </a:r>
            <a:r>
              <a:rPr spc="-30" dirty="0">
                <a:latin typeface="Calibri" panose="020F0502020204030204" charset="0"/>
                <a:cs typeface="Calibri" panose="020F0502020204030204" charset="0"/>
              </a:rPr>
              <a:t> </a:t>
            </a:r>
            <a:r>
              <a:rPr spc="-35" dirty="0">
                <a:latin typeface="Calibri" panose="020F0502020204030204" charset="0"/>
                <a:cs typeface="Calibri" panose="020F0502020204030204" charset="0"/>
              </a:rPr>
              <a:t>analysis</a:t>
            </a:r>
            <a:r>
              <a:rPr spc="-40" dirty="0">
                <a:latin typeface="Calibri" panose="020F0502020204030204" charset="0"/>
                <a:cs typeface="Calibri" panose="020F0502020204030204" charset="0"/>
              </a:rPr>
              <a:t> and</a:t>
            </a:r>
            <a:r>
              <a:rPr spc="-30"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statistics,</a:t>
            </a:r>
            <a:r>
              <a:rPr spc="-35" dirty="0">
                <a:latin typeface="Calibri" panose="020F0502020204030204" charset="0"/>
                <a:cs typeface="Calibri" panose="020F0502020204030204" charset="0"/>
              </a:rPr>
              <a:t> </a:t>
            </a:r>
            <a:r>
              <a:rPr dirty="0">
                <a:latin typeface="Calibri" panose="020F0502020204030204" charset="0"/>
                <a:cs typeface="Calibri" panose="020F0502020204030204" charset="0"/>
              </a:rPr>
              <a:t>but</a:t>
            </a:r>
            <a:r>
              <a:rPr spc="-40" dirty="0">
                <a:latin typeface="Calibri" panose="020F0502020204030204" charset="0"/>
                <a:cs typeface="Calibri" panose="020F0502020204030204" charset="0"/>
              </a:rPr>
              <a:t> </a:t>
            </a:r>
            <a:r>
              <a:rPr dirty="0">
                <a:latin typeface="Calibri" panose="020F0502020204030204" charset="0"/>
                <a:cs typeface="Calibri" panose="020F0502020204030204" charset="0"/>
              </a:rPr>
              <a:t>lots</a:t>
            </a:r>
            <a:r>
              <a:rPr spc="-30" dirty="0">
                <a:latin typeface="Calibri" panose="020F0502020204030204" charset="0"/>
                <a:cs typeface="Calibri" panose="020F0502020204030204" charset="0"/>
              </a:rPr>
              <a:t> </a:t>
            </a:r>
            <a:r>
              <a:rPr dirty="0">
                <a:latin typeface="Calibri" panose="020F0502020204030204" charset="0"/>
                <a:cs typeface="Calibri" panose="020F0502020204030204" charset="0"/>
              </a:rPr>
              <a:t>of</a:t>
            </a:r>
            <a:r>
              <a:rPr spc="-35" dirty="0">
                <a:latin typeface="Calibri" panose="020F0502020204030204" charset="0"/>
                <a:cs typeface="Calibri" panose="020F0502020204030204" charset="0"/>
              </a:rPr>
              <a:t> </a:t>
            </a:r>
            <a:r>
              <a:rPr spc="-50" dirty="0">
                <a:latin typeface="Calibri" panose="020F0502020204030204" charset="0"/>
                <a:cs typeface="Calibri" panose="020F0502020204030204" charset="0"/>
              </a:rPr>
              <a:t>development</a:t>
            </a:r>
            <a:r>
              <a:rPr spc="-40" dirty="0">
                <a:latin typeface="Calibri" panose="020F0502020204030204" charset="0"/>
                <a:cs typeface="Calibri" panose="020F0502020204030204" charset="0"/>
              </a:rPr>
              <a:t> </a:t>
            </a:r>
            <a:r>
              <a:rPr spc="-20" dirty="0">
                <a:latin typeface="Calibri" panose="020F0502020204030204" charset="0"/>
                <a:cs typeface="Calibri" panose="020F0502020204030204" charset="0"/>
              </a:rPr>
              <a:t>for</a:t>
            </a:r>
            <a:r>
              <a:rPr spc="-30"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machine </a:t>
            </a:r>
            <a:r>
              <a:rPr spc="-35" dirty="0">
                <a:latin typeface="Calibri" panose="020F0502020204030204" charset="0"/>
                <a:cs typeface="Calibri" panose="020F0502020204030204" charset="0"/>
              </a:rPr>
              <a:t>learning.</a:t>
            </a:r>
            <a:r>
              <a:rPr spc="6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More</a:t>
            </a:r>
            <a:r>
              <a:rPr spc="-30" dirty="0">
                <a:latin typeface="Calibri" panose="020F0502020204030204" charset="0"/>
                <a:cs typeface="Calibri" panose="020F0502020204030204" charset="0"/>
              </a:rPr>
              <a:t> </a:t>
            </a:r>
            <a:r>
              <a:rPr spc="-70" dirty="0">
                <a:latin typeface="Calibri" panose="020F0502020204030204" charset="0"/>
                <a:cs typeface="Calibri" panose="020F0502020204030204" charset="0"/>
              </a:rPr>
              <a:t>overhead</a:t>
            </a:r>
            <a:r>
              <a:rPr spc="-15" dirty="0">
                <a:latin typeface="Calibri" panose="020F0502020204030204" charset="0"/>
                <a:cs typeface="Calibri" panose="020F0502020204030204" charset="0"/>
              </a:rPr>
              <a:t> </a:t>
            </a:r>
            <a:r>
              <a:rPr dirty="0">
                <a:latin typeface="Calibri" panose="020F0502020204030204" charset="0"/>
                <a:cs typeface="Calibri" panose="020F0502020204030204" charset="0"/>
              </a:rPr>
              <a:t>to</a:t>
            </a:r>
            <a:r>
              <a:rPr spc="-25" dirty="0">
                <a:latin typeface="Calibri" panose="020F0502020204030204" charset="0"/>
                <a:cs typeface="Calibri" panose="020F0502020204030204" charset="0"/>
              </a:rPr>
              <a:t> </a:t>
            </a:r>
            <a:r>
              <a:rPr spc="-20" dirty="0">
                <a:latin typeface="Calibri" panose="020F0502020204030204" charset="0"/>
                <a:cs typeface="Calibri" panose="020F0502020204030204" charset="0"/>
              </a:rPr>
              <a:t>write</a:t>
            </a:r>
            <a:r>
              <a:rPr spc="-25" dirty="0">
                <a:latin typeface="Calibri" panose="020F0502020204030204" charset="0"/>
                <a:cs typeface="Calibri" panose="020F0502020204030204" charset="0"/>
              </a:rPr>
              <a:t> </a:t>
            </a:r>
            <a:r>
              <a:rPr spc="-30" dirty="0">
                <a:latin typeface="Calibri" panose="020F0502020204030204" charset="0"/>
                <a:cs typeface="Calibri" panose="020F0502020204030204" charset="0"/>
              </a:rPr>
              <a:t>relative </a:t>
            </a:r>
            <a:r>
              <a:rPr dirty="0">
                <a:latin typeface="Calibri" panose="020F0502020204030204" charset="0"/>
                <a:cs typeface="Calibri" panose="020F0502020204030204" charset="0"/>
              </a:rPr>
              <a:t>to</a:t>
            </a:r>
            <a:r>
              <a:rPr spc="-30"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R.</a:t>
            </a:r>
            <a:endParaRPr>
              <a:latin typeface="Calibri" panose="020F0502020204030204" charset="0"/>
              <a:cs typeface="Calibri" panose="020F0502020204030204" charset="0"/>
            </a:endParaRPr>
          </a:p>
          <a:p>
            <a:pPr marL="214630" marR="31115" indent="-177165">
              <a:lnSpc>
                <a:spcPct val="150000"/>
              </a:lnSpc>
              <a:buClr>
                <a:srgbClr val="3333B2"/>
              </a:buClr>
              <a:buFont typeface="Lucida Sans Unicode" panose="020B0602030504020204"/>
              <a:buChar char="►"/>
              <a:tabLst>
                <a:tab pos="213995" algn="l"/>
              </a:tabLst>
            </a:pPr>
            <a:r>
              <a:rPr spc="-135" dirty="0">
                <a:latin typeface="Calibri" panose="020F0502020204030204" charset="0"/>
                <a:cs typeface="Calibri" panose="020F0502020204030204" charset="0"/>
              </a:rPr>
              <a:t>Julia</a:t>
            </a:r>
            <a:r>
              <a:rPr spc="-5" dirty="0">
                <a:latin typeface="Calibri" panose="020F0502020204030204" charset="0"/>
                <a:cs typeface="Calibri" panose="020F0502020204030204" charset="0"/>
              </a:rPr>
              <a:t> </a:t>
            </a:r>
            <a:r>
              <a:rPr spc="-35" dirty="0">
                <a:latin typeface="Calibri" panose="020F0502020204030204" charset="0"/>
                <a:cs typeface="Calibri" panose="020F0502020204030204" charset="0"/>
              </a:rPr>
              <a:t>(open):</a:t>
            </a:r>
            <a:r>
              <a:rPr spc="1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New</a:t>
            </a:r>
            <a:r>
              <a:rPr spc="-35" dirty="0">
                <a:latin typeface="Calibri" panose="020F0502020204030204" charset="0"/>
                <a:cs typeface="Calibri" panose="020F0502020204030204" charset="0"/>
              </a:rPr>
              <a:t> </a:t>
            </a:r>
            <a:r>
              <a:rPr spc="-50" dirty="0">
                <a:latin typeface="Calibri" panose="020F0502020204030204" charset="0"/>
                <a:cs typeface="Calibri" panose="020F0502020204030204" charset="0"/>
              </a:rPr>
              <a:t>language</a:t>
            </a:r>
            <a:r>
              <a:rPr spc="-30" dirty="0">
                <a:latin typeface="Calibri" panose="020F0502020204030204" charset="0"/>
                <a:cs typeface="Calibri" panose="020F0502020204030204" charset="0"/>
              </a:rPr>
              <a:t> </a:t>
            </a:r>
            <a:r>
              <a:rPr spc="-20" dirty="0">
                <a:latin typeface="Calibri" panose="020F0502020204030204" charset="0"/>
                <a:cs typeface="Calibri" panose="020F0502020204030204" charset="0"/>
              </a:rPr>
              <a:t>for</a:t>
            </a:r>
            <a:r>
              <a:rPr spc="-40" dirty="0">
                <a:latin typeface="Calibri" panose="020F0502020204030204" charset="0"/>
                <a:cs typeface="Calibri" panose="020F0502020204030204" charset="0"/>
              </a:rPr>
              <a:t> numerical</a:t>
            </a:r>
            <a:r>
              <a:rPr spc="-35" dirty="0">
                <a:latin typeface="Calibri" panose="020F0502020204030204" charset="0"/>
                <a:cs typeface="Calibri" panose="020F0502020204030204" charset="0"/>
              </a:rPr>
              <a:t> </a:t>
            </a:r>
            <a:r>
              <a:rPr spc="-50" dirty="0">
                <a:latin typeface="Calibri" panose="020F0502020204030204" charset="0"/>
                <a:cs typeface="Calibri" panose="020F0502020204030204" charset="0"/>
              </a:rPr>
              <a:t>programming,</a:t>
            </a:r>
            <a:r>
              <a:rPr spc="-40" dirty="0">
                <a:latin typeface="Calibri" panose="020F0502020204030204" charset="0"/>
                <a:cs typeface="Calibri" panose="020F0502020204030204" charset="0"/>
              </a:rPr>
              <a:t> </a:t>
            </a:r>
            <a:r>
              <a:rPr spc="-20" dirty="0">
                <a:latin typeface="Calibri" panose="020F0502020204030204" charset="0"/>
                <a:cs typeface="Calibri" panose="020F0502020204030204" charset="0"/>
              </a:rPr>
              <a:t>fast,</a:t>
            </a:r>
            <a:r>
              <a:rPr spc="-35" dirty="0">
                <a:latin typeface="Calibri" panose="020F0502020204030204" charset="0"/>
                <a:cs typeface="Calibri" panose="020F0502020204030204" charset="0"/>
              </a:rPr>
              <a:t> </a:t>
            </a:r>
            <a:r>
              <a:rPr spc="-40" dirty="0">
                <a:latin typeface="Calibri" panose="020F0502020204030204" charset="0"/>
                <a:cs typeface="Calibri" panose="020F0502020204030204" charset="0"/>
              </a:rPr>
              <a:t>increasingly</a:t>
            </a:r>
            <a:r>
              <a:rPr spc="-3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popular </a:t>
            </a:r>
            <a:r>
              <a:rPr dirty="0">
                <a:latin typeface="Calibri" panose="020F0502020204030204" charset="0"/>
                <a:cs typeface="Calibri" panose="020F0502020204030204" charset="0"/>
              </a:rPr>
              <a:t>in</a:t>
            </a:r>
            <a:r>
              <a:rPr spc="-35" dirty="0">
                <a:latin typeface="Calibri" panose="020F0502020204030204" charset="0"/>
                <a:cs typeface="Calibri" panose="020F0502020204030204" charset="0"/>
              </a:rPr>
              <a:t> macro</a:t>
            </a:r>
            <a:r>
              <a:rPr spc="-20" dirty="0">
                <a:latin typeface="Calibri" panose="020F0502020204030204" charset="0"/>
                <a:cs typeface="Calibri" panose="020F0502020204030204" charset="0"/>
              </a:rPr>
              <a:t> </a:t>
            </a:r>
            <a:r>
              <a:rPr spc="114" dirty="0">
                <a:latin typeface="Calibri" panose="020F0502020204030204" charset="0"/>
                <a:cs typeface="Calibri" panose="020F0502020204030204" charset="0"/>
              </a:rPr>
              <a:t>/</a:t>
            </a:r>
            <a:r>
              <a:rPr spc="-20" dirty="0">
                <a:latin typeface="Calibri" panose="020F0502020204030204" charset="0"/>
                <a:cs typeface="Calibri" panose="020F0502020204030204" charset="0"/>
              </a:rPr>
              <a:t> for </a:t>
            </a:r>
            <a:r>
              <a:rPr spc="-30" dirty="0">
                <a:latin typeface="Calibri" panose="020F0502020204030204" charset="0"/>
                <a:cs typeface="Calibri" panose="020F0502020204030204" charset="0"/>
              </a:rPr>
              <a:t>solving</a:t>
            </a:r>
            <a:r>
              <a:rPr spc="-20" dirty="0">
                <a:latin typeface="Calibri" panose="020F0502020204030204" charset="0"/>
                <a:cs typeface="Calibri" panose="020F0502020204030204" charset="0"/>
              </a:rPr>
              <a:t> </a:t>
            </a:r>
            <a:r>
              <a:rPr spc="-40" dirty="0">
                <a:latin typeface="Calibri" panose="020F0502020204030204" charset="0"/>
                <a:cs typeface="Calibri" panose="020F0502020204030204" charset="0"/>
              </a:rPr>
              <a:t>complicated</a:t>
            </a:r>
            <a:r>
              <a:rPr spc="-20"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structural </a:t>
            </a:r>
            <a:r>
              <a:rPr spc="-45" dirty="0">
                <a:latin typeface="Calibri" panose="020F0502020204030204" charset="0"/>
                <a:cs typeface="Calibri" panose="020F0502020204030204" charset="0"/>
              </a:rPr>
              <a:t>models,</a:t>
            </a:r>
            <a:r>
              <a:rPr spc="-20" dirty="0">
                <a:latin typeface="Calibri" panose="020F0502020204030204" charset="0"/>
                <a:cs typeface="Calibri" panose="020F0502020204030204" charset="0"/>
              </a:rPr>
              <a:t> </a:t>
            </a:r>
            <a:r>
              <a:rPr dirty="0">
                <a:latin typeface="Calibri" panose="020F0502020204030204" charset="0"/>
                <a:cs typeface="Calibri" panose="020F0502020204030204" charset="0"/>
              </a:rPr>
              <a:t>not</a:t>
            </a:r>
            <a:r>
              <a:rPr spc="-20" dirty="0">
                <a:latin typeface="Calibri" panose="020F0502020204030204" charset="0"/>
                <a:cs typeface="Calibri" panose="020F0502020204030204" charset="0"/>
              </a:rPr>
              <a:t> </a:t>
            </a:r>
            <a:r>
              <a:rPr spc="-75" dirty="0">
                <a:latin typeface="Calibri" panose="020F0502020204030204" charset="0"/>
                <a:cs typeface="Calibri" panose="020F0502020204030204" charset="0"/>
              </a:rPr>
              <a:t>geared</a:t>
            </a:r>
            <a:r>
              <a:rPr spc="-15" dirty="0">
                <a:latin typeface="Calibri" panose="020F0502020204030204" charset="0"/>
                <a:cs typeface="Calibri" panose="020F0502020204030204" charset="0"/>
              </a:rPr>
              <a:t> </a:t>
            </a:r>
            <a:r>
              <a:rPr spc="-55" dirty="0">
                <a:latin typeface="Calibri" panose="020F0502020204030204" charset="0"/>
                <a:cs typeface="Calibri" panose="020F0502020204030204" charset="0"/>
              </a:rPr>
              <a:t>toward</a:t>
            </a:r>
            <a:r>
              <a:rPr spc="-20" dirty="0">
                <a:latin typeface="Calibri" panose="020F0502020204030204" charset="0"/>
                <a:cs typeface="Calibri" panose="020F0502020204030204" charset="0"/>
              </a:rPr>
              <a:t> data </a:t>
            </a:r>
            <a:r>
              <a:rPr spc="-10" dirty="0">
                <a:latin typeface="Calibri" panose="020F0502020204030204" charset="0"/>
                <a:cs typeface="Calibri" panose="020F0502020204030204" charset="0"/>
              </a:rPr>
              <a:t>analysis.</a:t>
            </a:r>
            <a:endParaRPr>
              <a:latin typeface="Calibri" panose="020F0502020204030204" charset="0"/>
              <a:cs typeface="Calibri" panose="020F0502020204030204" charset="0"/>
            </a:endParaRPr>
          </a:p>
        </p:txBody>
      </p:sp>
    </p:spTree>
  </p:cSld>
  <p:clrMapOvr>
    <a:masterClrMapping/>
  </p:clrMapOvr>
  <p:transition>
    <p:cut/>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520383"/>
            <a:ext cx="10972800" cy="651510"/>
          </a:xfrm>
          <a:prstGeom prst="rect">
            <a:avLst/>
          </a:prstGeom>
        </p:spPr>
        <p:txBody>
          <a:bodyPr vert="horz" wrap="square" lIns="0" tIns="36236" rIns="0" bIns="0" rtlCol="0">
            <a:spAutoFit/>
          </a:bodyPr>
          <a:lstStyle/>
          <a:p>
            <a:pPr marL="12700">
              <a:lnSpc>
                <a:spcPct val="100000"/>
              </a:lnSpc>
              <a:spcBef>
                <a:spcPts val="135"/>
              </a:spcBef>
            </a:pPr>
            <a:r>
              <a:rPr spc="-45" dirty="0"/>
              <a:t>Installing</a:t>
            </a:r>
            <a:r>
              <a:rPr spc="-30" dirty="0"/>
              <a:t> </a:t>
            </a:r>
            <a:r>
              <a:rPr dirty="0"/>
              <a:t>R,</a:t>
            </a:r>
            <a:r>
              <a:rPr spc="-25" dirty="0"/>
              <a:t> </a:t>
            </a:r>
            <a:r>
              <a:rPr spc="-10" dirty="0"/>
              <a:t>RStudio,</a:t>
            </a:r>
            <a:r>
              <a:rPr spc="-30" dirty="0"/>
              <a:t> and</a:t>
            </a:r>
            <a:r>
              <a:rPr spc="-25" dirty="0"/>
              <a:t> </a:t>
            </a:r>
            <a:r>
              <a:rPr spc="-35" dirty="0"/>
              <a:t>tidyverse</a:t>
            </a:r>
            <a:endParaRPr spc="-35" dirty="0"/>
          </a:p>
        </p:txBody>
      </p:sp>
      <p:sp>
        <p:nvSpPr>
          <p:cNvPr id="3" name="object 3"/>
          <p:cNvSpPr txBox="1"/>
          <p:nvPr/>
        </p:nvSpPr>
        <p:spPr>
          <a:xfrm>
            <a:off x="894790" y="1740666"/>
            <a:ext cx="7264646" cy="1657350"/>
          </a:xfrm>
          <a:prstGeom prst="rect">
            <a:avLst/>
          </a:prstGeom>
        </p:spPr>
        <p:txBody>
          <a:bodyPr vert="horz" wrap="square" lIns="0" tIns="14762" rIns="0" bIns="0" rtlCol="0">
            <a:spAutoFit/>
          </a:bodyPr>
          <a:lstStyle/>
          <a:p>
            <a:pPr marL="214630" marR="1710055" indent="-177165">
              <a:lnSpc>
                <a:spcPct val="103000"/>
              </a:lnSpc>
              <a:spcBef>
                <a:spcPts val="55"/>
              </a:spcBef>
              <a:buClr>
                <a:srgbClr val="3333B2"/>
              </a:buClr>
              <a:buFont typeface="Lucida Sans Unicode" panose="020B0602030504020204"/>
              <a:buChar char="►"/>
              <a:tabLst>
                <a:tab pos="213995" algn="l"/>
              </a:tabLst>
            </a:pPr>
            <a:r>
              <a:rPr sz="2325" spc="-125" dirty="0">
                <a:latin typeface="Arial Black" panose="020B0A04020102020204"/>
                <a:cs typeface="Arial Black" panose="020B0A04020102020204"/>
              </a:rPr>
              <a:t>Install</a:t>
            </a:r>
            <a:r>
              <a:rPr sz="2325" spc="75" dirty="0">
                <a:latin typeface="Arial Black" panose="020B0A04020102020204"/>
                <a:cs typeface="Arial Black" panose="020B0A04020102020204"/>
              </a:rPr>
              <a:t> </a:t>
            </a:r>
            <a:r>
              <a:rPr sz="2325" spc="-25" dirty="0">
                <a:latin typeface="Arial Black" panose="020B0A04020102020204"/>
                <a:cs typeface="Arial Black" panose="020B0A04020102020204"/>
              </a:rPr>
              <a:t>R</a:t>
            </a:r>
            <a:r>
              <a:rPr sz="2325" spc="-25" dirty="0">
                <a:latin typeface="Tahoma" panose="020B0604030504040204"/>
                <a:cs typeface="Tahoma" panose="020B0604030504040204"/>
              </a:rPr>
              <a:t>: </a:t>
            </a:r>
            <a:r>
              <a:rPr sz="2325" spc="-25" dirty="0">
                <a:solidFill>
                  <a:srgbClr val="0000FF"/>
                </a:solidFill>
                <a:latin typeface="Tahoma" panose="020B0604030504040204"/>
                <a:cs typeface="Tahoma" panose="020B0604030504040204"/>
                <a:hlinkClick r:id="rId1"/>
              </a:rPr>
              <a:t>https://cran.rstudio.com/</a:t>
            </a:r>
            <a:endParaRPr sz="2325">
              <a:latin typeface="Tahoma" panose="020B0604030504040204"/>
              <a:cs typeface="Tahoma" panose="020B0604030504040204"/>
            </a:endParaRPr>
          </a:p>
          <a:p>
            <a:pPr marL="214630" marR="30480" indent="-177165">
              <a:lnSpc>
                <a:spcPct val="103000"/>
              </a:lnSpc>
              <a:spcBef>
                <a:spcPts val="675"/>
              </a:spcBef>
              <a:buClr>
                <a:srgbClr val="3333B2"/>
              </a:buClr>
              <a:buFont typeface="Lucida Sans Unicode" panose="020B0602030504020204"/>
              <a:buChar char="►"/>
              <a:tabLst>
                <a:tab pos="213995" algn="l"/>
              </a:tabLst>
            </a:pPr>
            <a:r>
              <a:rPr sz="2325" spc="-125" dirty="0">
                <a:latin typeface="Arial Black" panose="020B0A04020102020204"/>
                <a:cs typeface="Arial Black" panose="020B0A04020102020204"/>
              </a:rPr>
              <a:t>Install</a:t>
            </a:r>
            <a:r>
              <a:rPr sz="2325" spc="75" dirty="0">
                <a:latin typeface="Arial Black" panose="020B0A04020102020204"/>
                <a:cs typeface="Arial Black" panose="020B0A04020102020204"/>
              </a:rPr>
              <a:t> </a:t>
            </a:r>
            <a:r>
              <a:rPr sz="2325" spc="-10" dirty="0">
                <a:latin typeface="Arial Black" panose="020B0A04020102020204"/>
                <a:cs typeface="Arial Black" panose="020B0A04020102020204"/>
              </a:rPr>
              <a:t>RStudio</a:t>
            </a:r>
            <a:r>
              <a:rPr sz="2325" spc="-10" dirty="0">
                <a:latin typeface="Tahoma" panose="020B0604030504040204"/>
                <a:cs typeface="Tahoma" panose="020B0604030504040204"/>
              </a:rPr>
              <a:t>: </a:t>
            </a:r>
            <a:r>
              <a:rPr sz="2325" spc="-30" dirty="0">
                <a:solidFill>
                  <a:srgbClr val="0000FF"/>
                </a:solidFill>
                <a:latin typeface="Tahoma" panose="020B0604030504040204"/>
                <a:cs typeface="Tahoma" panose="020B0604030504040204"/>
                <a:hlinkClick r:id="rId2"/>
              </a:rPr>
              <a:t>https://www.rstudio.com/products/rstudio/download/</a:t>
            </a:r>
            <a:endParaRPr sz="2325">
              <a:latin typeface="Tahoma" panose="020B0604030504040204"/>
              <a:cs typeface="Tahoma" panose="020B0604030504040204"/>
            </a:endParaRPr>
          </a:p>
          <a:p>
            <a:pPr marL="215265" indent="-177165">
              <a:lnSpc>
                <a:spcPct val="100000"/>
              </a:lnSpc>
              <a:spcBef>
                <a:spcPts val="715"/>
              </a:spcBef>
              <a:buClr>
                <a:srgbClr val="3333B2"/>
              </a:buClr>
              <a:buFont typeface="Lucida Sans Unicode" panose="020B0602030504020204"/>
              <a:buChar char="►"/>
              <a:tabLst>
                <a:tab pos="215265" algn="l"/>
              </a:tabLst>
            </a:pPr>
            <a:r>
              <a:rPr sz="2325" spc="-125" dirty="0">
                <a:latin typeface="Arial Black" panose="020B0A04020102020204"/>
                <a:cs typeface="Arial Black" panose="020B0A04020102020204"/>
              </a:rPr>
              <a:t>Install</a:t>
            </a:r>
            <a:r>
              <a:rPr sz="2325" spc="30" dirty="0">
                <a:latin typeface="Arial Black" panose="020B0A04020102020204"/>
                <a:cs typeface="Arial Black" panose="020B0A04020102020204"/>
              </a:rPr>
              <a:t> </a:t>
            </a:r>
            <a:r>
              <a:rPr sz="2325" spc="-145" dirty="0">
                <a:latin typeface="Arial Black" panose="020B0A04020102020204"/>
                <a:cs typeface="Arial Black" panose="020B0A04020102020204"/>
              </a:rPr>
              <a:t>tidyverse</a:t>
            </a:r>
            <a:r>
              <a:rPr sz="2325" spc="-5" dirty="0">
                <a:latin typeface="Arial Black" panose="020B0A04020102020204"/>
                <a:cs typeface="Arial Black" panose="020B0A04020102020204"/>
              </a:rPr>
              <a:t> </a:t>
            </a:r>
            <a:r>
              <a:rPr sz="2325" spc="-55" dirty="0">
                <a:latin typeface="Tahoma" panose="020B0604030504040204"/>
                <a:cs typeface="Tahoma" panose="020B0604030504040204"/>
              </a:rPr>
              <a:t>packages:</a:t>
            </a:r>
            <a:r>
              <a:rPr sz="2325" spc="55" dirty="0">
                <a:latin typeface="Tahoma" panose="020B0604030504040204"/>
                <a:cs typeface="Tahoma" panose="020B0604030504040204"/>
              </a:rPr>
              <a:t> </a:t>
            </a:r>
            <a:r>
              <a:rPr sz="2325" spc="-20" dirty="0">
                <a:latin typeface="Tahoma" panose="020B0604030504040204"/>
                <a:cs typeface="Tahoma" panose="020B0604030504040204"/>
              </a:rPr>
              <a:t>Type</a:t>
            </a:r>
            <a:r>
              <a:rPr sz="2325" spc="-5" dirty="0">
                <a:latin typeface="Tahoma" panose="020B0604030504040204"/>
                <a:cs typeface="Tahoma" panose="020B0604030504040204"/>
              </a:rPr>
              <a:t> </a:t>
            </a:r>
            <a:r>
              <a:rPr sz="2325" dirty="0">
                <a:latin typeface="Tahoma" panose="020B0604030504040204"/>
                <a:cs typeface="Tahoma" panose="020B0604030504040204"/>
              </a:rPr>
              <a:t>in</a:t>
            </a:r>
            <a:r>
              <a:rPr sz="2325" spc="-5" dirty="0">
                <a:latin typeface="Tahoma" panose="020B0604030504040204"/>
                <a:cs typeface="Tahoma" panose="020B0604030504040204"/>
              </a:rPr>
              <a:t> </a:t>
            </a:r>
            <a:r>
              <a:rPr sz="2325" spc="-10" dirty="0">
                <a:latin typeface="Tahoma" panose="020B0604030504040204"/>
                <a:cs typeface="Tahoma" panose="020B0604030504040204"/>
              </a:rPr>
              <a:t>RStudio</a:t>
            </a:r>
            <a:r>
              <a:rPr sz="2325" spc="-5" dirty="0">
                <a:latin typeface="Tahoma" panose="020B0604030504040204"/>
                <a:cs typeface="Tahoma" panose="020B0604030504040204"/>
              </a:rPr>
              <a:t> </a:t>
            </a:r>
            <a:r>
              <a:rPr sz="2325" spc="-10" dirty="0">
                <a:latin typeface="Tahoma" panose="020B0604030504040204"/>
                <a:cs typeface="Tahoma" panose="020B0604030504040204"/>
              </a:rPr>
              <a:t>terminal</a:t>
            </a:r>
            <a:endParaRPr sz="2325">
              <a:latin typeface="Tahoma" panose="020B0604030504040204"/>
              <a:cs typeface="Tahoma" panose="020B0604030504040204"/>
            </a:endParaRPr>
          </a:p>
        </p:txBody>
      </p:sp>
      <p:sp>
        <p:nvSpPr>
          <p:cNvPr id="4" name="object 4"/>
          <p:cNvSpPr txBox="1"/>
          <p:nvPr/>
        </p:nvSpPr>
        <p:spPr>
          <a:xfrm>
            <a:off x="683628" y="4081971"/>
            <a:ext cx="10813093" cy="163195"/>
          </a:xfrm>
          <a:prstGeom prst="rect">
            <a:avLst/>
          </a:prstGeom>
          <a:solidFill>
            <a:srgbClr val="F8F8F8"/>
          </a:solidFill>
        </p:spPr>
        <p:txBody>
          <a:bodyPr vert="horz" wrap="square" lIns="0" tIns="0" rIns="0" bIns="0" rtlCol="0">
            <a:spAutoFit/>
          </a:bodyPr>
          <a:lstStyle/>
          <a:p>
            <a:pPr marL="37465">
              <a:lnSpc>
                <a:spcPts val="1275"/>
              </a:lnSpc>
            </a:pPr>
            <a:r>
              <a:rPr sz="2325" b="1" spc="105" dirty="0">
                <a:solidFill>
                  <a:srgbClr val="214987"/>
                </a:solidFill>
                <a:latin typeface="Times New Roman" panose="02020603050405020304"/>
                <a:cs typeface="Times New Roman" panose="02020603050405020304"/>
              </a:rPr>
              <a:t>install.packages</a:t>
            </a:r>
            <a:r>
              <a:rPr sz="2325" spc="105" dirty="0">
                <a:latin typeface="Calibri" panose="020F0502020204030204"/>
                <a:cs typeface="Calibri" panose="020F0502020204030204"/>
              </a:rPr>
              <a:t>(</a:t>
            </a:r>
            <a:r>
              <a:rPr sz="2325" spc="105" dirty="0">
                <a:solidFill>
                  <a:srgbClr val="4F9905"/>
                </a:solidFill>
                <a:latin typeface="Calibri" panose="020F0502020204030204"/>
                <a:cs typeface="Calibri" panose="020F0502020204030204"/>
              </a:rPr>
              <a:t>"tidyverse"</a:t>
            </a:r>
            <a:r>
              <a:rPr sz="2325" spc="105" dirty="0">
                <a:latin typeface="Calibri" panose="020F0502020204030204"/>
                <a:cs typeface="Calibri" panose="020F0502020204030204"/>
              </a:rPr>
              <a:t>)</a:t>
            </a:r>
            <a:endParaRPr sz="2325">
              <a:latin typeface="Calibri" panose="020F0502020204030204"/>
              <a:cs typeface="Calibri" panose="020F0502020204030204"/>
            </a:endParaRPr>
          </a:p>
        </p:txBody>
      </p:sp>
      <p:sp>
        <p:nvSpPr>
          <p:cNvPr id="5" name="object 5"/>
          <p:cNvSpPr txBox="1"/>
          <p:nvPr/>
        </p:nvSpPr>
        <p:spPr>
          <a:xfrm>
            <a:off x="948473" y="4736688"/>
            <a:ext cx="7495485" cy="382270"/>
          </a:xfrm>
          <a:prstGeom prst="rect">
            <a:avLst/>
          </a:prstGeom>
        </p:spPr>
        <p:txBody>
          <a:bodyPr vert="horz" wrap="square" lIns="0" tIns="24157" rIns="0" bIns="0" rtlCol="0">
            <a:spAutoFit/>
          </a:bodyPr>
          <a:lstStyle/>
          <a:p>
            <a:pPr marL="189865" indent="-177165">
              <a:lnSpc>
                <a:spcPct val="100000"/>
              </a:lnSpc>
              <a:spcBef>
                <a:spcPts val="90"/>
              </a:spcBef>
              <a:buClr>
                <a:srgbClr val="3333B2"/>
              </a:buClr>
              <a:buFont typeface="Lucida Sans Unicode" panose="020B0602030504020204"/>
              <a:buChar char="►"/>
              <a:tabLst>
                <a:tab pos="189865" algn="l"/>
              </a:tabLst>
            </a:pPr>
            <a:r>
              <a:rPr sz="2325" spc="-10" dirty="0">
                <a:latin typeface="Tahoma" panose="020B0604030504040204"/>
                <a:cs typeface="Tahoma" panose="020B0604030504040204"/>
              </a:rPr>
              <a:t>You</a:t>
            </a:r>
            <a:r>
              <a:rPr sz="2325" spc="-55" dirty="0">
                <a:latin typeface="Tahoma" panose="020B0604030504040204"/>
                <a:cs typeface="Tahoma" panose="020B0604030504040204"/>
              </a:rPr>
              <a:t> </a:t>
            </a:r>
            <a:r>
              <a:rPr sz="2325" dirty="0">
                <a:latin typeface="Tahoma" panose="020B0604030504040204"/>
                <a:cs typeface="Tahoma" panose="020B0604030504040204"/>
              </a:rPr>
              <a:t>will</a:t>
            </a:r>
            <a:r>
              <a:rPr sz="2325" spc="-45" dirty="0">
                <a:latin typeface="Tahoma" panose="020B0604030504040204"/>
                <a:cs typeface="Tahoma" panose="020B0604030504040204"/>
              </a:rPr>
              <a:t> </a:t>
            </a:r>
            <a:r>
              <a:rPr sz="2325" spc="-30" dirty="0">
                <a:latin typeface="Tahoma" panose="020B0604030504040204"/>
                <a:cs typeface="Tahoma" panose="020B0604030504040204"/>
              </a:rPr>
              <a:t>often</a:t>
            </a:r>
            <a:r>
              <a:rPr sz="2325" spc="-40" dirty="0">
                <a:latin typeface="Tahoma" panose="020B0604030504040204"/>
                <a:cs typeface="Tahoma" panose="020B0604030504040204"/>
              </a:rPr>
              <a:t> </a:t>
            </a:r>
            <a:r>
              <a:rPr sz="2325" spc="-10" dirty="0">
                <a:latin typeface="Tahoma" panose="020B0604030504040204"/>
                <a:cs typeface="Tahoma" panose="020B0604030504040204"/>
              </a:rPr>
              <a:t>install</a:t>
            </a:r>
            <a:r>
              <a:rPr sz="2325" spc="-50" dirty="0">
                <a:latin typeface="Tahoma" panose="020B0604030504040204"/>
                <a:cs typeface="Tahoma" panose="020B0604030504040204"/>
              </a:rPr>
              <a:t> </a:t>
            </a:r>
            <a:r>
              <a:rPr sz="2325" spc="-40" dirty="0">
                <a:latin typeface="Tahoma" panose="020B0604030504040204"/>
                <a:cs typeface="Tahoma" panose="020B0604030504040204"/>
              </a:rPr>
              <a:t>other</a:t>
            </a:r>
            <a:r>
              <a:rPr sz="2325" spc="-45" dirty="0">
                <a:latin typeface="Tahoma" panose="020B0604030504040204"/>
                <a:cs typeface="Tahoma" panose="020B0604030504040204"/>
              </a:rPr>
              <a:t> </a:t>
            </a:r>
            <a:r>
              <a:rPr sz="2325" spc="-50" dirty="0">
                <a:latin typeface="Tahoma" panose="020B0604030504040204"/>
                <a:cs typeface="Tahoma" panose="020B0604030504040204"/>
              </a:rPr>
              <a:t>packages</a:t>
            </a:r>
            <a:r>
              <a:rPr sz="2325" spc="-35" dirty="0">
                <a:latin typeface="Tahoma" panose="020B0604030504040204"/>
                <a:cs typeface="Tahoma" panose="020B0604030504040204"/>
              </a:rPr>
              <a:t> </a:t>
            </a:r>
            <a:r>
              <a:rPr sz="2325" spc="-40" dirty="0">
                <a:latin typeface="Tahoma" panose="020B0604030504040204"/>
                <a:cs typeface="Tahoma" panose="020B0604030504040204"/>
              </a:rPr>
              <a:t>using </a:t>
            </a:r>
            <a:r>
              <a:rPr sz="2325" dirty="0">
                <a:latin typeface="Tahoma" panose="020B0604030504040204"/>
                <a:cs typeface="Tahoma" panose="020B0604030504040204"/>
              </a:rPr>
              <a:t>this</a:t>
            </a:r>
            <a:r>
              <a:rPr sz="2325" spc="-45" dirty="0">
                <a:latin typeface="Tahoma" panose="020B0604030504040204"/>
                <a:cs typeface="Tahoma" panose="020B0604030504040204"/>
              </a:rPr>
              <a:t> </a:t>
            </a:r>
            <a:r>
              <a:rPr sz="2325" spc="-25" dirty="0">
                <a:latin typeface="Tahoma" panose="020B0604030504040204"/>
                <a:cs typeface="Tahoma" panose="020B0604030504040204"/>
              </a:rPr>
              <a:t>command.</a:t>
            </a:r>
            <a:endParaRPr sz="2325">
              <a:latin typeface="Tahoma" panose="020B0604030504040204"/>
              <a:cs typeface="Tahoma" panose="020B0604030504040204"/>
            </a:endParaRPr>
          </a:p>
        </p:txBody>
      </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79587" y="0"/>
            <a:ext cx="9633801" cy="6702552"/>
          </a:xfrm>
          <a:prstGeom prst="rect">
            <a:avLst/>
          </a:prstGeom>
        </p:spPr>
      </p:pic>
      <p:sp>
        <p:nvSpPr>
          <p:cNvPr id="3" name="Date Placeholder 2"/>
          <p:cNvSpPr>
            <a:spLocks noGrp="1"/>
          </p:cNvSpPr>
          <p:nvPr>
            <p:ph type="dt" sz="half" idx="10"/>
          </p:nvPr>
        </p:nvSpPr>
        <p:spPr/>
        <p:txBody>
          <a:bodyPr/>
          <a:p>
            <a:fld id="{63A1C593-65D0-4073-BCC9-577B9352EA97}" type="datetime1">
              <a:rPr lang="en-US" smtClean="0"/>
            </a:fld>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520383"/>
            <a:ext cx="10972800" cy="651510"/>
          </a:xfrm>
          <a:prstGeom prst="rect">
            <a:avLst/>
          </a:prstGeom>
        </p:spPr>
        <p:txBody>
          <a:bodyPr vert="horz" wrap="square" lIns="0" tIns="36236" rIns="0" bIns="0" rtlCol="0">
            <a:spAutoFit/>
          </a:bodyPr>
          <a:lstStyle/>
          <a:p>
            <a:pPr marL="12700">
              <a:lnSpc>
                <a:spcPct val="100000"/>
              </a:lnSpc>
              <a:spcBef>
                <a:spcPts val="135"/>
              </a:spcBef>
            </a:pPr>
            <a:r>
              <a:rPr spc="-55" dirty="0"/>
              <a:t>Ressources </a:t>
            </a:r>
            <a:r>
              <a:rPr spc="-10" dirty="0"/>
              <a:t>for</a:t>
            </a:r>
            <a:r>
              <a:rPr spc="-60" dirty="0"/>
              <a:t> </a:t>
            </a:r>
            <a:r>
              <a:rPr spc="-50" dirty="0"/>
              <a:t>learning</a:t>
            </a:r>
            <a:r>
              <a:rPr spc="-60" dirty="0"/>
              <a:t> </a:t>
            </a:r>
            <a:r>
              <a:rPr spc="-50" dirty="0"/>
              <a:t>R</a:t>
            </a:r>
            <a:endParaRPr spc="-50" dirty="0"/>
          </a:p>
        </p:txBody>
      </p:sp>
      <p:sp>
        <p:nvSpPr>
          <p:cNvPr id="3" name="object 3"/>
          <p:cNvSpPr txBox="1"/>
          <p:nvPr/>
        </p:nvSpPr>
        <p:spPr>
          <a:xfrm>
            <a:off x="894790" y="1332380"/>
            <a:ext cx="10601045" cy="4220210"/>
          </a:xfrm>
          <a:prstGeom prst="rect">
            <a:avLst/>
          </a:prstGeom>
        </p:spPr>
        <p:txBody>
          <a:bodyPr vert="horz" wrap="square" lIns="0" tIns="24157" rIns="0" bIns="0" rtlCol="0">
            <a:spAutoFit/>
          </a:bodyPr>
          <a:lstStyle/>
          <a:p>
            <a:pPr marL="215265" indent="-177165">
              <a:lnSpc>
                <a:spcPct val="100000"/>
              </a:lnSpc>
              <a:spcBef>
                <a:spcPts val="90"/>
              </a:spcBef>
              <a:buClr>
                <a:srgbClr val="3333B2"/>
              </a:buClr>
              <a:buFont typeface="Lucida Sans Unicode" panose="020B0602030504020204"/>
              <a:buChar char="►"/>
              <a:tabLst>
                <a:tab pos="215265" algn="l"/>
              </a:tabLst>
            </a:pPr>
            <a:r>
              <a:rPr sz="2325" spc="-75" dirty="0">
                <a:latin typeface="Arial Black" panose="020B0A04020102020204"/>
                <a:cs typeface="Arial Black" panose="020B0A04020102020204"/>
              </a:rPr>
              <a:t>An</a:t>
            </a:r>
            <a:r>
              <a:rPr sz="2325" spc="35" dirty="0">
                <a:latin typeface="Arial Black" panose="020B0A04020102020204"/>
                <a:cs typeface="Arial Black" panose="020B0A04020102020204"/>
              </a:rPr>
              <a:t> </a:t>
            </a:r>
            <a:r>
              <a:rPr sz="2325" spc="-114" dirty="0">
                <a:latin typeface="Arial Black" panose="020B0A04020102020204"/>
                <a:cs typeface="Arial Black" panose="020B0A04020102020204"/>
              </a:rPr>
              <a:t>Introduction</a:t>
            </a:r>
            <a:r>
              <a:rPr sz="2325" spc="35" dirty="0">
                <a:latin typeface="Arial Black" panose="020B0A04020102020204"/>
                <a:cs typeface="Arial Black" panose="020B0A04020102020204"/>
              </a:rPr>
              <a:t> </a:t>
            </a:r>
            <a:r>
              <a:rPr sz="2325" spc="-85" dirty="0">
                <a:latin typeface="Arial Black" panose="020B0A04020102020204"/>
                <a:cs typeface="Arial Black" panose="020B0A04020102020204"/>
              </a:rPr>
              <a:t>to</a:t>
            </a:r>
            <a:r>
              <a:rPr sz="2325" spc="40" dirty="0">
                <a:latin typeface="Arial Black" panose="020B0A04020102020204"/>
                <a:cs typeface="Arial Black" panose="020B0A04020102020204"/>
              </a:rPr>
              <a:t> </a:t>
            </a:r>
            <a:r>
              <a:rPr sz="2325" spc="-50" dirty="0">
                <a:latin typeface="Arial Black" panose="020B0A04020102020204"/>
                <a:cs typeface="Arial Black" panose="020B0A04020102020204"/>
              </a:rPr>
              <a:t>R</a:t>
            </a:r>
            <a:endParaRPr sz="2325">
              <a:latin typeface="Arial Black" panose="020B0A04020102020204"/>
              <a:cs typeface="Arial Black" panose="020B0A04020102020204"/>
            </a:endParaRPr>
          </a:p>
          <a:p>
            <a:pPr marL="214630" marR="568960">
              <a:lnSpc>
                <a:spcPct val="103000"/>
              </a:lnSpc>
            </a:pPr>
            <a:r>
              <a:rPr sz="2325" spc="-30" dirty="0">
                <a:latin typeface="Tahoma" panose="020B0604030504040204"/>
                <a:cs typeface="Tahoma" panose="020B0604030504040204"/>
              </a:rPr>
              <a:t>Complete</a:t>
            </a:r>
            <a:r>
              <a:rPr sz="2325" spc="-5" dirty="0">
                <a:latin typeface="Tahoma" panose="020B0604030504040204"/>
                <a:cs typeface="Tahoma" panose="020B0604030504040204"/>
              </a:rPr>
              <a:t> </a:t>
            </a:r>
            <a:r>
              <a:rPr sz="2325" spc="-25" dirty="0">
                <a:latin typeface="Tahoma" panose="020B0604030504040204"/>
                <a:cs typeface="Tahoma" panose="020B0604030504040204"/>
              </a:rPr>
              <a:t>introduction</a:t>
            </a:r>
            <a:r>
              <a:rPr sz="2325" spc="-10" dirty="0">
                <a:latin typeface="Tahoma" panose="020B0604030504040204"/>
                <a:cs typeface="Tahoma" panose="020B0604030504040204"/>
              </a:rPr>
              <a:t> </a:t>
            </a:r>
            <a:r>
              <a:rPr sz="2325" dirty="0">
                <a:latin typeface="Tahoma" panose="020B0604030504040204"/>
                <a:cs typeface="Tahoma" panose="020B0604030504040204"/>
              </a:rPr>
              <a:t>to</a:t>
            </a:r>
            <a:r>
              <a:rPr sz="2325" spc="-5" dirty="0">
                <a:latin typeface="Tahoma" panose="020B0604030504040204"/>
                <a:cs typeface="Tahoma" panose="020B0604030504040204"/>
              </a:rPr>
              <a:t> </a:t>
            </a:r>
            <a:r>
              <a:rPr sz="2325" spc="-60" dirty="0">
                <a:latin typeface="Tahoma" panose="020B0604030504040204"/>
                <a:cs typeface="Tahoma" panose="020B0604030504040204"/>
              </a:rPr>
              <a:t>base</a:t>
            </a:r>
            <a:r>
              <a:rPr sz="2325" spc="-5" dirty="0">
                <a:latin typeface="Tahoma" panose="020B0604030504040204"/>
                <a:cs typeface="Tahoma" panose="020B0604030504040204"/>
              </a:rPr>
              <a:t> </a:t>
            </a:r>
            <a:r>
              <a:rPr sz="2325" dirty="0">
                <a:latin typeface="Tahoma" panose="020B0604030504040204"/>
                <a:cs typeface="Tahoma" panose="020B0604030504040204"/>
              </a:rPr>
              <a:t>R.</a:t>
            </a:r>
            <a:r>
              <a:rPr sz="2325" spc="-5" dirty="0">
                <a:latin typeface="Tahoma" panose="020B0604030504040204"/>
                <a:cs typeface="Tahoma" panose="020B0604030504040204"/>
              </a:rPr>
              <a:t> </a:t>
            </a:r>
            <a:r>
              <a:rPr sz="2325" dirty="0">
                <a:latin typeface="Tahoma" panose="020B0604030504040204"/>
                <a:cs typeface="Tahoma" panose="020B0604030504040204"/>
              </a:rPr>
              <a:t>My</a:t>
            </a:r>
            <a:r>
              <a:rPr sz="2325" spc="-10" dirty="0">
                <a:latin typeface="Tahoma" panose="020B0604030504040204"/>
                <a:cs typeface="Tahoma" panose="020B0604030504040204"/>
              </a:rPr>
              <a:t> </a:t>
            </a:r>
            <a:r>
              <a:rPr sz="2325" spc="-65" dirty="0">
                <a:latin typeface="Tahoma" panose="020B0604030504040204"/>
                <a:cs typeface="Tahoma" panose="020B0604030504040204"/>
              </a:rPr>
              <a:t>recommended</a:t>
            </a:r>
            <a:r>
              <a:rPr sz="2325" spc="-5" dirty="0">
                <a:latin typeface="Tahoma" panose="020B0604030504040204"/>
                <a:cs typeface="Tahoma" panose="020B0604030504040204"/>
              </a:rPr>
              <a:t> </a:t>
            </a:r>
            <a:r>
              <a:rPr sz="2325" spc="-40" dirty="0">
                <a:latin typeface="Tahoma" panose="020B0604030504040204"/>
                <a:cs typeface="Tahoma" panose="020B0604030504040204"/>
              </a:rPr>
              <a:t>place</a:t>
            </a:r>
            <a:r>
              <a:rPr sz="2325" dirty="0">
                <a:latin typeface="Tahoma" panose="020B0604030504040204"/>
                <a:cs typeface="Tahoma" panose="020B0604030504040204"/>
              </a:rPr>
              <a:t> to</a:t>
            </a:r>
            <a:r>
              <a:rPr sz="2325" spc="-10" dirty="0">
                <a:latin typeface="Tahoma" panose="020B0604030504040204"/>
                <a:cs typeface="Tahoma" panose="020B0604030504040204"/>
              </a:rPr>
              <a:t> </a:t>
            </a:r>
            <a:r>
              <a:rPr sz="2325" spc="-20" dirty="0">
                <a:latin typeface="Tahoma" panose="020B0604030504040204"/>
                <a:cs typeface="Tahoma" panose="020B0604030504040204"/>
              </a:rPr>
              <a:t>get</a:t>
            </a:r>
            <a:r>
              <a:rPr sz="2325" spc="-5" dirty="0">
                <a:latin typeface="Tahoma" panose="020B0604030504040204"/>
                <a:cs typeface="Tahoma" panose="020B0604030504040204"/>
              </a:rPr>
              <a:t> </a:t>
            </a:r>
            <a:r>
              <a:rPr sz="2325" spc="-25" dirty="0">
                <a:latin typeface="Tahoma" panose="020B0604030504040204"/>
                <a:cs typeface="Tahoma" panose="020B0604030504040204"/>
              </a:rPr>
              <a:t>started. </a:t>
            </a:r>
            <a:r>
              <a:rPr sz="2325" spc="-20" dirty="0">
                <a:solidFill>
                  <a:srgbClr val="0000FF"/>
                </a:solidFill>
                <a:latin typeface="Tahoma" panose="020B0604030504040204"/>
                <a:cs typeface="Tahoma" panose="020B0604030504040204"/>
                <a:hlinkClick r:id="rId1"/>
              </a:rPr>
              <a:t>https://cran.r-</a:t>
            </a:r>
            <a:r>
              <a:rPr sz="2325" spc="-30" dirty="0">
                <a:solidFill>
                  <a:srgbClr val="0000FF"/>
                </a:solidFill>
                <a:latin typeface="Tahoma" panose="020B0604030504040204"/>
                <a:cs typeface="Tahoma" panose="020B0604030504040204"/>
                <a:hlinkClick r:id="rId1"/>
              </a:rPr>
              <a:t>project.org/doc/manuals/r-</a:t>
            </a:r>
            <a:r>
              <a:rPr sz="2325" spc="-35" dirty="0">
                <a:solidFill>
                  <a:srgbClr val="0000FF"/>
                </a:solidFill>
                <a:latin typeface="Tahoma" panose="020B0604030504040204"/>
                <a:cs typeface="Tahoma" panose="020B0604030504040204"/>
                <a:hlinkClick r:id="rId1"/>
              </a:rPr>
              <a:t>release/R-</a:t>
            </a:r>
            <a:r>
              <a:rPr sz="2325" spc="-10" dirty="0">
                <a:solidFill>
                  <a:srgbClr val="0000FF"/>
                </a:solidFill>
                <a:latin typeface="Tahoma" panose="020B0604030504040204"/>
                <a:cs typeface="Tahoma" panose="020B0604030504040204"/>
                <a:hlinkClick r:id="rId1"/>
              </a:rPr>
              <a:t>intro.pdf</a:t>
            </a:r>
            <a:endParaRPr sz="2325">
              <a:latin typeface="Tahoma" panose="020B0604030504040204"/>
              <a:cs typeface="Tahoma" panose="020B0604030504040204"/>
            </a:endParaRPr>
          </a:p>
          <a:p>
            <a:pPr marL="215265" indent="-177165">
              <a:lnSpc>
                <a:spcPct val="100000"/>
              </a:lnSpc>
              <a:spcBef>
                <a:spcPts val="710"/>
              </a:spcBef>
              <a:buClr>
                <a:srgbClr val="3333B2"/>
              </a:buClr>
              <a:buFont typeface="Lucida Sans Unicode" panose="020B0602030504020204"/>
              <a:buChar char="►"/>
              <a:tabLst>
                <a:tab pos="215265" algn="l"/>
              </a:tabLst>
            </a:pPr>
            <a:r>
              <a:rPr sz="2325" dirty="0">
                <a:latin typeface="Arial Black" panose="020B0A04020102020204"/>
                <a:cs typeface="Arial Black" panose="020B0A04020102020204"/>
              </a:rPr>
              <a:t>R</a:t>
            </a:r>
            <a:r>
              <a:rPr sz="2325" spc="-30" dirty="0">
                <a:latin typeface="Arial Black" panose="020B0A04020102020204"/>
                <a:cs typeface="Arial Black" panose="020B0A04020102020204"/>
              </a:rPr>
              <a:t> </a:t>
            </a:r>
            <a:r>
              <a:rPr sz="2325" spc="-105" dirty="0">
                <a:latin typeface="Arial Black" panose="020B0A04020102020204"/>
                <a:cs typeface="Arial Black" panose="020B0A04020102020204"/>
              </a:rPr>
              <a:t>for</a:t>
            </a:r>
            <a:r>
              <a:rPr sz="2325" spc="10" dirty="0">
                <a:latin typeface="Arial Black" panose="020B0A04020102020204"/>
                <a:cs typeface="Arial Black" panose="020B0A04020102020204"/>
              </a:rPr>
              <a:t> </a:t>
            </a:r>
            <a:r>
              <a:rPr sz="2325" spc="-85" dirty="0">
                <a:latin typeface="Arial Black" panose="020B0A04020102020204"/>
                <a:cs typeface="Arial Black" panose="020B0A04020102020204"/>
              </a:rPr>
              <a:t>Data</a:t>
            </a:r>
            <a:r>
              <a:rPr sz="2325" spc="-5" dirty="0">
                <a:latin typeface="Arial Black" panose="020B0A04020102020204"/>
                <a:cs typeface="Arial Black" panose="020B0A04020102020204"/>
              </a:rPr>
              <a:t> </a:t>
            </a:r>
            <a:r>
              <a:rPr sz="2325" spc="-30" dirty="0">
                <a:latin typeface="Arial Black" panose="020B0A04020102020204"/>
                <a:cs typeface="Arial Black" panose="020B0A04020102020204"/>
              </a:rPr>
              <a:t>Science</a:t>
            </a:r>
            <a:endParaRPr sz="2325">
              <a:latin typeface="Arial Black" panose="020B0A04020102020204"/>
              <a:cs typeface="Arial Black" panose="020B0A04020102020204"/>
            </a:endParaRPr>
          </a:p>
          <a:p>
            <a:pPr marL="214630" marR="120650">
              <a:lnSpc>
                <a:spcPct val="103000"/>
              </a:lnSpc>
            </a:pPr>
            <a:r>
              <a:rPr sz="2325" spc="-35" dirty="0">
                <a:latin typeface="Tahoma" panose="020B0604030504040204"/>
                <a:cs typeface="Tahoma" panose="020B0604030504040204"/>
              </a:rPr>
              <a:t>Introduction </a:t>
            </a:r>
            <a:r>
              <a:rPr sz="2325" dirty="0">
                <a:latin typeface="Tahoma" panose="020B0604030504040204"/>
                <a:cs typeface="Tahoma" panose="020B0604030504040204"/>
              </a:rPr>
              <a:t>to</a:t>
            </a:r>
            <a:r>
              <a:rPr sz="2325" spc="-35" dirty="0">
                <a:latin typeface="Tahoma" panose="020B0604030504040204"/>
                <a:cs typeface="Tahoma" panose="020B0604030504040204"/>
              </a:rPr>
              <a:t> </a:t>
            </a:r>
            <a:r>
              <a:rPr sz="2325" spc="-20" dirty="0">
                <a:latin typeface="Tahoma" panose="020B0604030504040204"/>
                <a:cs typeface="Tahoma" panose="020B0604030504040204"/>
              </a:rPr>
              <a:t>data</a:t>
            </a:r>
            <a:r>
              <a:rPr sz="2325" spc="-30" dirty="0">
                <a:latin typeface="Tahoma" panose="020B0604030504040204"/>
                <a:cs typeface="Tahoma" panose="020B0604030504040204"/>
              </a:rPr>
              <a:t> </a:t>
            </a:r>
            <a:r>
              <a:rPr sz="2325" spc="-35" dirty="0">
                <a:latin typeface="Tahoma" panose="020B0604030504040204"/>
                <a:cs typeface="Tahoma" panose="020B0604030504040204"/>
              </a:rPr>
              <a:t>analysis using</a:t>
            </a:r>
            <a:r>
              <a:rPr sz="2325" spc="-30" dirty="0">
                <a:latin typeface="Tahoma" panose="020B0604030504040204"/>
                <a:cs typeface="Tahoma" panose="020B0604030504040204"/>
              </a:rPr>
              <a:t> </a:t>
            </a:r>
            <a:r>
              <a:rPr sz="2325" dirty="0">
                <a:latin typeface="Tahoma" panose="020B0604030504040204"/>
                <a:cs typeface="Tahoma" panose="020B0604030504040204"/>
              </a:rPr>
              <a:t>R,</a:t>
            </a:r>
            <a:r>
              <a:rPr sz="2325" spc="-30" dirty="0">
                <a:latin typeface="Tahoma" panose="020B0604030504040204"/>
                <a:cs typeface="Tahoma" panose="020B0604030504040204"/>
              </a:rPr>
              <a:t> </a:t>
            </a:r>
            <a:r>
              <a:rPr sz="2325" spc="-55" dirty="0">
                <a:latin typeface="Tahoma" panose="020B0604030504040204"/>
                <a:cs typeface="Tahoma" panose="020B0604030504040204"/>
              </a:rPr>
              <a:t>focused</a:t>
            </a:r>
            <a:r>
              <a:rPr sz="2325" spc="-30" dirty="0">
                <a:latin typeface="Tahoma" panose="020B0604030504040204"/>
                <a:cs typeface="Tahoma" panose="020B0604030504040204"/>
              </a:rPr>
              <a:t> </a:t>
            </a:r>
            <a:r>
              <a:rPr sz="2325" spc="-20" dirty="0">
                <a:latin typeface="Tahoma" panose="020B0604030504040204"/>
                <a:cs typeface="Tahoma" panose="020B0604030504040204"/>
              </a:rPr>
              <a:t>on</a:t>
            </a:r>
            <a:r>
              <a:rPr sz="2325" spc="-35" dirty="0">
                <a:latin typeface="Tahoma" panose="020B0604030504040204"/>
                <a:cs typeface="Tahoma" panose="020B0604030504040204"/>
              </a:rPr>
              <a:t> </a:t>
            </a:r>
            <a:r>
              <a:rPr sz="2325" spc="-10" dirty="0">
                <a:latin typeface="Tahoma" panose="020B0604030504040204"/>
                <a:cs typeface="Tahoma" panose="020B0604030504040204"/>
              </a:rPr>
              <a:t>the</a:t>
            </a:r>
            <a:r>
              <a:rPr sz="2325" spc="-30" dirty="0">
                <a:latin typeface="Tahoma" panose="020B0604030504040204"/>
                <a:cs typeface="Tahoma" panose="020B0604030504040204"/>
              </a:rPr>
              <a:t> </a:t>
            </a:r>
            <a:r>
              <a:rPr sz="2325" spc="-40" dirty="0">
                <a:latin typeface="Tahoma" panose="020B0604030504040204"/>
                <a:cs typeface="Tahoma" panose="020B0604030504040204"/>
              </a:rPr>
              <a:t>tidyverse</a:t>
            </a:r>
            <a:r>
              <a:rPr sz="2325" spc="-30" dirty="0">
                <a:latin typeface="Tahoma" panose="020B0604030504040204"/>
                <a:cs typeface="Tahoma" panose="020B0604030504040204"/>
              </a:rPr>
              <a:t> </a:t>
            </a:r>
            <a:r>
              <a:rPr sz="2325" spc="-45" dirty="0">
                <a:latin typeface="Tahoma" panose="020B0604030504040204"/>
                <a:cs typeface="Tahoma" panose="020B0604030504040204"/>
              </a:rPr>
              <a:t>packages.</a:t>
            </a:r>
            <a:r>
              <a:rPr sz="2325" spc="75" dirty="0">
                <a:latin typeface="Tahoma" panose="020B0604030504040204"/>
                <a:cs typeface="Tahoma" panose="020B0604030504040204"/>
              </a:rPr>
              <a:t> </a:t>
            </a:r>
            <a:r>
              <a:rPr sz="2325" spc="-35" dirty="0">
                <a:latin typeface="Tahoma" panose="020B0604030504040204"/>
                <a:cs typeface="Tahoma" panose="020B0604030504040204"/>
              </a:rPr>
              <a:t>If </a:t>
            </a:r>
            <a:r>
              <a:rPr sz="2325" spc="-20" dirty="0">
                <a:latin typeface="Tahoma" panose="020B0604030504040204"/>
                <a:cs typeface="Tahoma" panose="020B0604030504040204"/>
              </a:rPr>
              <a:t>your </a:t>
            </a:r>
            <a:r>
              <a:rPr sz="2325" spc="-35" dirty="0">
                <a:latin typeface="Tahoma" panose="020B0604030504040204"/>
                <a:cs typeface="Tahoma" panose="020B0604030504040204"/>
              </a:rPr>
              <a:t>goal</a:t>
            </a:r>
            <a:r>
              <a:rPr sz="2325" spc="-40" dirty="0">
                <a:latin typeface="Tahoma" panose="020B0604030504040204"/>
                <a:cs typeface="Tahoma" panose="020B0604030504040204"/>
              </a:rPr>
              <a:t> </a:t>
            </a:r>
            <a:r>
              <a:rPr sz="2325" dirty="0">
                <a:latin typeface="Tahoma" panose="020B0604030504040204"/>
                <a:cs typeface="Tahoma" panose="020B0604030504040204"/>
              </a:rPr>
              <a:t>is</a:t>
            </a:r>
            <a:r>
              <a:rPr sz="2325" spc="-40" dirty="0">
                <a:latin typeface="Tahoma" panose="020B0604030504040204"/>
                <a:cs typeface="Tahoma" panose="020B0604030504040204"/>
              </a:rPr>
              <a:t> </a:t>
            </a:r>
            <a:r>
              <a:rPr sz="2325" dirty="0">
                <a:latin typeface="Tahoma" panose="020B0604030504040204"/>
                <a:cs typeface="Tahoma" panose="020B0604030504040204"/>
              </a:rPr>
              <a:t>to</a:t>
            </a:r>
            <a:r>
              <a:rPr sz="2325" spc="-40" dirty="0">
                <a:latin typeface="Tahoma" panose="020B0604030504040204"/>
                <a:cs typeface="Tahoma" panose="020B0604030504040204"/>
              </a:rPr>
              <a:t> </a:t>
            </a:r>
            <a:r>
              <a:rPr sz="2325" spc="-20" dirty="0">
                <a:latin typeface="Tahoma" panose="020B0604030504040204"/>
                <a:cs typeface="Tahoma" panose="020B0604030504040204"/>
              </a:rPr>
              <a:t>find</a:t>
            </a:r>
            <a:r>
              <a:rPr sz="2325" spc="-40" dirty="0">
                <a:latin typeface="Tahoma" panose="020B0604030504040204"/>
                <a:cs typeface="Tahoma" panose="020B0604030504040204"/>
              </a:rPr>
              <a:t> </a:t>
            </a:r>
            <a:r>
              <a:rPr sz="2325" dirty="0">
                <a:latin typeface="Tahoma" panose="020B0604030504040204"/>
                <a:cs typeface="Tahoma" panose="020B0604030504040204"/>
              </a:rPr>
              <a:t>a</a:t>
            </a:r>
            <a:r>
              <a:rPr sz="2325" spc="-35" dirty="0">
                <a:latin typeface="Tahoma" panose="020B0604030504040204"/>
                <a:cs typeface="Tahoma" panose="020B0604030504040204"/>
              </a:rPr>
              <a:t> </a:t>
            </a:r>
            <a:r>
              <a:rPr sz="2325" spc="-25" dirty="0">
                <a:latin typeface="Tahoma" panose="020B0604030504040204"/>
                <a:cs typeface="Tahoma" panose="020B0604030504040204"/>
              </a:rPr>
              <a:t>substitute</a:t>
            </a:r>
            <a:r>
              <a:rPr sz="2325" spc="-35" dirty="0">
                <a:latin typeface="Tahoma" panose="020B0604030504040204"/>
                <a:cs typeface="Tahoma" panose="020B0604030504040204"/>
              </a:rPr>
              <a:t> </a:t>
            </a:r>
            <a:r>
              <a:rPr sz="2325" spc="-20" dirty="0">
                <a:latin typeface="Tahoma" panose="020B0604030504040204"/>
                <a:cs typeface="Tahoma" panose="020B0604030504040204"/>
              </a:rPr>
              <a:t>for</a:t>
            </a:r>
            <a:r>
              <a:rPr sz="2325" spc="-35" dirty="0">
                <a:latin typeface="Tahoma" panose="020B0604030504040204"/>
                <a:cs typeface="Tahoma" panose="020B0604030504040204"/>
              </a:rPr>
              <a:t> </a:t>
            </a:r>
            <a:r>
              <a:rPr sz="2325" spc="-10" dirty="0">
                <a:latin typeface="Tahoma" panose="020B0604030504040204"/>
                <a:cs typeface="Tahoma" panose="020B0604030504040204"/>
              </a:rPr>
              <a:t>Stata,</a:t>
            </a:r>
            <a:r>
              <a:rPr sz="2325" spc="-40" dirty="0">
                <a:latin typeface="Tahoma" panose="020B0604030504040204"/>
                <a:cs typeface="Tahoma" panose="020B0604030504040204"/>
              </a:rPr>
              <a:t> </a:t>
            </a:r>
            <a:r>
              <a:rPr sz="2325" spc="-10" dirty="0">
                <a:latin typeface="Tahoma" panose="020B0604030504040204"/>
                <a:cs typeface="Tahoma" panose="020B0604030504040204"/>
              </a:rPr>
              <a:t>start</a:t>
            </a:r>
            <a:r>
              <a:rPr sz="2325" spc="-35" dirty="0">
                <a:latin typeface="Tahoma" panose="020B0604030504040204"/>
                <a:cs typeface="Tahoma" panose="020B0604030504040204"/>
              </a:rPr>
              <a:t> </a:t>
            </a:r>
            <a:r>
              <a:rPr sz="2325" spc="-10" dirty="0">
                <a:latin typeface="Tahoma" panose="020B0604030504040204"/>
                <a:cs typeface="Tahoma" panose="020B0604030504040204"/>
              </a:rPr>
              <a:t>here.</a:t>
            </a:r>
            <a:endParaRPr sz="2325">
              <a:latin typeface="Tahoma" panose="020B0604030504040204"/>
              <a:cs typeface="Tahoma" panose="020B0604030504040204"/>
            </a:endParaRPr>
          </a:p>
          <a:p>
            <a:pPr marL="214630">
              <a:lnSpc>
                <a:spcPct val="100000"/>
              </a:lnSpc>
              <a:spcBef>
                <a:spcPts val="35"/>
              </a:spcBef>
            </a:pPr>
            <a:r>
              <a:rPr sz="2325" spc="-10" dirty="0">
                <a:solidFill>
                  <a:srgbClr val="0000FF"/>
                </a:solidFill>
                <a:latin typeface="Tahoma" panose="020B0604030504040204"/>
                <a:cs typeface="Tahoma" panose="020B0604030504040204"/>
                <a:hlinkClick r:id="rId2"/>
              </a:rPr>
              <a:t>http://r4ds.had.co.nz/</a:t>
            </a:r>
            <a:endParaRPr sz="2325">
              <a:latin typeface="Tahoma" panose="020B0604030504040204"/>
              <a:cs typeface="Tahoma" panose="020B0604030504040204"/>
            </a:endParaRPr>
          </a:p>
          <a:p>
            <a:pPr marL="215265" indent="-177165">
              <a:lnSpc>
                <a:spcPct val="100000"/>
              </a:lnSpc>
              <a:spcBef>
                <a:spcPts val="715"/>
              </a:spcBef>
              <a:buClr>
                <a:srgbClr val="3333B2"/>
              </a:buClr>
              <a:buFont typeface="Lucida Sans Unicode" panose="020B0602030504020204"/>
              <a:buChar char="►"/>
              <a:tabLst>
                <a:tab pos="215265" algn="l"/>
              </a:tabLst>
            </a:pPr>
            <a:r>
              <a:rPr sz="2325" spc="-150" dirty="0">
                <a:latin typeface="Arial Black" panose="020B0A04020102020204"/>
                <a:cs typeface="Arial Black" panose="020B0A04020102020204"/>
              </a:rPr>
              <a:t>Advanced</a:t>
            </a:r>
            <a:r>
              <a:rPr sz="2325" spc="70" dirty="0">
                <a:latin typeface="Arial Black" panose="020B0A04020102020204"/>
                <a:cs typeface="Arial Black" panose="020B0A04020102020204"/>
              </a:rPr>
              <a:t> </a:t>
            </a:r>
            <a:r>
              <a:rPr sz="2325" spc="-50" dirty="0">
                <a:latin typeface="Arial Black" panose="020B0A04020102020204"/>
                <a:cs typeface="Arial Black" panose="020B0A04020102020204"/>
              </a:rPr>
              <a:t>R</a:t>
            </a:r>
            <a:endParaRPr sz="2325">
              <a:latin typeface="Arial Black" panose="020B0A04020102020204"/>
              <a:cs typeface="Arial Black" panose="020B0A04020102020204"/>
            </a:endParaRPr>
          </a:p>
          <a:p>
            <a:pPr marL="214630" marR="30480">
              <a:lnSpc>
                <a:spcPct val="103000"/>
              </a:lnSpc>
            </a:pPr>
            <a:r>
              <a:rPr sz="2325" spc="-70" dirty="0">
                <a:latin typeface="Tahoma" panose="020B0604030504040204"/>
                <a:cs typeface="Tahoma" panose="020B0604030504040204"/>
              </a:rPr>
              <a:t>In-depth</a:t>
            </a:r>
            <a:r>
              <a:rPr sz="2325" spc="-20" dirty="0">
                <a:latin typeface="Tahoma" panose="020B0604030504040204"/>
                <a:cs typeface="Tahoma" panose="020B0604030504040204"/>
              </a:rPr>
              <a:t> </a:t>
            </a:r>
            <a:r>
              <a:rPr sz="2325" spc="-55" dirty="0">
                <a:latin typeface="Tahoma" panose="020B0604030504040204"/>
                <a:cs typeface="Tahoma" panose="020B0604030504040204"/>
              </a:rPr>
              <a:t>discussion</a:t>
            </a:r>
            <a:r>
              <a:rPr sz="2325" spc="-30" dirty="0">
                <a:latin typeface="Tahoma" panose="020B0604030504040204"/>
                <a:cs typeface="Tahoma" panose="020B0604030504040204"/>
              </a:rPr>
              <a:t> </a:t>
            </a:r>
            <a:r>
              <a:rPr sz="2325" spc="-10" dirty="0">
                <a:latin typeface="Tahoma" panose="020B0604030504040204"/>
                <a:cs typeface="Tahoma" panose="020B0604030504040204"/>
              </a:rPr>
              <a:t>of</a:t>
            </a:r>
            <a:r>
              <a:rPr sz="2325" spc="-40" dirty="0">
                <a:latin typeface="Tahoma" panose="020B0604030504040204"/>
                <a:cs typeface="Tahoma" panose="020B0604030504040204"/>
              </a:rPr>
              <a:t> </a:t>
            </a:r>
            <a:r>
              <a:rPr sz="2325" spc="-60" dirty="0">
                <a:latin typeface="Tahoma" panose="020B0604030504040204"/>
                <a:cs typeface="Tahoma" panose="020B0604030504040204"/>
              </a:rPr>
              <a:t>programming</a:t>
            </a:r>
            <a:r>
              <a:rPr sz="2325" spc="-25" dirty="0">
                <a:latin typeface="Tahoma" panose="020B0604030504040204"/>
                <a:cs typeface="Tahoma" panose="020B0604030504040204"/>
              </a:rPr>
              <a:t> </a:t>
            </a:r>
            <a:r>
              <a:rPr sz="2325" dirty="0">
                <a:latin typeface="Tahoma" panose="020B0604030504040204"/>
                <a:cs typeface="Tahoma" panose="020B0604030504040204"/>
              </a:rPr>
              <a:t>in</a:t>
            </a:r>
            <a:r>
              <a:rPr sz="2325" spc="-25" dirty="0">
                <a:latin typeface="Tahoma" panose="020B0604030504040204"/>
                <a:cs typeface="Tahoma" panose="020B0604030504040204"/>
              </a:rPr>
              <a:t> </a:t>
            </a:r>
            <a:r>
              <a:rPr sz="2325" dirty="0">
                <a:latin typeface="Tahoma" panose="020B0604030504040204"/>
                <a:cs typeface="Tahoma" panose="020B0604030504040204"/>
              </a:rPr>
              <a:t>R.</a:t>
            </a:r>
            <a:r>
              <a:rPr sz="2325" spc="-25" dirty="0">
                <a:latin typeface="Tahoma" panose="020B0604030504040204"/>
                <a:cs typeface="Tahoma" panose="020B0604030504040204"/>
              </a:rPr>
              <a:t> </a:t>
            </a:r>
            <a:r>
              <a:rPr sz="2325" spc="-50" dirty="0">
                <a:latin typeface="Tahoma" panose="020B0604030504040204"/>
                <a:cs typeface="Tahoma" panose="020B0604030504040204"/>
              </a:rPr>
              <a:t>Read</a:t>
            </a:r>
            <a:r>
              <a:rPr sz="2325" spc="-20" dirty="0">
                <a:latin typeface="Tahoma" panose="020B0604030504040204"/>
                <a:cs typeface="Tahoma" panose="020B0604030504040204"/>
              </a:rPr>
              <a:t> </a:t>
            </a:r>
            <a:r>
              <a:rPr sz="2325" spc="-35" dirty="0">
                <a:latin typeface="Tahoma" panose="020B0604030504040204"/>
                <a:cs typeface="Tahoma" panose="020B0604030504040204"/>
              </a:rPr>
              <a:t>later,</a:t>
            </a:r>
            <a:r>
              <a:rPr sz="2325" spc="-25" dirty="0">
                <a:latin typeface="Tahoma" panose="020B0604030504040204"/>
                <a:cs typeface="Tahoma" panose="020B0604030504040204"/>
              </a:rPr>
              <a:t> </a:t>
            </a:r>
            <a:r>
              <a:rPr sz="2325" dirty="0">
                <a:latin typeface="Tahoma" panose="020B0604030504040204"/>
                <a:cs typeface="Tahoma" panose="020B0604030504040204"/>
              </a:rPr>
              <a:t>if</a:t>
            </a:r>
            <a:r>
              <a:rPr sz="2325" spc="-25" dirty="0">
                <a:latin typeface="Tahoma" panose="020B0604030504040204"/>
                <a:cs typeface="Tahoma" panose="020B0604030504040204"/>
              </a:rPr>
              <a:t> </a:t>
            </a:r>
            <a:r>
              <a:rPr sz="2325" spc="-75" dirty="0">
                <a:latin typeface="Tahoma" panose="020B0604030504040204"/>
                <a:cs typeface="Tahoma" panose="020B0604030504040204"/>
              </a:rPr>
              <a:t>you</a:t>
            </a:r>
            <a:r>
              <a:rPr sz="2325" spc="-10" dirty="0">
                <a:latin typeface="Tahoma" panose="020B0604030504040204"/>
                <a:cs typeface="Tahoma" panose="020B0604030504040204"/>
              </a:rPr>
              <a:t> </a:t>
            </a:r>
            <a:r>
              <a:rPr sz="2325" spc="-50" dirty="0">
                <a:latin typeface="Tahoma" panose="020B0604030504040204"/>
                <a:cs typeface="Tahoma" panose="020B0604030504040204"/>
              </a:rPr>
              <a:t>want</a:t>
            </a:r>
            <a:r>
              <a:rPr sz="2325" spc="-25" dirty="0">
                <a:latin typeface="Tahoma" panose="020B0604030504040204"/>
                <a:cs typeface="Tahoma" panose="020B0604030504040204"/>
              </a:rPr>
              <a:t> </a:t>
            </a:r>
            <a:r>
              <a:rPr sz="2325" dirty="0">
                <a:latin typeface="Tahoma" panose="020B0604030504040204"/>
                <a:cs typeface="Tahoma" panose="020B0604030504040204"/>
              </a:rPr>
              <a:t>to</a:t>
            </a:r>
            <a:r>
              <a:rPr sz="2325" spc="-25" dirty="0">
                <a:latin typeface="Tahoma" panose="020B0604030504040204"/>
                <a:cs typeface="Tahoma" panose="020B0604030504040204"/>
              </a:rPr>
              <a:t> </a:t>
            </a:r>
            <a:r>
              <a:rPr sz="2325" spc="-70" dirty="0">
                <a:latin typeface="Tahoma" panose="020B0604030504040204"/>
                <a:cs typeface="Tahoma" panose="020B0604030504040204"/>
              </a:rPr>
              <a:t>become</a:t>
            </a:r>
            <a:r>
              <a:rPr sz="2325" spc="-15" dirty="0">
                <a:latin typeface="Tahoma" panose="020B0604030504040204"/>
                <a:cs typeface="Tahoma" panose="020B0604030504040204"/>
              </a:rPr>
              <a:t> </a:t>
            </a:r>
            <a:r>
              <a:rPr sz="2325" dirty="0">
                <a:latin typeface="Tahoma" panose="020B0604030504040204"/>
                <a:cs typeface="Tahoma" panose="020B0604030504040204"/>
              </a:rPr>
              <a:t>a</a:t>
            </a:r>
            <a:r>
              <a:rPr sz="2325" spc="-25" dirty="0">
                <a:latin typeface="Tahoma" panose="020B0604030504040204"/>
                <a:cs typeface="Tahoma" panose="020B0604030504040204"/>
              </a:rPr>
              <a:t> </a:t>
            </a:r>
            <a:r>
              <a:rPr sz="2325" spc="-20" dirty="0">
                <a:latin typeface="Tahoma" panose="020B0604030504040204"/>
                <a:cs typeface="Tahoma" panose="020B0604030504040204"/>
              </a:rPr>
              <a:t>good </a:t>
            </a:r>
            <a:r>
              <a:rPr sz="2325" dirty="0">
                <a:latin typeface="Tahoma" panose="020B0604030504040204"/>
                <a:cs typeface="Tahoma" panose="020B0604030504040204"/>
              </a:rPr>
              <a:t>R</a:t>
            </a:r>
            <a:r>
              <a:rPr sz="2325" spc="25" dirty="0">
                <a:latin typeface="Tahoma" panose="020B0604030504040204"/>
                <a:cs typeface="Tahoma" panose="020B0604030504040204"/>
              </a:rPr>
              <a:t> </a:t>
            </a:r>
            <a:r>
              <a:rPr sz="2325" spc="-10" dirty="0">
                <a:latin typeface="Tahoma" panose="020B0604030504040204"/>
                <a:cs typeface="Tahoma" panose="020B0604030504040204"/>
              </a:rPr>
              <a:t>programmer.</a:t>
            </a:r>
            <a:endParaRPr sz="2325">
              <a:latin typeface="Tahoma" panose="020B0604030504040204"/>
              <a:cs typeface="Tahoma" panose="020B0604030504040204"/>
            </a:endParaRPr>
          </a:p>
          <a:p>
            <a:pPr marL="214630">
              <a:lnSpc>
                <a:spcPct val="100000"/>
              </a:lnSpc>
              <a:spcBef>
                <a:spcPts val="35"/>
              </a:spcBef>
            </a:pPr>
            <a:r>
              <a:rPr sz="2325" spc="-20" dirty="0">
                <a:solidFill>
                  <a:srgbClr val="0000FF"/>
                </a:solidFill>
                <a:latin typeface="Tahoma" panose="020B0604030504040204"/>
                <a:cs typeface="Tahoma" panose="020B0604030504040204"/>
                <a:hlinkClick r:id="rId3"/>
              </a:rPr>
              <a:t>https://adv-</a:t>
            </a:r>
            <a:r>
              <a:rPr sz="2325" spc="-10" dirty="0">
                <a:solidFill>
                  <a:srgbClr val="0000FF"/>
                </a:solidFill>
                <a:latin typeface="Tahoma" panose="020B0604030504040204"/>
                <a:cs typeface="Tahoma" panose="020B0604030504040204"/>
                <a:hlinkClick r:id="rId3"/>
              </a:rPr>
              <a:t>r.hadley.nz/</a:t>
            </a:r>
            <a:endParaRPr sz="2325">
              <a:latin typeface="Tahoma" panose="020B0604030504040204"/>
              <a:cs typeface="Tahoma" panose="020B0604030504040204"/>
            </a:endParaRPr>
          </a:p>
        </p:txBody>
      </p:sp>
    </p:spTree>
  </p:cSld>
  <p:clrMapOvr>
    <a:masterClrMapping/>
  </p:clrMapOvr>
  <p:transition>
    <p:cut/>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520383"/>
            <a:ext cx="10972800" cy="651510"/>
          </a:xfrm>
          <a:prstGeom prst="rect">
            <a:avLst/>
          </a:prstGeom>
        </p:spPr>
        <p:txBody>
          <a:bodyPr vert="horz" wrap="square" lIns="0" tIns="36236" rIns="0" bIns="0" rtlCol="0">
            <a:spAutoFit/>
          </a:bodyPr>
          <a:lstStyle/>
          <a:p>
            <a:pPr marL="12700">
              <a:lnSpc>
                <a:spcPct val="100000"/>
              </a:lnSpc>
              <a:spcBef>
                <a:spcPts val="135"/>
              </a:spcBef>
            </a:pPr>
            <a:r>
              <a:rPr spc="-55" dirty="0"/>
              <a:t>Ressources </a:t>
            </a:r>
            <a:r>
              <a:rPr spc="-10" dirty="0"/>
              <a:t>for</a:t>
            </a:r>
            <a:r>
              <a:rPr spc="-50" dirty="0"/>
              <a:t> </a:t>
            </a:r>
            <a:r>
              <a:rPr spc="-20" dirty="0"/>
              <a:t>data</a:t>
            </a:r>
            <a:r>
              <a:rPr spc="-60" dirty="0"/>
              <a:t> </a:t>
            </a:r>
            <a:r>
              <a:rPr spc="-30" dirty="0"/>
              <a:t>visualization</a:t>
            </a:r>
            <a:r>
              <a:rPr spc="-50" dirty="0"/>
              <a:t> </a:t>
            </a:r>
            <a:r>
              <a:rPr dirty="0"/>
              <a:t>in</a:t>
            </a:r>
            <a:r>
              <a:rPr spc="-50" dirty="0"/>
              <a:t> R</a:t>
            </a:r>
            <a:endParaRPr spc="-50" dirty="0"/>
          </a:p>
        </p:txBody>
      </p:sp>
      <p:sp>
        <p:nvSpPr>
          <p:cNvPr id="3" name="object 3"/>
          <p:cNvSpPr txBox="1"/>
          <p:nvPr/>
        </p:nvSpPr>
        <p:spPr>
          <a:xfrm>
            <a:off x="894790" y="1259641"/>
            <a:ext cx="10195739" cy="4306570"/>
          </a:xfrm>
          <a:prstGeom prst="rect">
            <a:avLst/>
          </a:prstGeom>
        </p:spPr>
        <p:txBody>
          <a:bodyPr vert="horz" wrap="square" lIns="0" tIns="24157" rIns="0" bIns="0" rtlCol="0">
            <a:spAutoFit/>
          </a:bodyPr>
          <a:lstStyle/>
          <a:p>
            <a:pPr marL="215265" indent="-177165">
              <a:lnSpc>
                <a:spcPct val="100000"/>
              </a:lnSpc>
              <a:spcBef>
                <a:spcPts val="90"/>
              </a:spcBef>
              <a:buClr>
                <a:srgbClr val="3333B2"/>
              </a:buClr>
              <a:buFont typeface="Lucida Sans Unicode" panose="020B0602030504020204"/>
              <a:buChar char="►"/>
              <a:tabLst>
                <a:tab pos="215265" algn="l"/>
              </a:tabLst>
            </a:pPr>
            <a:r>
              <a:rPr sz="2325" spc="-85" dirty="0">
                <a:latin typeface="Arial Black" panose="020B0A04020102020204"/>
                <a:cs typeface="Arial Black" panose="020B0A04020102020204"/>
              </a:rPr>
              <a:t>Data</a:t>
            </a:r>
            <a:r>
              <a:rPr sz="2325" spc="45" dirty="0">
                <a:latin typeface="Arial Black" panose="020B0A04020102020204"/>
                <a:cs typeface="Arial Black" panose="020B0A04020102020204"/>
              </a:rPr>
              <a:t> </a:t>
            </a:r>
            <a:r>
              <a:rPr sz="2325" spc="-120" dirty="0">
                <a:latin typeface="Arial Black" panose="020B0A04020102020204"/>
                <a:cs typeface="Arial Black" panose="020B0A04020102020204"/>
              </a:rPr>
              <a:t>Visualization</a:t>
            </a:r>
            <a:r>
              <a:rPr sz="2325" spc="45" dirty="0">
                <a:latin typeface="Arial Black" panose="020B0A04020102020204"/>
                <a:cs typeface="Arial Black" panose="020B0A04020102020204"/>
              </a:rPr>
              <a:t> </a:t>
            </a:r>
            <a:r>
              <a:rPr sz="2325" dirty="0">
                <a:latin typeface="Arial Black" panose="020B0A04020102020204"/>
                <a:cs typeface="Arial Black" panose="020B0A04020102020204"/>
              </a:rPr>
              <a:t>-</a:t>
            </a:r>
            <a:r>
              <a:rPr sz="2325" spc="50" dirty="0">
                <a:latin typeface="Arial Black" panose="020B0A04020102020204"/>
                <a:cs typeface="Arial Black" panose="020B0A04020102020204"/>
              </a:rPr>
              <a:t> </a:t>
            </a:r>
            <a:r>
              <a:rPr sz="2325" dirty="0">
                <a:latin typeface="Arial Black" panose="020B0A04020102020204"/>
                <a:cs typeface="Arial Black" panose="020B0A04020102020204"/>
              </a:rPr>
              <a:t>A</a:t>
            </a:r>
            <a:r>
              <a:rPr sz="2325" spc="45" dirty="0">
                <a:latin typeface="Arial Black" panose="020B0A04020102020204"/>
                <a:cs typeface="Arial Black" panose="020B0A04020102020204"/>
              </a:rPr>
              <a:t> </a:t>
            </a:r>
            <a:r>
              <a:rPr sz="2325" spc="-130" dirty="0">
                <a:latin typeface="Arial Black" panose="020B0A04020102020204"/>
                <a:cs typeface="Arial Black" panose="020B0A04020102020204"/>
              </a:rPr>
              <a:t>Practical</a:t>
            </a:r>
            <a:r>
              <a:rPr sz="2325" spc="45" dirty="0">
                <a:latin typeface="Arial Black" panose="020B0A04020102020204"/>
                <a:cs typeface="Arial Black" panose="020B0A04020102020204"/>
              </a:rPr>
              <a:t> </a:t>
            </a:r>
            <a:r>
              <a:rPr sz="2325" spc="-30" dirty="0">
                <a:latin typeface="Arial Black" panose="020B0A04020102020204"/>
                <a:cs typeface="Arial Black" panose="020B0A04020102020204"/>
              </a:rPr>
              <a:t>Introduction</a:t>
            </a:r>
            <a:endParaRPr sz="2325">
              <a:latin typeface="Arial Black" panose="020B0A04020102020204"/>
              <a:cs typeface="Arial Black" panose="020B0A04020102020204"/>
            </a:endParaRPr>
          </a:p>
          <a:p>
            <a:pPr marL="210185">
              <a:lnSpc>
                <a:spcPct val="100000"/>
              </a:lnSpc>
              <a:spcBef>
                <a:spcPts val="35"/>
              </a:spcBef>
            </a:pPr>
            <a:r>
              <a:rPr sz="2325" spc="-30" dirty="0">
                <a:latin typeface="Tahoma" panose="020B0604030504040204"/>
                <a:cs typeface="Tahoma" panose="020B0604030504040204"/>
              </a:rPr>
              <a:t>Textbook</a:t>
            </a:r>
            <a:r>
              <a:rPr sz="2325" spc="-45" dirty="0">
                <a:latin typeface="Tahoma" panose="020B0604030504040204"/>
                <a:cs typeface="Tahoma" panose="020B0604030504040204"/>
              </a:rPr>
              <a:t> </a:t>
            </a:r>
            <a:r>
              <a:rPr sz="2325" spc="-10" dirty="0">
                <a:latin typeface="Tahoma" panose="020B0604030504040204"/>
                <a:cs typeface="Tahoma" panose="020B0604030504040204"/>
              </a:rPr>
              <a:t>on</a:t>
            </a:r>
            <a:r>
              <a:rPr sz="2325" spc="-40" dirty="0">
                <a:latin typeface="Tahoma" panose="020B0604030504040204"/>
                <a:cs typeface="Tahoma" panose="020B0604030504040204"/>
              </a:rPr>
              <a:t> </a:t>
            </a:r>
            <a:r>
              <a:rPr sz="2325" spc="-20" dirty="0">
                <a:latin typeface="Tahoma" panose="020B0604030504040204"/>
                <a:cs typeface="Tahoma" panose="020B0604030504040204"/>
              </a:rPr>
              <a:t>data</a:t>
            </a:r>
            <a:r>
              <a:rPr sz="2325" spc="-45" dirty="0">
                <a:latin typeface="Tahoma" panose="020B0604030504040204"/>
                <a:cs typeface="Tahoma" panose="020B0604030504040204"/>
              </a:rPr>
              <a:t> </a:t>
            </a:r>
            <a:r>
              <a:rPr sz="2325" spc="-30" dirty="0">
                <a:latin typeface="Tahoma" panose="020B0604030504040204"/>
                <a:cs typeface="Tahoma" panose="020B0604030504040204"/>
              </a:rPr>
              <a:t>visualization,</a:t>
            </a:r>
            <a:r>
              <a:rPr sz="2325" spc="-35" dirty="0">
                <a:latin typeface="Tahoma" panose="020B0604030504040204"/>
                <a:cs typeface="Tahoma" panose="020B0604030504040204"/>
              </a:rPr>
              <a:t> using</a:t>
            </a:r>
            <a:r>
              <a:rPr sz="2325" spc="-45" dirty="0">
                <a:latin typeface="Tahoma" panose="020B0604030504040204"/>
                <a:cs typeface="Tahoma" panose="020B0604030504040204"/>
              </a:rPr>
              <a:t> </a:t>
            </a:r>
            <a:r>
              <a:rPr sz="2325" spc="-30" dirty="0">
                <a:latin typeface="Tahoma" panose="020B0604030504040204"/>
                <a:cs typeface="Tahoma" panose="020B0604030504040204"/>
              </a:rPr>
              <a:t>ggplot2.</a:t>
            </a:r>
            <a:r>
              <a:rPr sz="2325" spc="60" dirty="0">
                <a:latin typeface="Tahoma" panose="020B0604030504040204"/>
                <a:cs typeface="Tahoma" panose="020B0604030504040204"/>
              </a:rPr>
              <a:t> </a:t>
            </a:r>
            <a:r>
              <a:rPr sz="2325" spc="-10" dirty="0">
                <a:solidFill>
                  <a:srgbClr val="0000FF"/>
                </a:solidFill>
                <a:latin typeface="Tahoma" panose="020B0604030504040204"/>
                <a:cs typeface="Tahoma" panose="020B0604030504040204"/>
                <a:hlinkClick r:id="rId1"/>
              </a:rPr>
              <a:t>http://socviz.co/</a:t>
            </a:r>
            <a:endParaRPr sz="2325">
              <a:latin typeface="Tahoma" panose="020B0604030504040204"/>
              <a:cs typeface="Tahoma" panose="020B0604030504040204"/>
            </a:endParaRPr>
          </a:p>
          <a:p>
            <a:pPr marL="215265" indent="-177165">
              <a:lnSpc>
                <a:spcPct val="100000"/>
              </a:lnSpc>
              <a:spcBef>
                <a:spcPts val="710"/>
              </a:spcBef>
              <a:buClr>
                <a:srgbClr val="3333B2"/>
              </a:buClr>
              <a:buFont typeface="Lucida Sans Unicode" panose="020B0602030504020204"/>
              <a:buChar char="►"/>
              <a:tabLst>
                <a:tab pos="215265" algn="l"/>
              </a:tabLst>
            </a:pPr>
            <a:r>
              <a:rPr sz="2325" spc="-120" dirty="0">
                <a:latin typeface="Arial Black" panose="020B0A04020102020204"/>
                <a:cs typeface="Arial Black" panose="020B0A04020102020204"/>
              </a:rPr>
              <a:t>ggplot2</a:t>
            </a:r>
            <a:r>
              <a:rPr sz="2325" spc="50" dirty="0">
                <a:latin typeface="Arial Black" panose="020B0A04020102020204"/>
                <a:cs typeface="Arial Black" panose="020B0A04020102020204"/>
              </a:rPr>
              <a:t> </a:t>
            </a:r>
            <a:r>
              <a:rPr sz="2325" dirty="0">
                <a:latin typeface="Arial Black" panose="020B0A04020102020204"/>
                <a:cs typeface="Arial Black" panose="020B0A04020102020204"/>
              </a:rPr>
              <a:t>-</a:t>
            </a:r>
            <a:r>
              <a:rPr sz="2325" spc="55" dirty="0">
                <a:latin typeface="Arial Black" panose="020B0A04020102020204"/>
                <a:cs typeface="Arial Black" panose="020B0A04020102020204"/>
              </a:rPr>
              <a:t> </a:t>
            </a:r>
            <a:r>
              <a:rPr sz="2325" spc="-130" dirty="0">
                <a:latin typeface="Arial Black" panose="020B0A04020102020204"/>
                <a:cs typeface="Arial Black" panose="020B0A04020102020204"/>
              </a:rPr>
              <a:t>Elegant</a:t>
            </a:r>
            <a:r>
              <a:rPr sz="2325" spc="55" dirty="0">
                <a:latin typeface="Arial Black" panose="020B0A04020102020204"/>
                <a:cs typeface="Arial Black" panose="020B0A04020102020204"/>
              </a:rPr>
              <a:t> </a:t>
            </a:r>
            <a:r>
              <a:rPr sz="2325" spc="-155" dirty="0">
                <a:latin typeface="Arial Black" panose="020B0A04020102020204"/>
                <a:cs typeface="Arial Black" panose="020B0A04020102020204"/>
              </a:rPr>
              <a:t>Graphics</a:t>
            </a:r>
            <a:r>
              <a:rPr sz="2325" spc="55" dirty="0">
                <a:latin typeface="Arial Black" panose="020B0A04020102020204"/>
                <a:cs typeface="Arial Black" panose="020B0A04020102020204"/>
              </a:rPr>
              <a:t> </a:t>
            </a:r>
            <a:r>
              <a:rPr sz="2325" spc="-105" dirty="0">
                <a:latin typeface="Arial Black" panose="020B0A04020102020204"/>
                <a:cs typeface="Arial Black" panose="020B0A04020102020204"/>
              </a:rPr>
              <a:t>for</a:t>
            </a:r>
            <a:r>
              <a:rPr sz="2325" spc="50" dirty="0">
                <a:latin typeface="Arial Black" panose="020B0A04020102020204"/>
                <a:cs typeface="Arial Black" panose="020B0A04020102020204"/>
              </a:rPr>
              <a:t> </a:t>
            </a:r>
            <a:r>
              <a:rPr sz="2325" spc="-85" dirty="0">
                <a:latin typeface="Arial Black" panose="020B0A04020102020204"/>
                <a:cs typeface="Arial Black" panose="020B0A04020102020204"/>
              </a:rPr>
              <a:t>Data</a:t>
            </a:r>
            <a:r>
              <a:rPr sz="2325" spc="55" dirty="0">
                <a:latin typeface="Arial Black" panose="020B0A04020102020204"/>
                <a:cs typeface="Arial Black" panose="020B0A04020102020204"/>
              </a:rPr>
              <a:t> </a:t>
            </a:r>
            <a:r>
              <a:rPr sz="2325" spc="-10" dirty="0">
                <a:latin typeface="Arial Black" panose="020B0A04020102020204"/>
                <a:cs typeface="Arial Black" panose="020B0A04020102020204"/>
              </a:rPr>
              <a:t>Analysis</a:t>
            </a:r>
            <a:endParaRPr sz="2325">
              <a:latin typeface="Arial Black" panose="020B0A04020102020204"/>
              <a:cs typeface="Arial Black" panose="020B0A04020102020204"/>
            </a:endParaRPr>
          </a:p>
          <a:p>
            <a:pPr marL="214630" marR="401955">
              <a:lnSpc>
                <a:spcPct val="103000"/>
              </a:lnSpc>
            </a:pPr>
            <a:r>
              <a:rPr sz="2325" spc="-75" dirty="0">
                <a:latin typeface="Tahoma" panose="020B0604030504040204"/>
                <a:cs typeface="Tahoma" panose="020B0604030504040204"/>
              </a:rPr>
              <a:t>In</a:t>
            </a:r>
            <a:r>
              <a:rPr sz="2325" spc="-15" dirty="0">
                <a:latin typeface="Tahoma" panose="020B0604030504040204"/>
                <a:cs typeface="Tahoma" panose="020B0604030504040204"/>
              </a:rPr>
              <a:t> </a:t>
            </a:r>
            <a:r>
              <a:rPr sz="2325" spc="-35" dirty="0">
                <a:latin typeface="Tahoma" panose="020B0604030504040204"/>
                <a:cs typeface="Tahoma" panose="020B0604030504040204"/>
              </a:rPr>
              <a:t>depth</a:t>
            </a:r>
            <a:r>
              <a:rPr sz="2325" spc="-50" dirty="0">
                <a:latin typeface="Tahoma" panose="020B0604030504040204"/>
                <a:cs typeface="Tahoma" panose="020B0604030504040204"/>
              </a:rPr>
              <a:t> </a:t>
            </a:r>
            <a:r>
              <a:rPr sz="2325" spc="-45" dirty="0">
                <a:latin typeface="Tahoma" panose="020B0604030504040204"/>
                <a:cs typeface="Tahoma" panose="020B0604030504040204"/>
              </a:rPr>
              <a:t>discussion </a:t>
            </a:r>
            <a:r>
              <a:rPr sz="2325" dirty="0">
                <a:latin typeface="Tahoma" panose="020B0604030504040204"/>
                <a:cs typeface="Tahoma" panose="020B0604030504040204"/>
              </a:rPr>
              <a:t>of</a:t>
            </a:r>
            <a:r>
              <a:rPr sz="2325" spc="-40" dirty="0">
                <a:latin typeface="Tahoma" panose="020B0604030504040204"/>
                <a:cs typeface="Tahoma" panose="020B0604030504040204"/>
              </a:rPr>
              <a:t> </a:t>
            </a:r>
            <a:r>
              <a:rPr sz="2325" spc="-50" dirty="0">
                <a:latin typeface="Tahoma" panose="020B0604030504040204"/>
                <a:cs typeface="Tahoma" panose="020B0604030504040204"/>
              </a:rPr>
              <a:t>R-</a:t>
            </a:r>
            <a:r>
              <a:rPr sz="2325" spc="-40" dirty="0">
                <a:latin typeface="Tahoma" panose="020B0604030504040204"/>
                <a:cs typeface="Tahoma" panose="020B0604030504040204"/>
              </a:rPr>
              <a:t>package</a:t>
            </a:r>
            <a:r>
              <a:rPr sz="2325" spc="-30" dirty="0">
                <a:latin typeface="Tahoma" panose="020B0604030504040204"/>
                <a:cs typeface="Tahoma" panose="020B0604030504040204"/>
              </a:rPr>
              <a:t> </a:t>
            </a:r>
            <a:r>
              <a:rPr sz="2325" spc="-20" dirty="0">
                <a:latin typeface="Tahoma" panose="020B0604030504040204"/>
                <a:cs typeface="Tahoma" panose="020B0604030504040204"/>
              </a:rPr>
              <a:t>for</a:t>
            </a:r>
            <a:r>
              <a:rPr sz="2325" spc="-40" dirty="0">
                <a:latin typeface="Tahoma" panose="020B0604030504040204"/>
                <a:cs typeface="Tahoma" panose="020B0604030504040204"/>
              </a:rPr>
              <a:t> </a:t>
            </a:r>
            <a:r>
              <a:rPr sz="2325" spc="-20" dirty="0">
                <a:latin typeface="Tahoma" panose="020B0604030504040204"/>
                <a:cs typeface="Tahoma" panose="020B0604030504040204"/>
              </a:rPr>
              <a:t>data</a:t>
            </a:r>
            <a:r>
              <a:rPr sz="2325" spc="-35" dirty="0">
                <a:latin typeface="Tahoma" panose="020B0604030504040204"/>
                <a:cs typeface="Tahoma" panose="020B0604030504040204"/>
              </a:rPr>
              <a:t> </a:t>
            </a:r>
            <a:r>
              <a:rPr sz="2325" spc="-10" dirty="0">
                <a:latin typeface="Tahoma" panose="020B0604030504040204"/>
                <a:cs typeface="Tahoma" panose="020B0604030504040204"/>
              </a:rPr>
              <a:t>vizualization. </a:t>
            </a:r>
            <a:r>
              <a:rPr sz="2325" spc="-40" dirty="0">
                <a:solidFill>
                  <a:srgbClr val="0000FF"/>
                </a:solidFill>
                <a:latin typeface="Tahoma" panose="020B0604030504040204"/>
                <a:cs typeface="Tahoma" panose="020B0604030504040204"/>
                <a:hlinkClick r:id="rId2"/>
              </a:rPr>
              <a:t>http://moderngraphics11.pbworks.com/f/ggplot2-</a:t>
            </a:r>
            <a:r>
              <a:rPr sz="2325" spc="-25" dirty="0">
                <a:solidFill>
                  <a:srgbClr val="0000FF"/>
                </a:solidFill>
                <a:latin typeface="Tahoma" panose="020B0604030504040204"/>
                <a:cs typeface="Tahoma" panose="020B0604030504040204"/>
                <a:hlinkClick r:id="rId2"/>
              </a:rPr>
              <a:t>Book09hWickham.pdf</a:t>
            </a:r>
            <a:endParaRPr sz="2325">
              <a:latin typeface="Tahoma" panose="020B0604030504040204"/>
              <a:cs typeface="Tahoma" panose="020B0604030504040204"/>
            </a:endParaRPr>
          </a:p>
          <a:p>
            <a:pPr marL="215265" indent="-177165">
              <a:lnSpc>
                <a:spcPct val="100000"/>
              </a:lnSpc>
              <a:spcBef>
                <a:spcPts val="715"/>
              </a:spcBef>
              <a:buClr>
                <a:srgbClr val="3333B2"/>
              </a:buClr>
              <a:buFont typeface="Lucida Sans Unicode" panose="020B0602030504020204"/>
              <a:buChar char="►"/>
              <a:tabLst>
                <a:tab pos="215265" algn="l"/>
              </a:tabLst>
            </a:pPr>
            <a:r>
              <a:rPr sz="2325" spc="-75" dirty="0">
                <a:latin typeface="Arial Black" panose="020B0A04020102020204"/>
                <a:cs typeface="Arial Black" panose="020B0A04020102020204"/>
              </a:rPr>
              <a:t>An</a:t>
            </a:r>
            <a:r>
              <a:rPr sz="2325" spc="50" dirty="0">
                <a:latin typeface="Arial Black" panose="020B0A04020102020204"/>
                <a:cs typeface="Arial Black" panose="020B0A04020102020204"/>
              </a:rPr>
              <a:t> </a:t>
            </a:r>
            <a:r>
              <a:rPr sz="2325" spc="-140" dirty="0">
                <a:latin typeface="Arial Black" panose="020B0A04020102020204"/>
                <a:cs typeface="Arial Black" panose="020B0A04020102020204"/>
              </a:rPr>
              <a:t>Economist’s</a:t>
            </a:r>
            <a:r>
              <a:rPr sz="2325" spc="55" dirty="0">
                <a:latin typeface="Arial Black" panose="020B0A04020102020204"/>
                <a:cs typeface="Arial Black" panose="020B0A04020102020204"/>
              </a:rPr>
              <a:t> </a:t>
            </a:r>
            <a:r>
              <a:rPr sz="2325" spc="-130" dirty="0">
                <a:latin typeface="Arial Black" panose="020B0A04020102020204"/>
                <a:cs typeface="Arial Black" panose="020B0A04020102020204"/>
              </a:rPr>
              <a:t>Guide</a:t>
            </a:r>
            <a:r>
              <a:rPr sz="2325" spc="55" dirty="0">
                <a:latin typeface="Arial Black" panose="020B0A04020102020204"/>
                <a:cs typeface="Arial Black" panose="020B0A04020102020204"/>
              </a:rPr>
              <a:t> </a:t>
            </a:r>
            <a:r>
              <a:rPr sz="2325" spc="-85" dirty="0">
                <a:latin typeface="Arial Black" panose="020B0A04020102020204"/>
                <a:cs typeface="Arial Black" panose="020B0A04020102020204"/>
              </a:rPr>
              <a:t>to</a:t>
            </a:r>
            <a:r>
              <a:rPr sz="2325" spc="50" dirty="0">
                <a:latin typeface="Arial Black" panose="020B0A04020102020204"/>
                <a:cs typeface="Arial Black" panose="020B0A04020102020204"/>
              </a:rPr>
              <a:t> </a:t>
            </a:r>
            <a:r>
              <a:rPr sz="2325" spc="-125" dirty="0">
                <a:latin typeface="Arial Black" panose="020B0A04020102020204"/>
                <a:cs typeface="Arial Black" panose="020B0A04020102020204"/>
              </a:rPr>
              <a:t>Visualizing</a:t>
            </a:r>
            <a:r>
              <a:rPr sz="2325" spc="55" dirty="0">
                <a:latin typeface="Arial Black" panose="020B0A04020102020204"/>
                <a:cs typeface="Arial Black" panose="020B0A04020102020204"/>
              </a:rPr>
              <a:t> </a:t>
            </a:r>
            <a:r>
              <a:rPr sz="2325" spc="-20" dirty="0">
                <a:latin typeface="Arial Black" panose="020B0A04020102020204"/>
                <a:cs typeface="Arial Black" panose="020B0A04020102020204"/>
              </a:rPr>
              <a:t>Data</a:t>
            </a:r>
            <a:endParaRPr sz="2325">
              <a:latin typeface="Arial Black" panose="020B0A04020102020204"/>
              <a:cs typeface="Arial Black" panose="020B0A04020102020204"/>
            </a:endParaRPr>
          </a:p>
          <a:p>
            <a:pPr marL="214630" marR="1161415">
              <a:lnSpc>
                <a:spcPct val="103000"/>
              </a:lnSpc>
            </a:pPr>
            <a:r>
              <a:rPr sz="2325" spc="-35" dirty="0">
                <a:latin typeface="Tahoma" panose="020B0604030504040204"/>
                <a:cs typeface="Tahoma" panose="020B0604030504040204"/>
              </a:rPr>
              <a:t>Guidelines</a:t>
            </a:r>
            <a:r>
              <a:rPr sz="2325" spc="-45" dirty="0">
                <a:latin typeface="Tahoma" panose="020B0604030504040204"/>
                <a:cs typeface="Tahoma" panose="020B0604030504040204"/>
              </a:rPr>
              <a:t> </a:t>
            </a:r>
            <a:r>
              <a:rPr sz="2325" spc="-20" dirty="0">
                <a:latin typeface="Tahoma" panose="020B0604030504040204"/>
                <a:cs typeface="Tahoma" panose="020B0604030504040204"/>
              </a:rPr>
              <a:t>for</a:t>
            </a:r>
            <a:r>
              <a:rPr sz="2325" spc="-40" dirty="0">
                <a:latin typeface="Tahoma" panose="020B0604030504040204"/>
                <a:cs typeface="Tahoma" panose="020B0604030504040204"/>
              </a:rPr>
              <a:t> </a:t>
            </a:r>
            <a:r>
              <a:rPr sz="2325" spc="-30" dirty="0">
                <a:latin typeface="Tahoma" panose="020B0604030504040204"/>
                <a:cs typeface="Tahoma" panose="020B0604030504040204"/>
              </a:rPr>
              <a:t>good</a:t>
            </a:r>
            <a:r>
              <a:rPr sz="2325" spc="-35" dirty="0">
                <a:latin typeface="Tahoma" panose="020B0604030504040204"/>
                <a:cs typeface="Tahoma" panose="020B0604030504040204"/>
              </a:rPr>
              <a:t> </a:t>
            </a:r>
            <a:r>
              <a:rPr sz="2325" spc="-25" dirty="0">
                <a:latin typeface="Tahoma" panose="020B0604030504040204"/>
                <a:cs typeface="Tahoma" panose="020B0604030504040204"/>
              </a:rPr>
              <a:t>visualizations</a:t>
            </a:r>
            <a:r>
              <a:rPr sz="2325" spc="-45" dirty="0">
                <a:latin typeface="Tahoma" panose="020B0604030504040204"/>
                <a:cs typeface="Tahoma" panose="020B0604030504040204"/>
              </a:rPr>
              <a:t> </a:t>
            </a:r>
            <a:r>
              <a:rPr sz="2325" dirty="0">
                <a:latin typeface="Tahoma" panose="020B0604030504040204"/>
                <a:cs typeface="Tahoma" panose="020B0604030504040204"/>
              </a:rPr>
              <a:t>(not</a:t>
            </a:r>
            <a:r>
              <a:rPr sz="2325" spc="-45" dirty="0">
                <a:latin typeface="Tahoma" panose="020B0604030504040204"/>
                <a:cs typeface="Tahoma" panose="020B0604030504040204"/>
              </a:rPr>
              <a:t> </a:t>
            </a:r>
            <a:r>
              <a:rPr sz="2325" spc="-50" dirty="0">
                <a:latin typeface="Tahoma" panose="020B0604030504040204"/>
                <a:cs typeface="Tahoma" panose="020B0604030504040204"/>
              </a:rPr>
              <a:t>R-</a:t>
            </a:r>
            <a:r>
              <a:rPr sz="2325" spc="-10" dirty="0">
                <a:latin typeface="Tahoma" panose="020B0604030504040204"/>
                <a:cs typeface="Tahoma" panose="020B0604030504040204"/>
              </a:rPr>
              <a:t>specific). </a:t>
            </a:r>
            <a:r>
              <a:rPr sz="2325" spc="-40" dirty="0">
                <a:solidFill>
                  <a:srgbClr val="0000FF"/>
                </a:solidFill>
                <a:latin typeface="Tahoma" panose="020B0604030504040204"/>
                <a:cs typeface="Tahoma" panose="020B0604030504040204"/>
                <a:hlinkClick r:id="rId3"/>
              </a:rPr>
              <a:t>https://pubs.aeaweb.org/doi/pdfplus/10.1257/jep.28.1.209</a:t>
            </a:r>
            <a:endParaRPr sz="2325">
              <a:latin typeface="Tahoma" panose="020B0604030504040204"/>
              <a:cs typeface="Tahoma" panose="020B0604030504040204"/>
            </a:endParaRPr>
          </a:p>
          <a:p>
            <a:pPr marL="215265" indent="-177165">
              <a:lnSpc>
                <a:spcPct val="100000"/>
              </a:lnSpc>
              <a:spcBef>
                <a:spcPts val="710"/>
              </a:spcBef>
              <a:buClr>
                <a:srgbClr val="3333B2"/>
              </a:buClr>
              <a:buFont typeface="Lucida Sans Unicode" panose="020B0602030504020204"/>
              <a:buChar char="►"/>
              <a:tabLst>
                <a:tab pos="215265" algn="l"/>
              </a:tabLst>
            </a:pPr>
            <a:r>
              <a:rPr sz="2325" dirty="0">
                <a:latin typeface="Arial Black" panose="020B0A04020102020204"/>
                <a:cs typeface="Arial Black" panose="020B0A04020102020204"/>
              </a:rPr>
              <a:t>A</a:t>
            </a:r>
            <a:r>
              <a:rPr sz="2325" spc="35" dirty="0">
                <a:latin typeface="Arial Black" panose="020B0A04020102020204"/>
                <a:cs typeface="Arial Black" panose="020B0A04020102020204"/>
              </a:rPr>
              <a:t> </a:t>
            </a:r>
            <a:r>
              <a:rPr sz="2325" spc="-160" dirty="0">
                <a:latin typeface="Arial Black" panose="020B0A04020102020204"/>
                <a:cs typeface="Arial Black" panose="020B0A04020102020204"/>
              </a:rPr>
              <a:t>Layered</a:t>
            </a:r>
            <a:r>
              <a:rPr sz="2325" spc="40" dirty="0">
                <a:latin typeface="Arial Black" panose="020B0A04020102020204"/>
                <a:cs typeface="Arial Black" panose="020B0A04020102020204"/>
              </a:rPr>
              <a:t> </a:t>
            </a:r>
            <a:r>
              <a:rPr sz="2325" spc="-150" dirty="0">
                <a:latin typeface="Arial Black" panose="020B0A04020102020204"/>
                <a:cs typeface="Arial Black" panose="020B0A04020102020204"/>
              </a:rPr>
              <a:t>Grammar</a:t>
            </a:r>
            <a:r>
              <a:rPr sz="2325" spc="35" dirty="0">
                <a:latin typeface="Arial Black" panose="020B0A04020102020204"/>
                <a:cs typeface="Arial Black" panose="020B0A04020102020204"/>
              </a:rPr>
              <a:t> </a:t>
            </a:r>
            <a:r>
              <a:rPr sz="2325" spc="-85" dirty="0">
                <a:latin typeface="Arial Black" panose="020B0A04020102020204"/>
                <a:cs typeface="Arial Black" panose="020B0A04020102020204"/>
              </a:rPr>
              <a:t>of</a:t>
            </a:r>
            <a:r>
              <a:rPr sz="2325" spc="40" dirty="0">
                <a:latin typeface="Arial Black" panose="020B0A04020102020204"/>
                <a:cs typeface="Arial Black" panose="020B0A04020102020204"/>
              </a:rPr>
              <a:t> </a:t>
            </a:r>
            <a:r>
              <a:rPr sz="2325" spc="-25" dirty="0">
                <a:latin typeface="Arial Black" panose="020B0A04020102020204"/>
                <a:cs typeface="Arial Black" panose="020B0A04020102020204"/>
              </a:rPr>
              <a:t>Graphics</a:t>
            </a:r>
            <a:endParaRPr sz="2325">
              <a:latin typeface="Arial Black" panose="020B0A04020102020204"/>
              <a:cs typeface="Arial Black" panose="020B0A04020102020204"/>
            </a:endParaRPr>
          </a:p>
          <a:p>
            <a:pPr marL="214630" marR="30480" indent="-5080">
              <a:lnSpc>
                <a:spcPct val="103000"/>
              </a:lnSpc>
            </a:pPr>
            <a:r>
              <a:rPr sz="2325" dirty="0">
                <a:latin typeface="Tahoma" panose="020B0604030504040204"/>
                <a:cs typeface="Tahoma" panose="020B0604030504040204"/>
              </a:rPr>
              <a:t>The</a:t>
            </a:r>
            <a:r>
              <a:rPr sz="2325" spc="-5" dirty="0">
                <a:latin typeface="Tahoma" panose="020B0604030504040204"/>
                <a:cs typeface="Tahoma" panose="020B0604030504040204"/>
              </a:rPr>
              <a:t> </a:t>
            </a:r>
            <a:r>
              <a:rPr sz="2325" spc="-45" dirty="0">
                <a:latin typeface="Tahoma" panose="020B0604030504040204"/>
                <a:cs typeface="Tahoma" panose="020B0604030504040204"/>
              </a:rPr>
              <a:t>theory</a:t>
            </a:r>
            <a:r>
              <a:rPr sz="2325" dirty="0">
                <a:latin typeface="Tahoma" panose="020B0604030504040204"/>
                <a:cs typeface="Tahoma" panose="020B0604030504040204"/>
              </a:rPr>
              <a:t> </a:t>
            </a:r>
            <a:r>
              <a:rPr sz="2325" spc="-45" dirty="0">
                <a:latin typeface="Tahoma" panose="020B0604030504040204"/>
                <a:cs typeface="Tahoma" panose="020B0604030504040204"/>
              </a:rPr>
              <a:t>behind</a:t>
            </a:r>
            <a:r>
              <a:rPr sz="2325" dirty="0">
                <a:latin typeface="Tahoma" panose="020B0604030504040204"/>
                <a:cs typeface="Tahoma" panose="020B0604030504040204"/>
              </a:rPr>
              <a:t> </a:t>
            </a:r>
            <a:r>
              <a:rPr sz="2325" spc="-10" dirty="0">
                <a:latin typeface="Tahoma" panose="020B0604030504040204"/>
                <a:cs typeface="Tahoma" panose="020B0604030504040204"/>
              </a:rPr>
              <a:t>ggplot2. </a:t>
            </a:r>
            <a:r>
              <a:rPr sz="2325" spc="-35" dirty="0">
                <a:solidFill>
                  <a:srgbClr val="0000FF"/>
                </a:solidFill>
                <a:latin typeface="Tahoma" panose="020B0604030504040204"/>
                <a:cs typeface="Tahoma" panose="020B0604030504040204"/>
                <a:hlinkClick r:id="rId4"/>
              </a:rPr>
              <a:t>https://byrneslab.net/classes/biol607/readings/wickham_layered-</a:t>
            </a:r>
            <a:r>
              <a:rPr sz="2325" spc="-30" dirty="0">
                <a:solidFill>
                  <a:srgbClr val="0000FF"/>
                </a:solidFill>
                <a:latin typeface="Tahoma" panose="020B0604030504040204"/>
                <a:cs typeface="Tahoma" panose="020B0604030504040204"/>
                <a:hlinkClick r:id="rId4"/>
              </a:rPr>
              <a:t>grammar.pdf</a:t>
            </a:r>
            <a:endParaRPr sz="2325">
              <a:latin typeface="Tahoma" panose="020B0604030504040204"/>
              <a:cs typeface="Tahoma" panose="020B0604030504040204"/>
            </a:endParaRPr>
          </a:p>
        </p:txBody>
      </p:sp>
    </p:spTree>
  </p:cSld>
  <p:clrMapOvr>
    <a:masterClrMapping/>
  </p:clrMapOvr>
  <p:transition>
    <p:cut/>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520383"/>
            <a:ext cx="10972800" cy="651510"/>
          </a:xfrm>
          <a:prstGeom prst="rect">
            <a:avLst/>
          </a:prstGeom>
        </p:spPr>
        <p:txBody>
          <a:bodyPr vert="horz" wrap="square" lIns="0" tIns="36236" rIns="0" bIns="0" rtlCol="0">
            <a:spAutoFit/>
          </a:bodyPr>
          <a:lstStyle/>
          <a:p>
            <a:pPr marL="12700">
              <a:lnSpc>
                <a:spcPct val="100000"/>
              </a:lnSpc>
              <a:spcBef>
                <a:spcPts val="135"/>
              </a:spcBef>
            </a:pPr>
            <a:r>
              <a:rPr spc="-55" dirty="0"/>
              <a:t>Ressources</a:t>
            </a:r>
            <a:r>
              <a:rPr spc="-45" dirty="0"/>
              <a:t> </a:t>
            </a:r>
            <a:r>
              <a:rPr spc="-10" dirty="0"/>
              <a:t>for</a:t>
            </a:r>
            <a:r>
              <a:rPr spc="-45" dirty="0"/>
              <a:t> </a:t>
            </a:r>
            <a:r>
              <a:rPr spc="-50" dirty="0"/>
              <a:t>learning extensions</a:t>
            </a:r>
            <a:r>
              <a:rPr spc="-45" dirty="0"/>
              <a:t> </a:t>
            </a:r>
            <a:r>
              <a:rPr dirty="0"/>
              <a:t>to</a:t>
            </a:r>
            <a:r>
              <a:rPr spc="-45" dirty="0"/>
              <a:t> </a:t>
            </a:r>
            <a:r>
              <a:rPr spc="-50" dirty="0"/>
              <a:t>R</a:t>
            </a:r>
            <a:endParaRPr spc="-50" dirty="0"/>
          </a:p>
        </p:txBody>
      </p:sp>
      <p:sp>
        <p:nvSpPr>
          <p:cNvPr id="3" name="object 3"/>
          <p:cNvSpPr txBox="1"/>
          <p:nvPr/>
        </p:nvSpPr>
        <p:spPr>
          <a:xfrm>
            <a:off x="921631" y="1114186"/>
            <a:ext cx="10588967" cy="5055870"/>
          </a:xfrm>
          <a:prstGeom prst="rect">
            <a:avLst/>
          </a:prstGeom>
        </p:spPr>
        <p:txBody>
          <a:bodyPr vert="horz" wrap="square" lIns="0" tIns="24157" rIns="0" bIns="0" rtlCol="0">
            <a:spAutoFit/>
          </a:bodyPr>
          <a:lstStyle/>
          <a:p>
            <a:pPr marL="202565" indent="-177165">
              <a:lnSpc>
                <a:spcPct val="100000"/>
              </a:lnSpc>
              <a:spcBef>
                <a:spcPts val="90"/>
              </a:spcBef>
              <a:buClr>
                <a:srgbClr val="3333B2"/>
              </a:buClr>
              <a:buFont typeface="Lucida Sans Unicode" panose="020B0602030504020204"/>
              <a:buChar char="►"/>
              <a:tabLst>
                <a:tab pos="202565" algn="l"/>
              </a:tabLst>
            </a:pPr>
            <a:r>
              <a:rPr sz="2325" spc="-130" dirty="0">
                <a:latin typeface="Arial Black" panose="020B0A04020102020204"/>
                <a:cs typeface="Arial Black" panose="020B0A04020102020204"/>
              </a:rPr>
              <a:t>Programming</a:t>
            </a:r>
            <a:r>
              <a:rPr sz="2325" spc="75" dirty="0">
                <a:latin typeface="Arial Black" panose="020B0A04020102020204"/>
                <a:cs typeface="Arial Black" panose="020B0A04020102020204"/>
              </a:rPr>
              <a:t> </a:t>
            </a:r>
            <a:r>
              <a:rPr sz="2325" spc="-130" dirty="0">
                <a:latin typeface="Arial Black" panose="020B0A04020102020204"/>
                <a:cs typeface="Arial Black" panose="020B0A04020102020204"/>
              </a:rPr>
              <a:t>interactive</a:t>
            </a:r>
            <a:r>
              <a:rPr sz="2325" spc="75" dirty="0">
                <a:latin typeface="Arial Black" panose="020B0A04020102020204"/>
                <a:cs typeface="Arial Black" panose="020B0A04020102020204"/>
              </a:rPr>
              <a:t> </a:t>
            </a:r>
            <a:r>
              <a:rPr sz="2325" spc="-114" dirty="0">
                <a:latin typeface="Arial Black" panose="020B0A04020102020204"/>
                <a:cs typeface="Arial Black" panose="020B0A04020102020204"/>
              </a:rPr>
              <a:t>R-</a:t>
            </a:r>
            <a:r>
              <a:rPr sz="2325" spc="-130" dirty="0">
                <a:latin typeface="Arial Black" panose="020B0A04020102020204"/>
                <a:cs typeface="Arial Black" panose="020B0A04020102020204"/>
              </a:rPr>
              <a:t>apps</a:t>
            </a:r>
            <a:r>
              <a:rPr sz="2325" spc="75" dirty="0">
                <a:latin typeface="Arial Black" panose="020B0A04020102020204"/>
                <a:cs typeface="Arial Black" panose="020B0A04020102020204"/>
              </a:rPr>
              <a:t> </a:t>
            </a:r>
            <a:r>
              <a:rPr sz="2325" spc="-150" dirty="0">
                <a:latin typeface="Arial Black" panose="020B0A04020102020204"/>
                <a:cs typeface="Arial Black" panose="020B0A04020102020204"/>
              </a:rPr>
              <a:t>using</a:t>
            </a:r>
            <a:r>
              <a:rPr sz="2325" spc="75" dirty="0">
                <a:latin typeface="Arial Black" panose="020B0A04020102020204"/>
                <a:cs typeface="Arial Black" panose="020B0A04020102020204"/>
              </a:rPr>
              <a:t> </a:t>
            </a:r>
            <a:r>
              <a:rPr sz="2325" spc="-10" dirty="0">
                <a:latin typeface="Arial Black" panose="020B0A04020102020204"/>
                <a:cs typeface="Arial Black" panose="020B0A04020102020204"/>
              </a:rPr>
              <a:t>Shiny</a:t>
            </a:r>
            <a:endParaRPr sz="2325">
              <a:latin typeface="Arial Black" panose="020B0A04020102020204"/>
              <a:cs typeface="Arial Black" panose="020B0A04020102020204"/>
            </a:endParaRPr>
          </a:p>
          <a:p>
            <a:pPr marL="201930" marR="17780">
              <a:lnSpc>
                <a:spcPct val="103000"/>
              </a:lnSpc>
            </a:pPr>
            <a:r>
              <a:rPr sz="2325" spc="-50" dirty="0">
                <a:latin typeface="Tahoma" panose="020B0604030504040204"/>
                <a:cs typeface="Tahoma" panose="020B0604030504040204"/>
              </a:rPr>
              <a:t>Useful</a:t>
            </a:r>
            <a:r>
              <a:rPr sz="2325" spc="-40" dirty="0">
                <a:latin typeface="Tahoma" panose="020B0604030504040204"/>
                <a:cs typeface="Tahoma" panose="020B0604030504040204"/>
              </a:rPr>
              <a:t> </a:t>
            </a:r>
            <a:r>
              <a:rPr sz="2325" dirty="0">
                <a:latin typeface="Tahoma" panose="020B0604030504040204"/>
                <a:cs typeface="Tahoma" panose="020B0604030504040204"/>
              </a:rPr>
              <a:t>if</a:t>
            </a:r>
            <a:r>
              <a:rPr sz="2325" spc="-45" dirty="0">
                <a:latin typeface="Tahoma" panose="020B0604030504040204"/>
                <a:cs typeface="Tahoma" panose="020B0604030504040204"/>
              </a:rPr>
              <a:t> </a:t>
            </a:r>
            <a:r>
              <a:rPr sz="2325" spc="-80" dirty="0">
                <a:latin typeface="Tahoma" panose="020B0604030504040204"/>
                <a:cs typeface="Tahoma" panose="020B0604030504040204"/>
              </a:rPr>
              <a:t>you</a:t>
            </a:r>
            <a:r>
              <a:rPr sz="2325" spc="-5" dirty="0">
                <a:latin typeface="Tahoma" panose="020B0604030504040204"/>
                <a:cs typeface="Tahoma" panose="020B0604030504040204"/>
              </a:rPr>
              <a:t> </a:t>
            </a:r>
            <a:r>
              <a:rPr sz="2325" spc="-50" dirty="0">
                <a:latin typeface="Tahoma" panose="020B0604030504040204"/>
                <a:cs typeface="Tahoma" panose="020B0604030504040204"/>
              </a:rPr>
              <a:t>want</a:t>
            </a:r>
            <a:r>
              <a:rPr sz="2325" spc="-15" dirty="0">
                <a:latin typeface="Tahoma" panose="020B0604030504040204"/>
                <a:cs typeface="Tahoma" panose="020B0604030504040204"/>
              </a:rPr>
              <a:t> </a:t>
            </a:r>
            <a:r>
              <a:rPr sz="2325" dirty="0">
                <a:latin typeface="Tahoma" panose="020B0604030504040204"/>
                <a:cs typeface="Tahoma" panose="020B0604030504040204"/>
              </a:rPr>
              <a:t>to</a:t>
            </a:r>
            <a:r>
              <a:rPr sz="2325" spc="-20" dirty="0">
                <a:latin typeface="Tahoma" panose="020B0604030504040204"/>
                <a:cs typeface="Tahoma" panose="020B0604030504040204"/>
              </a:rPr>
              <a:t> </a:t>
            </a:r>
            <a:r>
              <a:rPr sz="2325" spc="-80" dirty="0">
                <a:latin typeface="Tahoma" panose="020B0604030504040204"/>
                <a:cs typeface="Tahoma" panose="020B0604030504040204"/>
              </a:rPr>
              <a:t>make</a:t>
            </a:r>
            <a:r>
              <a:rPr sz="2325" spc="-10" dirty="0">
                <a:latin typeface="Tahoma" panose="020B0604030504040204"/>
                <a:cs typeface="Tahoma" panose="020B0604030504040204"/>
              </a:rPr>
              <a:t> </a:t>
            </a:r>
            <a:r>
              <a:rPr sz="2325" spc="-60" dirty="0">
                <a:latin typeface="Tahoma" panose="020B0604030504040204"/>
                <a:cs typeface="Tahoma" panose="020B0604030504040204"/>
              </a:rPr>
              <a:t>your</a:t>
            </a:r>
            <a:r>
              <a:rPr sz="2325" spc="-15" dirty="0">
                <a:latin typeface="Tahoma" panose="020B0604030504040204"/>
                <a:cs typeface="Tahoma" panose="020B0604030504040204"/>
              </a:rPr>
              <a:t> </a:t>
            </a:r>
            <a:r>
              <a:rPr sz="2325" spc="-65" dirty="0">
                <a:latin typeface="Tahoma" panose="020B0604030504040204"/>
                <a:cs typeface="Tahoma" panose="020B0604030504040204"/>
              </a:rPr>
              <a:t>methods</a:t>
            </a:r>
            <a:r>
              <a:rPr sz="2325" spc="-20" dirty="0">
                <a:latin typeface="Tahoma" panose="020B0604030504040204"/>
                <a:cs typeface="Tahoma" panose="020B0604030504040204"/>
              </a:rPr>
              <a:t> </a:t>
            </a:r>
            <a:r>
              <a:rPr sz="2325" spc="-70" dirty="0">
                <a:latin typeface="Tahoma" panose="020B0604030504040204"/>
                <a:cs typeface="Tahoma" panose="020B0604030504040204"/>
              </a:rPr>
              <a:t>easy</a:t>
            </a:r>
            <a:r>
              <a:rPr sz="2325" spc="-15" dirty="0">
                <a:latin typeface="Tahoma" panose="020B0604030504040204"/>
                <a:cs typeface="Tahoma" panose="020B0604030504040204"/>
              </a:rPr>
              <a:t> </a:t>
            </a:r>
            <a:r>
              <a:rPr sz="2325" dirty="0">
                <a:latin typeface="Tahoma" panose="020B0604030504040204"/>
                <a:cs typeface="Tahoma" panose="020B0604030504040204"/>
              </a:rPr>
              <a:t>to</a:t>
            </a:r>
            <a:r>
              <a:rPr sz="2325" spc="-20" dirty="0">
                <a:latin typeface="Tahoma" panose="020B0604030504040204"/>
                <a:cs typeface="Tahoma" panose="020B0604030504040204"/>
              </a:rPr>
              <a:t> </a:t>
            </a:r>
            <a:r>
              <a:rPr sz="2325" spc="-85" dirty="0">
                <a:latin typeface="Tahoma" panose="020B0604030504040204"/>
                <a:cs typeface="Tahoma" panose="020B0604030504040204"/>
              </a:rPr>
              <a:t>use</a:t>
            </a:r>
            <a:r>
              <a:rPr sz="2325" spc="-5" dirty="0">
                <a:latin typeface="Tahoma" panose="020B0604030504040204"/>
                <a:cs typeface="Tahoma" panose="020B0604030504040204"/>
              </a:rPr>
              <a:t> </a:t>
            </a:r>
            <a:r>
              <a:rPr sz="2325" spc="-40" dirty="0">
                <a:latin typeface="Tahoma" panose="020B0604030504040204"/>
                <a:cs typeface="Tahoma" panose="020B0604030504040204"/>
              </a:rPr>
              <a:t>for</a:t>
            </a:r>
            <a:r>
              <a:rPr sz="2325" spc="-20" dirty="0">
                <a:latin typeface="Tahoma" panose="020B0604030504040204"/>
                <a:cs typeface="Tahoma" panose="020B0604030504040204"/>
              </a:rPr>
              <a:t> </a:t>
            </a:r>
            <a:r>
              <a:rPr sz="2325" spc="-60" dirty="0">
                <a:latin typeface="Tahoma" panose="020B0604030504040204"/>
                <a:cs typeface="Tahoma" panose="020B0604030504040204"/>
              </a:rPr>
              <a:t>people</a:t>
            </a:r>
            <a:r>
              <a:rPr sz="2325" spc="-15" dirty="0">
                <a:latin typeface="Tahoma" panose="020B0604030504040204"/>
                <a:cs typeface="Tahoma" panose="020B0604030504040204"/>
              </a:rPr>
              <a:t> </a:t>
            </a:r>
            <a:r>
              <a:rPr sz="2325" spc="-10" dirty="0">
                <a:latin typeface="Tahoma" panose="020B0604030504040204"/>
                <a:cs typeface="Tahoma" panose="020B0604030504040204"/>
              </a:rPr>
              <a:t>not</a:t>
            </a:r>
            <a:r>
              <a:rPr sz="2325" spc="-20" dirty="0">
                <a:latin typeface="Tahoma" panose="020B0604030504040204"/>
                <a:cs typeface="Tahoma" panose="020B0604030504040204"/>
              </a:rPr>
              <a:t> </a:t>
            </a:r>
            <a:r>
              <a:rPr sz="2325" spc="-35" dirty="0">
                <a:latin typeface="Tahoma" panose="020B0604030504040204"/>
                <a:cs typeface="Tahoma" panose="020B0604030504040204"/>
              </a:rPr>
              <a:t>familiar</a:t>
            </a:r>
            <a:r>
              <a:rPr sz="2325" spc="-20" dirty="0">
                <a:latin typeface="Tahoma" panose="020B0604030504040204"/>
                <a:cs typeface="Tahoma" panose="020B0604030504040204"/>
              </a:rPr>
              <a:t> with </a:t>
            </a:r>
            <a:r>
              <a:rPr sz="2325" spc="-25" dirty="0">
                <a:latin typeface="Tahoma" panose="020B0604030504040204"/>
                <a:cs typeface="Tahoma" panose="020B0604030504040204"/>
              </a:rPr>
              <a:t>R, </a:t>
            </a:r>
            <a:r>
              <a:rPr sz="2325" spc="-30" dirty="0">
                <a:latin typeface="Tahoma" panose="020B0604030504040204"/>
                <a:cs typeface="Tahoma" panose="020B0604030504040204"/>
              </a:rPr>
              <a:t>or</a:t>
            </a:r>
            <a:r>
              <a:rPr sz="2325" spc="-25" dirty="0">
                <a:latin typeface="Tahoma" panose="020B0604030504040204"/>
                <a:cs typeface="Tahoma" panose="020B0604030504040204"/>
              </a:rPr>
              <a:t> </a:t>
            </a:r>
            <a:r>
              <a:rPr sz="2325" spc="-35" dirty="0">
                <a:latin typeface="Tahoma" panose="020B0604030504040204"/>
                <a:cs typeface="Tahoma" panose="020B0604030504040204"/>
              </a:rPr>
              <a:t>want</a:t>
            </a:r>
            <a:r>
              <a:rPr sz="2325" spc="-20" dirty="0">
                <a:latin typeface="Tahoma" panose="020B0604030504040204"/>
                <a:cs typeface="Tahoma" panose="020B0604030504040204"/>
              </a:rPr>
              <a:t> </a:t>
            </a:r>
            <a:r>
              <a:rPr sz="2325" dirty="0">
                <a:latin typeface="Tahoma" panose="020B0604030504040204"/>
                <a:cs typeface="Tahoma" panose="020B0604030504040204"/>
              </a:rPr>
              <a:t>to</a:t>
            </a:r>
            <a:r>
              <a:rPr sz="2325" spc="-25" dirty="0">
                <a:latin typeface="Tahoma" panose="020B0604030504040204"/>
                <a:cs typeface="Tahoma" panose="020B0604030504040204"/>
              </a:rPr>
              <a:t> </a:t>
            </a:r>
            <a:r>
              <a:rPr sz="2325" spc="-30" dirty="0">
                <a:latin typeface="Tahoma" panose="020B0604030504040204"/>
                <a:cs typeface="Tahoma" panose="020B0604030504040204"/>
              </a:rPr>
              <a:t>include</a:t>
            </a:r>
            <a:r>
              <a:rPr sz="2325" spc="-15" dirty="0">
                <a:latin typeface="Tahoma" panose="020B0604030504040204"/>
                <a:cs typeface="Tahoma" panose="020B0604030504040204"/>
              </a:rPr>
              <a:t> </a:t>
            </a:r>
            <a:r>
              <a:rPr sz="2325" spc="-30" dirty="0">
                <a:latin typeface="Tahoma" panose="020B0604030504040204"/>
                <a:cs typeface="Tahoma" panose="020B0604030504040204"/>
              </a:rPr>
              <a:t>interactive</a:t>
            </a:r>
            <a:r>
              <a:rPr sz="2325" spc="-20" dirty="0">
                <a:latin typeface="Tahoma" panose="020B0604030504040204"/>
                <a:cs typeface="Tahoma" panose="020B0604030504040204"/>
              </a:rPr>
              <a:t> </a:t>
            </a:r>
            <a:r>
              <a:rPr sz="2325" spc="-25" dirty="0">
                <a:latin typeface="Tahoma" panose="020B0604030504040204"/>
                <a:cs typeface="Tahoma" panose="020B0604030504040204"/>
              </a:rPr>
              <a:t>visualizations</a:t>
            </a:r>
            <a:r>
              <a:rPr sz="2325" spc="-20" dirty="0">
                <a:latin typeface="Tahoma" panose="020B0604030504040204"/>
                <a:cs typeface="Tahoma" panose="020B0604030504040204"/>
              </a:rPr>
              <a:t> </a:t>
            </a:r>
            <a:r>
              <a:rPr sz="2325" dirty="0">
                <a:latin typeface="Tahoma" panose="020B0604030504040204"/>
                <a:cs typeface="Tahoma" panose="020B0604030504040204"/>
              </a:rPr>
              <a:t>in</a:t>
            </a:r>
            <a:r>
              <a:rPr sz="2325" spc="-20" dirty="0">
                <a:latin typeface="Tahoma" panose="020B0604030504040204"/>
                <a:cs typeface="Tahoma" panose="020B0604030504040204"/>
              </a:rPr>
              <a:t> </a:t>
            </a:r>
            <a:r>
              <a:rPr sz="2325" spc="-85" dirty="0">
                <a:latin typeface="Tahoma" panose="020B0604030504040204"/>
                <a:cs typeface="Tahoma" panose="020B0604030504040204"/>
              </a:rPr>
              <a:t>web-</a:t>
            </a:r>
            <a:r>
              <a:rPr sz="2325" spc="-10" dirty="0">
                <a:latin typeface="Tahoma" panose="020B0604030504040204"/>
                <a:cs typeface="Tahoma" panose="020B0604030504040204"/>
              </a:rPr>
              <a:t>pages. </a:t>
            </a:r>
            <a:r>
              <a:rPr sz="2325" spc="-10" dirty="0">
                <a:solidFill>
                  <a:srgbClr val="0000FF"/>
                </a:solidFill>
                <a:latin typeface="Tahoma" panose="020B0604030504040204"/>
                <a:cs typeface="Tahoma" panose="020B0604030504040204"/>
                <a:hlinkClick r:id="rId1"/>
              </a:rPr>
              <a:t>https://shiny.rstudio.com/articles/</a:t>
            </a:r>
            <a:endParaRPr sz="2325">
              <a:latin typeface="Tahoma" panose="020B0604030504040204"/>
              <a:cs typeface="Tahoma" panose="020B0604030504040204"/>
            </a:endParaRPr>
          </a:p>
          <a:p>
            <a:pPr marL="202565" indent="-177165">
              <a:lnSpc>
                <a:spcPct val="100000"/>
              </a:lnSpc>
              <a:spcBef>
                <a:spcPts val="710"/>
              </a:spcBef>
              <a:buClr>
                <a:srgbClr val="3333B2"/>
              </a:buClr>
              <a:buFont typeface="Lucida Sans Unicode" panose="020B0602030504020204"/>
              <a:buChar char="►"/>
              <a:tabLst>
                <a:tab pos="202565" algn="l"/>
              </a:tabLst>
            </a:pPr>
            <a:r>
              <a:rPr sz="2325" spc="-20" dirty="0">
                <a:latin typeface="Arial Black" panose="020B0A04020102020204"/>
                <a:cs typeface="Arial Black" panose="020B0A04020102020204"/>
              </a:rPr>
              <a:t>Markdown</a:t>
            </a:r>
            <a:endParaRPr sz="2325">
              <a:latin typeface="Arial Black" panose="020B0A04020102020204"/>
              <a:cs typeface="Arial Black" panose="020B0A04020102020204"/>
            </a:endParaRPr>
          </a:p>
          <a:p>
            <a:pPr marL="201930" marR="2816860" indent="-5080">
              <a:lnSpc>
                <a:spcPct val="103000"/>
              </a:lnSpc>
              <a:spcBef>
                <a:spcPts val="5"/>
              </a:spcBef>
            </a:pPr>
            <a:r>
              <a:rPr sz="2325" spc="55" dirty="0">
                <a:latin typeface="Tahoma" panose="020B0604030504040204"/>
                <a:cs typeface="Tahoma" panose="020B0604030504040204"/>
              </a:rPr>
              <a:t>A</a:t>
            </a:r>
            <a:r>
              <a:rPr sz="2325" spc="-5" dirty="0">
                <a:latin typeface="Tahoma" panose="020B0604030504040204"/>
                <a:cs typeface="Tahoma" panose="020B0604030504040204"/>
              </a:rPr>
              <a:t> </a:t>
            </a:r>
            <a:r>
              <a:rPr sz="2325" spc="-35" dirty="0">
                <a:latin typeface="Tahoma" panose="020B0604030504040204"/>
                <a:cs typeface="Tahoma" panose="020B0604030504040204"/>
              </a:rPr>
              <a:t>lightweight</a:t>
            </a:r>
            <a:r>
              <a:rPr sz="2325" spc="-5" dirty="0">
                <a:latin typeface="Tahoma" panose="020B0604030504040204"/>
                <a:cs typeface="Tahoma" panose="020B0604030504040204"/>
              </a:rPr>
              <a:t> </a:t>
            </a:r>
            <a:r>
              <a:rPr sz="2325" spc="-45" dirty="0">
                <a:latin typeface="Tahoma" panose="020B0604030504040204"/>
                <a:cs typeface="Tahoma" panose="020B0604030504040204"/>
              </a:rPr>
              <a:t>markup</a:t>
            </a:r>
            <a:r>
              <a:rPr sz="2325" dirty="0">
                <a:latin typeface="Tahoma" panose="020B0604030504040204"/>
                <a:cs typeface="Tahoma" panose="020B0604030504040204"/>
              </a:rPr>
              <a:t> </a:t>
            </a:r>
            <a:r>
              <a:rPr sz="2325" spc="-10" dirty="0">
                <a:latin typeface="Tahoma" panose="020B0604030504040204"/>
                <a:cs typeface="Tahoma" panose="020B0604030504040204"/>
              </a:rPr>
              <a:t>language. </a:t>
            </a:r>
            <a:r>
              <a:rPr sz="2325" spc="-40" dirty="0">
                <a:solidFill>
                  <a:srgbClr val="0000FF"/>
                </a:solidFill>
                <a:latin typeface="Tahoma" panose="020B0604030504040204"/>
                <a:cs typeface="Tahoma" panose="020B0604030504040204"/>
                <a:hlinkClick r:id="rId2"/>
              </a:rPr>
              <a:t>https://www.markdownguide.org/</a:t>
            </a:r>
            <a:endParaRPr sz="2325">
              <a:latin typeface="Tahoma" panose="020B0604030504040204"/>
              <a:cs typeface="Tahoma" panose="020B0604030504040204"/>
            </a:endParaRPr>
          </a:p>
          <a:p>
            <a:pPr marL="201930" marR="37465" indent="-177165">
              <a:lnSpc>
                <a:spcPct val="103000"/>
              </a:lnSpc>
              <a:spcBef>
                <a:spcPts val="675"/>
              </a:spcBef>
              <a:buClr>
                <a:srgbClr val="3333B2"/>
              </a:buClr>
              <a:buFont typeface="Lucida Sans Unicode" panose="020B0602030504020204"/>
              <a:buChar char="►"/>
              <a:tabLst>
                <a:tab pos="201930" algn="l"/>
              </a:tabLst>
            </a:pPr>
            <a:r>
              <a:rPr sz="2325" dirty="0">
                <a:latin typeface="Arial Black" panose="020B0A04020102020204"/>
                <a:cs typeface="Arial Black" panose="020B0A04020102020204"/>
              </a:rPr>
              <a:t>R</a:t>
            </a:r>
            <a:r>
              <a:rPr sz="2325" spc="-80" dirty="0">
                <a:latin typeface="Arial Black" panose="020B0A04020102020204"/>
                <a:cs typeface="Arial Black" panose="020B0A04020102020204"/>
              </a:rPr>
              <a:t> </a:t>
            </a:r>
            <a:r>
              <a:rPr sz="2325" spc="-165" dirty="0">
                <a:latin typeface="Arial Black" panose="020B0A04020102020204"/>
                <a:cs typeface="Arial Black" panose="020B0A04020102020204"/>
              </a:rPr>
              <a:t>markdown</a:t>
            </a:r>
            <a:r>
              <a:rPr sz="2325" spc="-5" dirty="0">
                <a:latin typeface="Arial Black" panose="020B0A04020102020204"/>
                <a:cs typeface="Arial Black" panose="020B0A04020102020204"/>
              </a:rPr>
              <a:t> </a:t>
            </a:r>
            <a:r>
              <a:rPr sz="2325" spc="-50" dirty="0">
                <a:latin typeface="Tahoma" panose="020B0604030504040204"/>
                <a:cs typeface="Tahoma" panose="020B0604030504040204"/>
              </a:rPr>
              <a:t>Integrate</a:t>
            </a:r>
            <a:r>
              <a:rPr sz="2325" spc="-35" dirty="0">
                <a:latin typeface="Tahoma" panose="020B0604030504040204"/>
                <a:cs typeface="Tahoma" panose="020B0604030504040204"/>
              </a:rPr>
              <a:t> </a:t>
            </a:r>
            <a:r>
              <a:rPr sz="2325" spc="-45" dirty="0">
                <a:latin typeface="Tahoma" panose="020B0604030504040204"/>
                <a:cs typeface="Tahoma" panose="020B0604030504040204"/>
              </a:rPr>
              <a:t>code</a:t>
            </a:r>
            <a:r>
              <a:rPr sz="2325" spc="-35" dirty="0">
                <a:latin typeface="Tahoma" panose="020B0604030504040204"/>
                <a:cs typeface="Tahoma" panose="020B0604030504040204"/>
              </a:rPr>
              <a:t> </a:t>
            </a:r>
            <a:r>
              <a:rPr sz="2325" spc="-45" dirty="0">
                <a:latin typeface="Tahoma" panose="020B0604030504040204"/>
                <a:cs typeface="Tahoma" panose="020B0604030504040204"/>
              </a:rPr>
              <a:t>and</a:t>
            </a:r>
            <a:r>
              <a:rPr sz="2325" spc="-40" dirty="0">
                <a:latin typeface="Tahoma" panose="020B0604030504040204"/>
                <a:cs typeface="Tahoma" panose="020B0604030504040204"/>
              </a:rPr>
              <a:t> </a:t>
            </a:r>
            <a:r>
              <a:rPr sz="2325" spc="-20" dirty="0">
                <a:latin typeface="Tahoma" panose="020B0604030504040204"/>
                <a:cs typeface="Tahoma" panose="020B0604030504040204"/>
              </a:rPr>
              <a:t>output</a:t>
            </a:r>
            <a:r>
              <a:rPr sz="2325" spc="-40" dirty="0">
                <a:latin typeface="Tahoma" panose="020B0604030504040204"/>
                <a:cs typeface="Tahoma" panose="020B0604030504040204"/>
              </a:rPr>
              <a:t> </a:t>
            </a:r>
            <a:r>
              <a:rPr sz="2325" dirty="0">
                <a:latin typeface="Tahoma" panose="020B0604030504040204"/>
                <a:cs typeface="Tahoma" panose="020B0604030504040204"/>
              </a:rPr>
              <a:t>into</a:t>
            </a:r>
            <a:r>
              <a:rPr sz="2325" spc="-30" dirty="0">
                <a:latin typeface="Tahoma" panose="020B0604030504040204"/>
                <a:cs typeface="Tahoma" panose="020B0604030504040204"/>
              </a:rPr>
              <a:t> </a:t>
            </a:r>
            <a:r>
              <a:rPr sz="2325" spc="-45" dirty="0">
                <a:latin typeface="Tahoma" panose="020B0604030504040204"/>
                <a:cs typeface="Tahoma" panose="020B0604030504040204"/>
              </a:rPr>
              <a:t>typeset</a:t>
            </a:r>
            <a:r>
              <a:rPr sz="2325" spc="-40" dirty="0">
                <a:latin typeface="Tahoma" panose="020B0604030504040204"/>
                <a:cs typeface="Tahoma" panose="020B0604030504040204"/>
              </a:rPr>
              <a:t> </a:t>
            </a:r>
            <a:r>
              <a:rPr sz="2325" spc="-45" dirty="0">
                <a:latin typeface="Tahoma" panose="020B0604030504040204"/>
                <a:cs typeface="Tahoma" panose="020B0604030504040204"/>
              </a:rPr>
              <a:t>documents</a:t>
            </a:r>
            <a:r>
              <a:rPr sz="2325" spc="-40" dirty="0">
                <a:latin typeface="Tahoma" panose="020B0604030504040204"/>
                <a:cs typeface="Tahoma" panose="020B0604030504040204"/>
              </a:rPr>
              <a:t> </a:t>
            </a:r>
            <a:r>
              <a:rPr sz="2325" spc="-45" dirty="0">
                <a:latin typeface="Tahoma" panose="020B0604030504040204"/>
                <a:cs typeface="Tahoma" panose="020B0604030504040204"/>
              </a:rPr>
              <a:t>and</a:t>
            </a:r>
            <a:r>
              <a:rPr sz="2325" spc="-35" dirty="0">
                <a:latin typeface="Tahoma" panose="020B0604030504040204"/>
                <a:cs typeface="Tahoma" panose="020B0604030504040204"/>
              </a:rPr>
              <a:t> slides.</a:t>
            </a:r>
            <a:r>
              <a:rPr sz="2325" spc="70" dirty="0">
                <a:latin typeface="Tahoma" panose="020B0604030504040204"/>
                <a:cs typeface="Tahoma" panose="020B0604030504040204"/>
              </a:rPr>
              <a:t> </a:t>
            </a:r>
            <a:r>
              <a:rPr sz="2325" spc="-10" dirty="0">
                <a:latin typeface="Tahoma" panose="020B0604030504040204"/>
                <a:cs typeface="Tahoma" panose="020B0604030504040204"/>
              </a:rPr>
              <a:t>These </a:t>
            </a:r>
            <a:r>
              <a:rPr sz="2325" spc="-35" dirty="0">
                <a:latin typeface="Tahoma" panose="020B0604030504040204"/>
                <a:cs typeface="Tahoma" panose="020B0604030504040204"/>
              </a:rPr>
              <a:t>slides</a:t>
            </a:r>
            <a:r>
              <a:rPr sz="2325" spc="25" dirty="0">
                <a:latin typeface="Tahoma" panose="020B0604030504040204"/>
                <a:cs typeface="Tahoma" panose="020B0604030504040204"/>
              </a:rPr>
              <a:t> </a:t>
            </a:r>
            <a:r>
              <a:rPr sz="2325" spc="-60" dirty="0">
                <a:latin typeface="Tahoma" panose="020B0604030504040204"/>
                <a:cs typeface="Tahoma" panose="020B0604030504040204"/>
              </a:rPr>
              <a:t>are</a:t>
            </a:r>
            <a:r>
              <a:rPr sz="2325" spc="35" dirty="0">
                <a:latin typeface="Tahoma" panose="020B0604030504040204"/>
                <a:cs typeface="Tahoma" panose="020B0604030504040204"/>
              </a:rPr>
              <a:t> </a:t>
            </a:r>
            <a:r>
              <a:rPr sz="2325" spc="-20" dirty="0">
                <a:latin typeface="Tahoma" panose="020B0604030504040204"/>
                <a:cs typeface="Tahoma" panose="020B0604030504040204"/>
              </a:rPr>
              <a:t>written</a:t>
            </a:r>
            <a:r>
              <a:rPr sz="2325" spc="25" dirty="0">
                <a:latin typeface="Tahoma" panose="020B0604030504040204"/>
                <a:cs typeface="Tahoma" panose="020B0604030504040204"/>
              </a:rPr>
              <a:t> </a:t>
            </a:r>
            <a:r>
              <a:rPr sz="2325" dirty="0">
                <a:latin typeface="Tahoma" panose="020B0604030504040204"/>
                <a:cs typeface="Tahoma" panose="020B0604030504040204"/>
              </a:rPr>
              <a:t>in</a:t>
            </a:r>
            <a:r>
              <a:rPr sz="2325" spc="30" dirty="0">
                <a:latin typeface="Tahoma" panose="020B0604030504040204"/>
                <a:cs typeface="Tahoma" panose="020B0604030504040204"/>
              </a:rPr>
              <a:t> </a:t>
            </a:r>
            <a:r>
              <a:rPr sz="2325" dirty="0">
                <a:latin typeface="Tahoma" panose="020B0604030504040204"/>
                <a:cs typeface="Tahoma" panose="020B0604030504040204"/>
              </a:rPr>
              <a:t>R</a:t>
            </a:r>
            <a:r>
              <a:rPr sz="2325" spc="30" dirty="0">
                <a:latin typeface="Tahoma" panose="020B0604030504040204"/>
                <a:cs typeface="Tahoma" panose="020B0604030504040204"/>
              </a:rPr>
              <a:t> </a:t>
            </a:r>
            <a:r>
              <a:rPr sz="2325" spc="-45" dirty="0">
                <a:latin typeface="Tahoma" panose="020B0604030504040204"/>
                <a:cs typeface="Tahoma" panose="020B0604030504040204"/>
              </a:rPr>
              <a:t>markdown.</a:t>
            </a:r>
            <a:r>
              <a:rPr sz="2325" spc="160" dirty="0">
                <a:latin typeface="Tahoma" panose="020B0604030504040204"/>
                <a:cs typeface="Tahoma" panose="020B0604030504040204"/>
              </a:rPr>
              <a:t> </a:t>
            </a:r>
            <a:r>
              <a:rPr sz="2325" spc="-40" dirty="0">
                <a:solidFill>
                  <a:srgbClr val="0000FF"/>
                </a:solidFill>
                <a:latin typeface="Tahoma" panose="020B0604030504040204"/>
                <a:cs typeface="Tahoma" panose="020B0604030504040204"/>
                <a:hlinkClick r:id="rId3"/>
              </a:rPr>
              <a:t>https://rmarkdown.rstudio.com/lesson-</a:t>
            </a:r>
            <a:r>
              <a:rPr sz="2325" spc="-10" dirty="0">
                <a:solidFill>
                  <a:srgbClr val="0000FF"/>
                </a:solidFill>
                <a:latin typeface="Tahoma" panose="020B0604030504040204"/>
                <a:cs typeface="Tahoma" panose="020B0604030504040204"/>
                <a:hlinkClick r:id="rId3"/>
              </a:rPr>
              <a:t>1.html</a:t>
            </a:r>
            <a:endParaRPr sz="2325">
              <a:latin typeface="Tahoma" panose="020B0604030504040204"/>
              <a:cs typeface="Tahoma" panose="020B0604030504040204"/>
            </a:endParaRPr>
          </a:p>
          <a:p>
            <a:pPr marL="202565" indent="-177165">
              <a:lnSpc>
                <a:spcPct val="100000"/>
              </a:lnSpc>
              <a:spcBef>
                <a:spcPts val="715"/>
              </a:spcBef>
              <a:buClr>
                <a:srgbClr val="3333B2"/>
              </a:buClr>
              <a:buFont typeface="Lucida Sans Unicode" panose="020B0602030504020204"/>
              <a:buChar char="►"/>
              <a:tabLst>
                <a:tab pos="202565" algn="l"/>
              </a:tabLst>
            </a:pPr>
            <a:r>
              <a:rPr sz="2325" spc="-110" dirty="0">
                <a:latin typeface="Arial Black" panose="020B0A04020102020204"/>
                <a:cs typeface="Arial Black" panose="020B0A04020102020204"/>
              </a:rPr>
              <a:t>RStudio</a:t>
            </a:r>
            <a:r>
              <a:rPr sz="2325" spc="45" dirty="0">
                <a:latin typeface="Arial Black" panose="020B0A04020102020204"/>
                <a:cs typeface="Arial Black" panose="020B0A04020102020204"/>
              </a:rPr>
              <a:t> </a:t>
            </a:r>
            <a:r>
              <a:rPr sz="2325" spc="-125" dirty="0">
                <a:latin typeface="Arial Black" panose="020B0A04020102020204"/>
                <a:cs typeface="Arial Black" panose="020B0A04020102020204"/>
              </a:rPr>
              <a:t>Cheat</a:t>
            </a:r>
            <a:r>
              <a:rPr sz="2325" spc="50" dirty="0">
                <a:latin typeface="Arial Black" panose="020B0A04020102020204"/>
                <a:cs typeface="Arial Black" panose="020B0A04020102020204"/>
              </a:rPr>
              <a:t> </a:t>
            </a:r>
            <a:r>
              <a:rPr sz="2325" spc="-10" dirty="0">
                <a:latin typeface="Arial Black" panose="020B0A04020102020204"/>
                <a:cs typeface="Arial Black" panose="020B0A04020102020204"/>
              </a:rPr>
              <a:t>Sheets</a:t>
            </a:r>
            <a:endParaRPr sz="2325">
              <a:latin typeface="Arial Black" panose="020B0A04020102020204"/>
              <a:cs typeface="Arial Black" panose="020B0A04020102020204"/>
            </a:endParaRPr>
          </a:p>
          <a:p>
            <a:pPr marL="201930" marR="1929765">
              <a:lnSpc>
                <a:spcPct val="103000"/>
              </a:lnSpc>
            </a:pPr>
            <a:r>
              <a:rPr sz="2325" spc="-40" dirty="0">
                <a:latin typeface="Tahoma" panose="020B0604030504040204"/>
                <a:cs typeface="Tahoma" panose="020B0604030504040204"/>
              </a:rPr>
              <a:t>Cheatsheets </a:t>
            </a:r>
            <a:r>
              <a:rPr sz="2325" spc="-20" dirty="0">
                <a:latin typeface="Tahoma" panose="020B0604030504040204"/>
                <a:cs typeface="Tahoma" panose="020B0604030504040204"/>
              </a:rPr>
              <a:t>for</a:t>
            </a:r>
            <a:r>
              <a:rPr sz="2325" spc="-30" dirty="0">
                <a:latin typeface="Tahoma" panose="020B0604030504040204"/>
                <a:cs typeface="Tahoma" panose="020B0604030504040204"/>
              </a:rPr>
              <a:t> </a:t>
            </a:r>
            <a:r>
              <a:rPr sz="2325" spc="-55" dirty="0">
                <a:latin typeface="Tahoma" panose="020B0604030504040204"/>
                <a:cs typeface="Tahoma" panose="020B0604030504040204"/>
              </a:rPr>
              <a:t>numerous</a:t>
            </a:r>
            <a:r>
              <a:rPr sz="2325" spc="-35" dirty="0">
                <a:latin typeface="Tahoma" panose="020B0604030504040204"/>
                <a:cs typeface="Tahoma" panose="020B0604030504040204"/>
              </a:rPr>
              <a:t> </a:t>
            </a:r>
            <a:r>
              <a:rPr sz="2325" spc="-10" dirty="0">
                <a:latin typeface="Tahoma" panose="020B0604030504040204"/>
                <a:cs typeface="Tahoma" panose="020B0604030504040204"/>
              </a:rPr>
              <a:t>packages. </a:t>
            </a:r>
            <a:r>
              <a:rPr sz="2325" spc="-35" dirty="0">
                <a:solidFill>
                  <a:srgbClr val="0000FF"/>
                </a:solidFill>
                <a:latin typeface="Tahoma" panose="020B0604030504040204"/>
                <a:cs typeface="Tahoma" panose="020B0604030504040204"/>
                <a:hlinkClick r:id="rId4"/>
              </a:rPr>
              <a:t>https://www.rstudio.com/resources/cheatsheets/</a:t>
            </a:r>
            <a:endParaRPr sz="2325">
              <a:latin typeface="Tahoma" panose="020B0604030504040204"/>
              <a:cs typeface="Tahoma" panose="020B0604030504040204"/>
            </a:endParaRPr>
          </a:p>
        </p:txBody>
      </p:sp>
    </p:spTree>
  </p:cSld>
  <p:clrMapOvr>
    <a:masterClrMapping/>
  </p:clrMapOvr>
  <p:transition>
    <p:cut/>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pPr marL="0" indent="0">
              <a:buNone/>
            </a:pPr>
            <a:r>
              <a:rPr lang="en-US" dirty="0" smtClean="0"/>
              <a:t>Thank you for attending the tutorial.</a:t>
            </a:r>
            <a:endParaRPr lang="en-US" dirty="0" smtClean="0"/>
          </a:p>
          <a:p>
            <a:pPr marL="0" indent="0">
              <a:buNone/>
            </a:pPr>
            <a:endParaRPr lang="en-US" dirty="0"/>
          </a:p>
          <a:p>
            <a:pPr marL="0" indent="0">
              <a:buNone/>
            </a:pPr>
            <a:endParaRPr lang="en-US" dirty="0"/>
          </a:p>
          <a:p>
            <a:pPr marL="0" indent="0">
              <a:buNone/>
            </a:pPr>
            <a:endParaRPr lang="en-US" dirty="0"/>
          </a:p>
          <a:p>
            <a:pPr marL="0" indent="0">
              <a:buNone/>
            </a:pPr>
            <a:r>
              <a:rPr lang="en-US" dirty="0"/>
              <a:t>Next !!!</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5" name="Date Placeholder 4"/>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4731" rIns="0" bIns="0" rtlCol="0">
            <a:spAutoFit/>
          </a:bodyPr>
          <a:lstStyle/>
          <a:p>
            <a:pPr marL="113665">
              <a:lnSpc>
                <a:spcPct val="100000"/>
              </a:lnSpc>
              <a:spcBef>
                <a:spcPts val="100"/>
              </a:spcBef>
            </a:pPr>
            <a:r>
              <a:rPr dirty="0"/>
              <a:t>Problem</a:t>
            </a:r>
            <a:r>
              <a:rPr spc="-100" dirty="0"/>
              <a:t> </a:t>
            </a:r>
            <a:r>
              <a:rPr dirty="0"/>
              <a:t>with</a:t>
            </a:r>
            <a:r>
              <a:rPr spc="-95" dirty="0"/>
              <a:t> </a:t>
            </a:r>
            <a:r>
              <a:rPr dirty="0"/>
              <a:t>“just”</a:t>
            </a:r>
            <a:r>
              <a:rPr spc="-95" dirty="0"/>
              <a:t> </a:t>
            </a:r>
            <a:r>
              <a:rPr dirty="0"/>
              <a:t>using</a:t>
            </a:r>
            <a:r>
              <a:rPr spc="-100" dirty="0"/>
              <a:t> </a:t>
            </a:r>
            <a:r>
              <a:rPr spc="-10" dirty="0"/>
              <a:t>Excel</a:t>
            </a:r>
            <a:endParaRPr spc="-10" dirty="0"/>
          </a:p>
        </p:txBody>
      </p:sp>
      <p:sp>
        <p:nvSpPr>
          <p:cNvPr id="3" name="object 3"/>
          <p:cNvSpPr/>
          <p:nvPr/>
        </p:nvSpPr>
        <p:spPr>
          <a:xfrm>
            <a:off x="2075040" y="3478314"/>
            <a:ext cx="8833485" cy="259715"/>
          </a:xfrm>
          <a:custGeom>
            <a:avLst/>
            <a:gdLst/>
            <a:ahLst/>
            <a:cxnLst/>
            <a:rect l="l" t="t" r="r" b="b"/>
            <a:pathLst>
              <a:path w="8833485" h="259714">
                <a:moveTo>
                  <a:pt x="7852321" y="0"/>
                </a:moveTo>
                <a:lnTo>
                  <a:pt x="7852321" y="0"/>
                </a:lnTo>
                <a:lnTo>
                  <a:pt x="0" y="0"/>
                </a:lnTo>
                <a:lnTo>
                  <a:pt x="0" y="259562"/>
                </a:lnTo>
                <a:lnTo>
                  <a:pt x="7852321" y="259562"/>
                </a:lnTo>
                <a:lnTo>
                  <a:pt x="7852321" y="0"/>
                </a:lnTo>
                <a:close/>
              </a:path>
              <a:path w="8833485" h="259714">
                <a:moveTo>
                  <a:pt x="8832939" y="0"/>
                </a:moveTo>
                <a:lnTo>
                  <a:pt x="7853756" y="0"/>
                </a:lnTo>
                <a:lnTo>
                  <a:pt x="7853756" y="259562"/>
                </a:lnTo>
                <a:lnTo>
                  <a:pt x="8832939" y="259562"/>
                </a:lnTo>
                <a:lnTo>
                  <a:pt x="8832939" y="0"/>
                </a:lnTo>
                <a:close/>
              </a:path>
            </a:pathLst>
          </a:custGeom>
          <a:solidFill>
            <a:srgbClr val="D4FCA8"/>
          </a:solidFill>
        </p:spPr>
        <p:txBody>
          <a:bodyPr wrap="square" lIns="0" tIns="0" rIns="0" bIns="0" rtlCol="0"/>
          <a:lstStyle/>
          <a:p/>
        </p:txBody>
      </p:sp>
      <p:sp>
        <p:nvSpPr>
          <p:cNvPr id="4" name="object 4"/>
          <p:cNvSpPr txBox="1"/>
          <p:nvPr/>
        </p:nvSpPr>
        <p:spPr>
          <a:xfrm>
            <a:off x="916825" y="1744817"/>
            <a:ext cx="10081260" cy="1992630"/>
          </a:xfrm>
          <a:prstGeom prst="rect">
            <a:avLst/>
          </a:prstGeom>
        </p:spPr>
        <p:txBody>
          <a:bodyPr vert="horz" wrap="square" lIns="0" tIns="87630" rIns="0" bIns="0" rtlCol="0">
            <a:spAutoFit/>
          </a:bodyPr>
          <a:lstStyle/>
          <a:p>
            <a:pPr marL="220980" indent="-208280">
              <a:lnSpc>
                <a:spcPct val="100000"/>
              </a:lnSpc>
              <a:spcBef>
                <a:spcPts val="690"/>
              </a:spcBef>
              <a:buFont typeface="Arial MT"/>
              <a:buChar char="•"/>
              <a:tabLst>
                <a:tab pos="220345" algn="l"/>
              </a:tabLst>
            </a:pPr>
            <a:r>
              <a:rPr sz="2350" dirty="0">
                <a:latin typeface="Calibri" panose="020F0502020204030204"/>
                <a:cs typeface="Calibri" panose="020F0502020204030204"/>
              </a:rPr>
              <a:t>Limited</a:t>
            </a:r>
            <a:r>
              <a:rPr sz="2350" spc="-10" dirty="0">
                <a:latin typeface="Calibri" panose="020F0502020204030204"/>
                <a:cs typeface="Calibri" panose="020F0502020204030204"/>
              </a:rPr>
              <a:t> </a:t>
            </a:r>
            <a:r>
              <a:rPr sz="2350" spc="-20" dirty="0">
                <a:latin typeface="Calibri" panose="020F0502020204030204"/>
                <a:cs typeface="Calibri" panose="020F0502020204030204"/>
              </a:rPr>
              <a:t>rows</a:t>
            </a:r>
            <a:endParaRPr sz="2350">
              <a:latin typeface="Calibri" panose="020F0502020204030204"/>
              <a:cs typeface="Calibri" panose="020F0502020204030204"/>
            </a:endParaRPr>
          </a:p>
          <a:p>
            <a:pPr marL="220980" indent="-208280">
              <a:lnSpc>
                <a:spcPct val="100000"/>
              </a:lnSpc>
              <a:spcBef>
                <a:spcPts val="600"/>
              </a:spcBef>
              <a:buFont typeface="Arial MT"/>
              <a:buChar char="•"/>
              <a:tabLst>
                <a:tab pos="220345" algn="l"/>
              </a:tabLst>
            </a:pPr>
            <a:r>
              <a:rPr sz="2350" b="1" dirty="0">
                <a:solidFill>
                  <a:srgbClr val="EC7C30"/>
                </a:solidFill>
                <a:latin typeface="Calibri" panose="020F0502020204030204"/>
                <a:cs typeface="Calibri" panose="020F0502020204030204"/>
              </a:rPr>
              <a:t>Slow</a:t>
            </a:r>
            <a:r>
              <a:rPr sz="2350" b="1" spc="20" dirty="0">
                <a:solidFill>
                  <a:srgbClr val="EC7C30"/>
                </a:solidFill>
                <a:latin typeface="Calibri" panose="020F0502020204030204"/>
                <a:cs typeface="Calibri" panose="020F0502020204030204"/>
              </a:rPr>
              <a:t> </a:t>
            </a:r>
            <a:r>
              <a:rPr sz="2350" b="1" dirty="0">
                <a:solidFill>
                  <a:srgbClr val="EC7C30"/>
                </a:solidFill>
                <a:latin typeface="Calibri" panose="020F0502020204030204"/>
                <a:cs typeface="Calibri" panose="020F0502020204030204"/>
              </a:rPr>
              <a:t>in</a:t>
            </a:r>
            <a:r>
              <a:rPr sz="2350" b="1" spc="15" dirty="0">
                <a:solidFill>
                  <a:srgbClr val="EC7C30"/>
                </a:solidFill>
                <a:latin typeface="Calibri" panose="020F0502020204030204"/>
                <a:cs typeface="Calibri" panose="020F0502020204030204"/>
              </a:rPr>
              <a:t> </a:t>
            </a:r>
            <a:r>
              <a:rPr sz="2350" b="1" dirty="0">
                <a:solidFill>
                  <a:srgbClr val="EC7C30"/>
                </a:solidFill>
                <a:latin typeface="Calibri" panose="020F0502020204030204"/>
                <a:cs typeface="Calibri" panose="020F0502020204030204"/>
              </a:rPr>
              <a:t>opening</a:t>
            </a:r>
            <a:r>
              <a:rPr sz="2350" b="1" spc="25" dirty="0">
                <a:solidFill>
                  <a:srgbClr val="EC7C30"/>
                </a:solidFill>
                <a:latin typeface="Calibri" panose="020F0502020204030204"/>
                <a:cs typeface="Calibri" panose="020F0502020204030204"/>
              </a:rPr>
              <a:t> </a:t>
            </a:r>
            <a:r>
              <a:rPr sz="2350" b="1" dirty="0">
                <a:solidFill>
                  <a:srgbClr val="EC7C30"/>
                </a:solidFill>
                <a:latin typeface="Calibri" panose="020F0502020204030204"/>
                <a:cs typeface="Calibri" panose="020F0502020204030204"/>
              </a:rPr>
              <a:t>large</a:t>
            </a:r>
            <a:r>
              <a:rPr sz="2350" b="1" spc="20" dirty="0">
                <a:solidFill>
                  <a:srgbClr val="EC7C30"/>
                </a:solidFill>
                <a:latin typeface="Calibri" panose="020F0502020204030204"/>
                <a:cs typeface="Calibri" panose="020F0502020204030204"/>
              </a:rPr>
              <a:t> </a:t>
            </a:r>
            <a:r>
              <a:rPr sz="2350" b="1" spc="-10" dirty="0">
                <a:solidFill>
                  <a:srgbClr val="EC7C30"/>
                </a:solidFill>
                <a:latin typeface="Calibri" panose="020F0502020204030204"/>
                <a:cs typeface="Calibri" panose="020F0502020204030204"/>
              </a:rPr>
              <a:t>files</a:t>
            </a:r>
            <a:endParaRPr sz="2350">
              <a:latin typeface="Calibri" panose="020F0502020204030204"/>
              <a:cs typeface="Calibri" panose="020F0502020204030204"/>
            </a:endParaRPr>
          </a:p>
          <a:p>
            <a:pPr marL="220980" indent="-208280">
              <a:lnSpc>
                <a:spcPct val="100000"/>
              </a:lnSpc>
              <a:spcBef>
                <a:spcPts val="590"/>
              </a:spcBef>
              <a:buFont typeface="Arial MT"/>
              <a:buChar char="•"/>
              <a:tabLst>
                <a:tab pos="220345" algn="l"/>
              </a:tabLst>
            </a:pPr>
            <a:r>
              <a:rPr sz="2350" b="1" dirty="0">
                <a:solidFill>
                  <a:srgbClr val="4371C3"/>
                </a:solidFill>
                <a:latin typeface="Calibri" panose="020F0502020204030204"/>
                <a:cs typeface="Calibri" panose="020F0502020204030204"/>
              </a:rPr>
              <a:t>Cannot</a:t>
            </a:r>
            <a:r>
              <a:rPr sz="2350" b="1" spc="5" dirty="0">
                <a:solidFill>
                  <a:srgbClr val="4371C3"/>
                </a:solidFill>
                <a:latin typeface="Calibri" panose="020F0502020204030204"/>
                <a:cs typeface="Calibri" panose="020F0502020204030204"/>
              </a:rPr>
              <a:t> </a:t>
            </a:r>
            <a:r>
              <a:rPr sz="2350" b="1" dirty="0">
                <a:solidFill>
                  <a:srgbClr val="4371C3"/>
                </a:solidFill>
                <a:latin typeface="Calibri" panose="020F0502020204030204"/>
                <a:cs typeface="Calibri" panose="020F0502020204030204"/>
              </a:rPr>
              <a:t>streamline</a:t>
            </a:r>
            <a:r>
              <a:rPr sz="2350" b="1" spc="20" dirty="0">
                <a:solidFill>
                  <a:srgbClr val="4371C3"/>
                </a:solidFill>
                <a:latin typeface="Calibri" panose="020F0502020204030204"/>
                <a:cs typeface="Calibri" panose="020F0502020204030204"/>
              </a:rPr>
              <a:t> </a:t>
            </a:r>
            <a:r>
              <a:rPr sz="2350" dirty="0">
                <a:latin typeface="Calibri" panose="020F0502020204030204"/>
                <a:cs typeface="Calibri" panose="020F0502020204030204"/>
              </a:rPr>
              <a:t>“pipe”</a:t>
            </a:r>
            <a:r>
              <a:rPr sz="2350" spc="5" dirty="0">
                <a:latin typeface="Calibri" panose="020F0502020204030204"/>
                <a:cs typeface="Calibri" panose="020F0502020204030204"/>
              </a:rPr>
              <a:t> </a:t>
            </a:r>
            <a:r>
              <a:rPr sz="2350" dirty="0">
                <a:latin typeface="Calibri" panose="020F0502020204030204"/>
                <a:cs typeface="Calibri" panose="020F0502020204030204"/>
              </a:rPr>
              <a:t>input &amp;</a:t>
            </a:r>
            <a:r>
              <a:rPr sz="2350" spc="10" dirty="0">
                <a:latin typeface="Calibri" panose="020F0502020204030204"/>
                <a:cs typeface="Calibri" panose="020F0502020204030204"/>
              </a:rPr>
              <a:t> </a:t>
            </a:r>
            <a:r>
              <a:rPr sz="2350" dirty="0">
                <a:latin typeface="Calibri" panose="020F0502020204030204"/>
                <a:cs typeface="Calibri" panose="020F0502020204030204"/>
              </a:rPr>
              <a:t>output</a:t>
            </a:r>
            <a:r>
              <a:rPr sz="2350" spc="10" dirty="0">
                <a:latin typeface="Calibri" panose="020F0502020204030204"/>
                <a:cs typeface="Calibri" panose="020F0502020204030204"/>
              </a:rPr>
              <a:t> </a:t>
            </a:r>
            <a:r>
              <a:rPr sz="2350" dirty="0">
                <a:latin typeface="Calibri" panose="020F0502020204030204"/>
                <a:cs typeface="Calibri" panose="020F0502020204030204"/>
              </a:rPr>
              <a:t>from</a:t>
            </a:r>
            <a:r>
              <a:rPr sz="2350" spc="5" dirty="0">
                <a:latin typeface="Calibri" panose="020F0502020204030204"/>
                <a:cs typeface="Calibri" panose="020F0502020204030204"/>
              </a:rPr>
              <a:t> </a:t>
            </a:r>
            <a:r>
              <a:rPr sz="2350" dirty="0">
                <a:latin typeface="Calibri" panose="020F0502020204030204"/>
                <a:cs typeface="Calibri" panose="020F0502020204030204"/>
              </a:rPr>
              <a:t>and</a:t>
            </a:r>
            <a:r>
              <a:rPr sz="2350" spc="10" dirty="0">
                <a:latin typeface="Calibri" panose="020F0502020204030204"/>
                <a:cs typeface="Calibri" panose="020F0502020204030204"/>
              </a:rPr>
              <a:t> </a:t>
            </a:r>
            <a:r>
              <a:rPr sz="2350" dirty="0">
                <a:latin typeface="Calibri" panose="020F0502020204030204"/>
                <a:cs typeface="Calibri" panose="020F0502020204030204"/>
              </a:rPr>
              <a:t>to</a:t>
            </a:r>
            <a:r>
              <a:rPr sz="2350" spc="-5" dirty="0">
                <a:latin typeface="Calibri" panose="020F0502020204030204"/>
                <a:cs typeface="Calibri" panose="020F0502020204030204"/>
              </a:rPr>
              <a:t> </a:t>
            </a:r>
            <a:r>
              <a:rPr sz="2350" dirty="0">
                <a:latin typeface="Calibri" panose="020F0502020204030204"/>
                <a:cs typeface="Calibri" panose="020F0502020204030204"/>
              </a:rPr>
              <a:t>other</a:t>
            </a:r>
            <a:r>
              <a:rPr sz="2350" spc="15" dirty="0">
                <a:latin typeface="Calibri" panose="020F0502020204030204"/>
                <a:cs typeface="Calibri" panose="020F0502020204030204"/>
              </a:rPr>
              <a:t> </a:t>
            </a:r>
            <a:r>
              <a:rPr sz="2350" spc="-10" dirty="0">
                <a:latin typeface="Calibri" panose="020F0502020204030204"/>
                <a:cs typeface="Calibri" panose="020F0502020204030204"/>
              </a:rPr>
              <a:t>processing</a:t>
            </a:r>
            <a:endParaRPr sz="2350">
              <a:latin typeface="Calibri" panose="020F0502020204030204"/>
              <a:cs typeface="Calibri" panose="020F0502020204030204"/>
            </a:endParaRPr>
          </a:p>
          <a:p>
            <a:pPr marL="643255" lvl="1" indent="-210185">
              <a:lnSpc>
                <a:spcPct val="100000"/>
              </a:lnSpc>
              <a:spcBef>
                <a:spcPts val="170"/>
              </a:spcBef>
              <a:buFont typeface="Arial MT"/>
              <a:buChar char="•"/>
              <a:tabLst>
                <a:tab pos="643255" algn="l"/>
              </a:tabLst>
            </a:pPr>
            <a:r>
              <a:rPr sz="2050" spc="-10" dirty="0">
                <a:latin typeface="Calibri" panose="020F0502020204030204"/>
                <a:cs typeface="Calibri" panose="020F0502020204030204"/>
              </a:rPr>
              <a:t>Often</a:t>
            </a:r>
            <a:r>
              <a:rPr sz="2050" spc="-65" dirty="0">
                <a:latin typeface="Calibri" panose="020F0502020204030204"/>
                <a:cs typeface="Calibri" panose="020F0502020204030204"/>
              </a:rPr>
              <a:t> </a:t>
            </a:r>
            <a:r>
              <a:rPr sz="2050" dirty="0">
                <a:latin typeface="Calibri" panose="020F0502020204030204"/>
                <a:cs typeface="Calibri" panose="020F0502020204030204"/>
              </a:rPr>
              <a:t>we</a:t>
            </a:r>
            <a:r>
              <a:rPr sz="2050" spc="-55" dirty="0">
                <a:latin typeface="Calibri" panose="020F0502020204030204"/>
                <a:cs typeface="Calibri" panose="020F0502020204030204"/>
              </a:rPr>
              <a:t> </a:t>
            </a:r>
            <a:r>
              <a:rPr sz="2050" dirty="0">
                <a:latin typeface="Calibri" panose="020F0502020204030204"/>
                <a:cs typeface="Calibri" panose="020F0502020204030204"/>
              </a:rPr>
              <a:t>just</a:t>
            </a:r>
            <a:r>
              <a:rPr sz="2050" spc="-60" dirty="0">
                <a:latin typeface="Calibri" panose="020F0502020204030204"/>
                <a:cs typeface="Calibri" panose="020F0502020204030204"/>
              </a:rPr>
              <a:t> </a:t>
            </a:r>
            <a:r>
              <a:rPr sz="2050" dirty="0">
                <a:latin typeface="Calibri" panose="020F0502020204030204"/>
                <a:cs typeface="Calibri" panose="020F0502020204030204"/>
              </a:rPr>
              <a:t>need</a:t>
            </a:r>
            <a:r>
              <a:rPr sz="2050" spc="-70" dirty="0">
                <a:latin typeface="Calibri" panose="020F0502020204030204"/>
                <a:cs typeface="Calibri" panose="020F0502020204030204"/>
              </a:rPr>
              <a:t> </a:t>
            </a:r>
            <a:r>
              <a:rPr sz="2050" dirty="0">
                <a:latin typeface="Calibri" panose="020F0502020204030204"/>
                <a:cs typeface="Calibri" panose="020F0502020204030204"/>
              </a:rPr>
              <a:t>one</a:t>
            </a:r>
            <a:r>
              <a:rPr sz="2050" spc="-50" dirty="0">
                <a:latin typeface="Calibri" panose="020F0502020204030204"/>
                <a:cs typeface="Calibri" panose="020F0502020204030204"/>
              </a:rPr>
              <a:t> </a:t>
            </a:r>
            <a:r>
              <a:rPr sz="2050" dirty="0">
                <a:latin typeface="Calibri" panose="020F0502020204030204"/>
                <a:cs typeface="Calibri" panose="020F0502020204030204"/>
              </a:rPr>
              <a:t>line</a:t>
            </a:r>
            <a:r>
              <a:rPr sz="2050" spc="-60" dirty="0">
                <a:latin typeface="Calibri" panose="020F0502020204030204"/>
                <a:cs typeface="Calibri" panose="020F0502020204030204"/>
              </a:rPr>
              <a:t> </a:t>
            </a:r>
            <a:r>
              <a:rPr sz="2050" dirty="0">
                <a:latin typeface="Calibri" panose="020F0502020204030204"/>
                <a:cs typeface="Calibri" panose="020F0502020204030204"/>
              </a:rPr>
              <a:t>of</a:t>
            </a:r>
            <a:r>
              <a:rPr sz="2050" spc="-60" dirty="0">
                <a:latin typeface="Calibri" panose="020F0502020204030204"/>
                <a:cs typeface="Calibri" panose="020F0502020204030204"/>
              </a:rPr>
              <a:t> </a:t>
            </a:r>
            <a:r>
              <a:rPr sz="2050" dirty="0">
                <a:latin typeface="Calibri" panose="020F0502020204030204"/>
                <a:cs typeface="Calibri" panose="020F0502020204030204"/>
              </a:rPr>
              <a:t>command</a:t>
            </a:r>
            <a:r>
              <a:rPr sz="2050" spc="-65" dirty="0">
                <a:latin typeface="Calibri" panose="020F0502020204030204"/>
                <a:cs typeface="Calibri" panose="020F0502020204030204"/>
              </a:rPr>
              <a:t> </a:t>
            </a:r>
            <a:r>
              <a:rPr sz="2050" dirty="0">
                <a:latin typeface="Calibri" panose="020F0502020204030204"/>
                <a:cs typeface="Calibri" panose="020F0502020204030204"/>
              </a:rPr>
              <a:t>to</a:t>
            </a:r>
            <a:r>
              <a:rPr sz="2050" spc="-55" dirty="0">
                <a:latin typeface="Calibri" panose="020F0502020204030204"/>
                <a:cs typeface="Calibri" panose="020F0502020204030204"/>
              </a:rPr>
              <a:t> </a:t>
            </a:r>
            <a:r>
              <a:rPr sz="2050" spc="-10" dirty="0">
                <a:latin typeface="Calibri" panose="020F0502020204030204"/>
                <a:cs typeface="Calibri" panose="020F0502020204030204"/>
              </a:rPr>
              <a:t>finish</a:t>
            </a:r>
            <a:endParaRPr sz="2050">
              <a:latin typeface="Calibri" panose="020F0502020204030204"/>
              <a:cs typeface="Calibri" panose="020F0502020204030204"/>
            </a:endParaRPr>
          </a:p>
          <a:p>
            <a:pPr marL="643255" lvl="1" indent="-210185">
              <a:lnSpc>
                <a:spcPct val="100000"/>
              </a:lnSpc>
              <a:spcBef>
                <a:spcPts val="160"/>
              </a:spcBef>
              <a:buFont typeface="Arial MT"/>
              <a:buChar char="•"/>
              <a:tabLst>
                <a:tab pos="643255" algn="l"/>
              </a:tabLst>
            </a:pPr>
            <a:r>
              <a:rPr sz="2050" dirty="0">
                <a:latin typeface="Calibri" panose="020F0502020204030204"/>
                <a:cs typeface="Calibri" panose="020F0502020204030204"/>
              </a:rPr>
              <a:t>E.g.</a:t>
            </a:r>
            <a:r>
              <a:rPr sz="2050" spc="-45" dirty="0">
                <a:latin typeface="Calibri" panose="020F0502020204030204"/>
                <a:cs typeface="Calibri" panose="020F0502020204030204"/>
              </a:rPr>
              <a:t> </a:t>
            </a:r>
            <a:r>
              <a:rPr sz="2050" dirty="0">
                <a:latin typeface="Calibri" panose="020F0502020204030204"/>
                <a:cs typeface="Calibri" panose="020F0502020204030204"/>
              </a:rPr>
              <a:t>`</a:t>
            </a:r>
            <a:r>
              <a:rPr sz="2050" dirty="0">
                <a:solidFill>
                  <a:srgbClr val="333E4E"/>
                </a:solidFill>
                <a:latin typeface="Calibri" panose="020F0502020204030204"/>
                <a:cs typeface="Calibri" panose="020F0502020204030204"/>
              </a:rPr>
              <a:t>cat</a:t>
            </a:r>
            <a:r>
              <a:rPr sz="2050" spc="-40" dirty="0">
                <a:solidFill>
                  <a:srgbClr val="333E4E"/>
                </a:solidFill>
                <a:latin typeface="Calibri" panose="020F0502020204030204"/>
                <a:cs typeface="Calibri" panose="020F0502020204030204"/>
              </a:rPr>
              <a:t> </a:t>
            </a:r>
            <a:r>
              <a:rPr sz="2050" spc="-10" dirty="0">
                <a:solidFill>
                  <a:srgbClr val="333E4E"/>
                </a:solidFill>
                <a:latin typeface="Calibri" panose="020F0502020204030204"/>
                <a:cs typeface="Calibri" panose="020F0502020204030204"/>
              </a:rPr>
              <a:t>XXX.gtf</a:t>
            </a:r>
            <a:r>
              <a:rPr sz="2050" spc="-45" dirty="0">
                <a:solidFill>
                  <a:srgbClr val="333E4E"/>
                </a:solidFill>
                <a:latin typeface="Calibri" panose="020F0502020204030204"/>
                <a:cs typeface="Calibri" panose="020F0502020204030204"/>
              </a:rPr>
              <a:t> </a:t>
            </a:r>
            <a:r>
              <a:rPr sz="2050" dirty="0">
                <a:solidFill>
                  <a:srgbClr val="333E4E"/>
                </a:solidFill>
                <a:latin typeface="Calibri" panose="020F0502020204030204"/>
                <a:cs typeface="Calibri" panose="020F0502020204030204"/>
              </a:rPr>
              <a:t>|</a:t>
            </a:r>
            <a:r>
              <a:rPr sz="2050" spc="-40" dirty="0">
                <a:solidFill>
                  <a:srgbClr val="333E4E"/>
                </a:solidFill>
                <a:latin typeface="Calibri" panose="020F0502020204030204"/>
                <a:cs typeface="Calibri" panose="020F0502020204030204"/>
              </a:rPr>
              <a:t> </a:t>
            </a:r>
            <a:r>
              <a:rPr sz="2050" dirty="0">
                <a:solidFill>
                  <a:srgbClr val="333E4E"/>
                </a:solidFill>
                <a:latin typeface="Calibri" panose="020F0502020204030204"/>
                <a:cs typeface="Calibri" panose="020F0502020204030204"/>
              </a:rPr>
              <a:t>awk</a:t>
            </a:r>
            <a:r>
              <a:rPr sz="2050" spc="-40" dirty="0">
                <a:solidFill>
                  <a:srgbClr val="333E4E"/>
                </a:solidFill>
                <a:latin typeface="Calibri" panose="020F0502020204030204"/>
                <a:cs typeface="Calibri" panose="020F0502020204030204"/>
              </a:rPr>
              <a:t> </a:t>
            </a:r>
            <a:r>
              <a:rPr sz="2050" spc="-10" dirty="0">
                <a:solidFill>
                  <a:srgbClr val="B92020"/>
                </a:solidFill>
                <a:latin typeface="Calibri" panose="020F0502020204030204"/>
                <a:cs typeface="Calibri" panose="020F0502020204030204"/>
              </a:rPr>
              <a:t>'$3=="gene</a:t>
            </a:r>
            <a:r>
              <a:rPr sz="2050" spc="-10" dirty="0">
                <a:solidFill>
                  <a:srgbClr val="333E4E"/>
                </a:solidFill>
                <a:latin typeface="Calibri" panose="020F0502020204030204"/>
                <a:cs typeface="Calibri" panose="020F0502020204030204"/>
              </a:rPr>
              <a:t>"'|</a:t>
            </a:r>
            <a:r>
              <a:rPr sz="2050" spc="-45" dirty="0">
                <a:solidFill>
                  <a:srgbClr val="333E4E"/>
                </a:solidFill>
                <a:latin typeface="Calibri" panose="020F0502020204030204"/>
                <a:cs typeface="Calibri" panose="020F0502020204030204"/>
              </a:rPr>
              <a:t> </a:t>
            </a:r>
            <a:r>
              <a:rPr sz="2050" dirty="0">
                <a:solidFill>
                  <a:srgbClr val="333E4E"/>
                </a:solidFill>
                <a:latin typeface="Calibri" panose="020F0502020204030204"/>
                <a:cs typeface="Calibri" panose="020F0502020204030204"/>
              </a:rPr>
              <a:t>cut</a:t>
            </a:r>
            <a:r>
              <a:rPr sz="2050" spc="-45" dirty="0">
                <a:solidFill>
                  <a:srgbClr val="333E4E"/>
                </a:solidFill>
                <a:latin typeface="Calibri" panose="020F0502020204030204"/>
                <a:cs typeface="Calibri" panose="020F0502020204030204"/>
              </a:rPr>
              <a:t> </a:t>
            </a:r>
            <a:r>
              <a:rPr sz="2050" spc="-30" dirty="0">
                <a:solidFill>
                  <a:srgbClr val="333E4E"/>
                </a:solidFill>
                <a:latin typeface="Calibri" panose="020F0502020204030204"/>
                <a:cs typeface="Calibri" panose="020F0502020204030204"/>
              </a:rPr>
              <a:t>-</a:t>
            </a:r>
            <a:r>
              <a:rPr sz="2050" dirty="0">
                <a:solidFill>
                  <a:srgbClr val="333E4E"/>
                </a:solidFill>
                <a:latin typeface="Calibri" panose="020F0502020204030204"/>
                <a:cs typeface="Calibri" panose="020F0502020204030204"/>
              </a:rPr>
              <a:t>f9</a:t>
            </a:r>
            <a:r>
              <a:rPr sz="2050" spc="-40" dirty="0">
                <a:solidFill>
                  <a:srgbClr val="333E4E"/>
                </a:solidFill>
                <a:latin typeface="Calibri" panose="020F0502020204030204"/>
                <a:cs typeface="Calibri" panose="020F0502020204030204"/>
              </a:rPr>
              <a:t> </a:t>
            </a:r>
            <a:r>
              <a:rPr sz="2050" dirty="0">
                <a:solidFill>
                  <a:srgbClr val="333E4E"/>
                </a:solidFill>
                <a:latin typeface="Calibri" panose="020F0502020204030204"/>
                <a:cs typeface="Calibri" panose="020F0502020204030204"/>
              </a:rPr>
              <a:t>|</a:t>
            </a:r>
            <a:r>
              <a:rPr sz="2050" spc="-45" dirty="0">
                <a:solidFill>
                  <a:srgbClr val="333E4E"/>
                </a:solidFill>
                <a:latin typeface="Calibri" panose="020F0502020204030204"/>
                <a:cs typeface="Calibri" panose="020F0502020204030204"/>
              </a:rPr>
              <a:t> </a:t>
            </a:r>
            <a:r>
              <a:rPr sz="2050" dirty="0">
                <a:solidFill>
                  <a:srgbClr val="333E4E"/>
                </a:solidFill>
                <a:latin typeface="Calibri" panose="020F0502020204030204"/>
                <a:cs typeface="Calibri" panose="020F0502020204030204"/>
              </a:rPr>
              <a:t>sed</a:t>
            </a:r>
            <a:r>
              <a:rPr sz="2050" spc="-45" dirty="0">
                <a:solidFill>
                  <a:srgbClr val="333E4E"/>
                </a:solidFill>
                <a:latin typeface="Calibri" panose="020F0502020204030204"/>
                <a:cs typeface="Calibri" panose="020F0502020204030204"/>
              </a:rPr>
              <a:t> </a:t>
            </a:r>
            <a:r>
              <a:rPr sz="2050" spc="-10" dirty="0">
                <a:solidFill>
                  <a:srgbClr val="B92020"/>
                </a:solidFill>
                <a:latin typeface="Calibri" panose="020F0502020204030204"/>
                <a:cs typeface="Calibri" panose="020F0502020204030204"/>
              </a:rPr>
              <a:t>'s/.*gene_id=\([^;]*\)*.*/\1/g</a:t>
            </a:r>
            <a:r>
              <a:rPr sz="2050" spc="-10" dirty="0">
                <a:solidFill>
                  <a:srgbClr val="333E4E"/>
                </a:solidFill>
                <a:latin typeface="Calibri" panose="020F0502020204030204"/>
                <a:cs typeface="Calibri" panose="020F0502020204030204"/>
              </a:rPr>
              <a:t>'</a:t>
            </a:r>
            <a:r>
              <a:rPr sz="2050" spc="-40" dirty="0">
                <a:solidFill>
                  <a:srgbClr val="333E4E"/>
                </a:solidFill>
                <a:latin typeface="Calibri" panose="020F0502020204030204"/>
                <a:cs typeface="Calibri" panose="020F0502020204030204"/>
              </a:rPr>
              <a:t> </a:t>
            </a:r>
            <a:r>
              <a:rPr sz="2050" dirty="0">
                <a:solidFill>
                  <a:srgbClr val="333E4E"/>
                </a:solidFill>
                <a:latin typeface="Calibri" panose="020F0502020204030204"/>
                <a:cs typeface="Calibri" panose="020F0502020204030204"/>
              </a:rPr>
              <a:t>|</a:t>
            </a:r>
            <a:r>
              <a:rPr sz="2050" spc="-45" dirty="0">
                <a:solidFill>
                  <a:srgbClr val="333E4E"/>
                </a:solidFill>
                <a:latin typeface="Calibri" panose="020F0502020204030204"/>
                <a:cs typeface="Calibri" panose="020F0502020204030204"/>
              </a:rPr>
              <a:t> </a:t>
            </a:r>
            <a:r>
              <a:rPr sz="2050" dirty="0">
                <a:solidFill>
                  <a:srgbClr val="333E4E"/>
                </a:solidFill>
                <a:latin typeface="Calibri" panose="020F0502020204030204"/>
                <a:cs typeface="Calibri" panose="020F0502020204030204"/>
              </a:rPr>
              <a:t>sort</a:t>
            </a:r>
            <a:r>
              <a:rPr sz="2050" spc="-45" dirty="0">
                <a:solidFill>
                  <a:srgbClr val="333E4E"/>
                </a:solidFill>
                <a:latin typeface="Calibri" panose="020F0502020204030204"/>
                <a:cs typeface="Calibri" panose="020F0502020204030204"/>
              </a:rPr>
              <a:t> </a:t>
            </a:r>
            <a:r>
              <a:rPr sz="2050" spc="-20" dirty="0">
                <a:solidFill>
                  <a:srgbClr val="333E4E"/>
                </a:solidFill>
                <a:latin typeface="Calibri" panose="020F0502020204030204"/>
                <a:cs typeface="Calibri" panose="020F0502020204030204"/>
              </a:rPr>
              <a:t>-</a:t>
            </a:r>
            <a:r>
              <a:rPr sz="2050" spc="-25" dirty="0">
                <a:solidFill>
                  <a:srgbClr val="333E4E"/>
                </a:solidFill>
                <a:latin typeface="Calibri" panose="020F0502020204030204"/>
                <a:cs typeface="Calibri" panose="020F0502020204030204"/>
              </a:rPr>
              <a:t>u</a:t>
            </a:r>
            <a:r>
              <a:rPr sz="2050" spc="-25" dirty="0">
                <a:latin typeface="Calibri" panose="020F0502020204030204"/>
                <a:cs typeface="Calibri" panose="020F0502020204030204"/>
              </a:rPr>
              <a:t>`</a:t>
            </a:r>
            <a:endParaRPr sz="2050">
              <a:latin typeface="Calibri" panose="020F0502020204030204"/>
              <a:cs typeface="Calibri" panose="020F0502020204030204"/>
            </a:endParaRPr>
          </a:p>
        </p:txBody>
      </p:sp>
      <p:sp>
        <p:nvSpPr>
          <p:cNvPr id="5" name="object 5"/>
          <p:cNvSpPr txBox="1"/>
          <p:nvPr/>
        </p:nvSpPr>
        <p:spPr>
          <a:xfrm>
            <a:off x="916825" y="3658206"/>
            <a:ext cx="10076180" cy="2939415"/>
          </a:xfrm>
          <a:prstGeom prst="rect">
            <a:avLst/>
          </a:prstGeom>
        </p:spPr>
        <p:txBody>
          <a:bodyPr vert="horz" wrap="square" lIns="0" tIns="33020" rIns="0" bIns="0" rtlCol="0">
            <a:spAutoFit/>
          </a:bodyPr>
          <a:lstStyle/>
          <a:p>
            <a:pPr marL="642620">
              <a:lnSpc>
                <a:spcPct val="100000"/>
              </a:lnSpc>
              <a:spcBef>
                <a:spcPts val="260"/>
              </a:spcBef>
            </a:pPr>
            <a:r>
              <a:rPr sz="2050" spc="-20" dirty="0">
                <a:latin typeface="Calibri" panose="020F0502020204030204"/>
                <a:cs typeface="Calibri" panose="020F0502020204030204"/>
              </a:rPr>
              <a:t>extracts</a:t>
            </a:r>
            <a:r>
              <a:rPr sz="2050" spc="-75" dirty="0">
                <a:latin typeface="Calibri" panose="020F0502020204030204"/>
                <a:cs typeface="Calibri" panose="020F0502020204030204"/>
              </a:rPr>
              <a:t> </a:t>
            </a:r>
            <a:r>
              <a:rPr sz="2050" dirty="0">
                <a:latin typeface="Calibri" panose="020F0502020204030204"/>
                <a:cs typeface="Calibri" panose="020F0502020204030204"/>
              </a:rPr>
              <a:t>unique</a:t>
            </a:r>
            <a:r>
              <a:rPr sz="2050" spc="-50" dirty="0">
                <a:latin typeface="Calibri" panose="020F0502020204030204"/>
                <a:cs typeface="Calibri" panose="020F0502020204030204"/>
              </a:rPr>
              <a:t> </a:t>
            </a:r>
            <a:r>
              <a:rPr sz="2050" dirty="0">
                <a:latin typeface="Calibri" panose="020F0502020204030204"/>
                <a:cs typeface="Calibri" panose="020F0502020204030204"/>
              </a:rPr>
              <a:t>gene</a:t>
            </a:r>
            <a:r>
              <a:rPr sz="2050" spc="-60" dirty="0">
                <a:latin typeface="Calibri" panose="020F0502020204030204"/>
                <a:cs typeface="Calibri" panose="020F0502020204030204"/>
              </a:rPr>
              <a:t> </a:t>
            </a:r>
            <a:r>
              <a:rPr sz="2050" dirty="0">
                <a:latin typeface="Calibri" panose="020F0502020204030204"/>
                <a:cs typeface="Calibri" panose="020F0502020204030204"/>
              </a:rPr>
              <a:t>IDs</a:t>
            </a:r>
            <a:r>
              <a:rPr sz="2050" spc="-70" dirty="0">
                <a:latin typeface="Calibri" panose="020F0502020204030204"/>
                <a:cs typeface="Calibri" panose="020F0502020204030204"/>
              </a:rPr>
              <a:t> </a:t>
            </a:r>
            <a:r>
              <a:rPr sz="2050" dirty="0">
                <a:latin typeface="Calibri" panose="020F0502020204030204"/>
                <a:cs typeface="Calibri" panose="020F0502020204030204"/>
              </a:rPr>
              <a:t>from</a:t>
            </a:r>
            <a:r>
              <a:rPr sz="2050" spc="-55" dirty="0">
                <a:latin typeface="Calibri" panose="020F0502020204030204"/>
                <a:cs typeface="Calibri" panose="020F0502020204030204"/>
              </a:rPr>
              <a:t> </a:t>
            </a:r>
            <a:r>
              <a:rPr sz="2050" dirty="0">
                <a:latin typeface="Calibri" panose="020F0502020204030204"/>
                <a:cs typeface="Calibri" panose="020F0502020204030204"/>
              </a:rPr>
              <a:t>the</a:t>
            </a:r>
            <a:r>
              <a:rPr sz="2050" spc="-55" dirty="0">
                <a:latin typeface="Calibri" panose="020F0502020204030204"/>
                <a:cs typeface="Calibri" panose="020F0502020204030204"/>
              </a:rPr>
              <a:t> </a:t>
            </a:r>
            <a:r>
              <a:rPr sz="2050" spc="-10" dirty="0">
                <a:latin typeface="Calibri" panose="020F0502020204030204"/>
                <a:cs typeface="Calibri" panose="020F0502020204030204"/>
              </a:rPr>
              <a:t>entire</a:t>
            </a:r>
            <a:r>
              <a:rPr sz="2050" spc="-50" dirty="0">
                <a:latin typeface="Calibri" panose="020F0502020204030204"/>
                <a:cs typeface="Calibri" panose="020F0502020204030204"/>
              </a:rPr>
              <a:t> </a:t>
            </a:r>
            <a:r>
              <a:rPr sz="2050" dirty="0">
                <a:latin typeface="Calibri" panose="020F0502020204030204"/>
                <a:cs typeface="Calibri" panose="020F0502020204030204"/>
              </a:rPr>
              <a:t>GTF</a:t>
            </a:r>
            <a:r>
              <a:rPr sz="2050" spc="-55" dirty="0">
                <a:latin typeface="Calibri" panose="020F0502020204030204"/>
                <a:cs typeface="Calibri" panose="020F0502020204030204"/>
              </a:rPr>
              <a:t> </a:t>
            </a:r>
            <a:r>
              <a:rPr sz="2050" spc="-10" dirty="0">
                <a:latin typeface="Calibri" panose="020F0502020204030204"/>
                <a:cs typeface="Calibri" panose="020F0502020204030204"/>
              </a:rPr>
              <a:t>annotation</a:t>
            </a:r>
            <a:endParaRPr sz="2050">
              <a:latin typeface="Calibri" panose="020F0502020204030204"/>
              <a:cs typeface="Calibri" panose="020F0502020204030204"/>
            </a:endParaRPr>
          </a:p>
          <a:p>
            <a:pPr marL="643255" indent="-210185">
              <a:lnSpc>
                <a:spcPct val="100000"/>
              </a:lnSpc>
              <a:spcBef>
                <a:spcPts val="165"/>
              </a:spcBef>
              <a:buFont typeface="Arial MT"/>
              <a:buChar char="•"/>
              <a:tabLst>
                <a:tab pos="643255" algn="l"/>
              </a:tabLst>
            </a:pPr>
            <a:r>
              <a:rPr sz="2050" dirty="0">
                <a:latin typeface="Calibri" panose="020F0502020204030204"/>
                <a:cs typeface="Calibri" panose="020F0502020204030204"/>
              </a:rPr>
              <a:t>On</a:t>
            </a:r>
            <a:r>
              <a:rPr sz="2050" spc="-65" dirty="0">
                <a:latin typeface="Calibri" panose="020F0502020204030204"/>
                <a:cs typeface="Calibri" panose="020F0502020204030204"/>
              </a:rPr>
              <a:t> </a:t>
            </a:r>
            <a:r>
              <a:rPr sz="2050" spc="-10" dirty="0">
                <a:latin typeface="Calibri" panose="020F0502020204030204"/>
                <a:cs typeface="Calibri" panose="020F0502020204030204"/>
              </a:rPr>
              <a:t>Excel,</a:t>
            </a:r>
            <a:r>
              <a:rPr sz="2050" spc="-70" dirty="0">
                <a:latin typeface="Calibri" panose="020F0502020204030204"/>
                <a:cs typeface="Calibri" panose="020F0502020204030204"/>
              </a:rPr>
              <a:t> </a:t>
            </a:r>
            <a:r>
              <a:rPr sz="2050" dirty="0">
                <a:latin typeface="Calibri" panose="020F0502020204030204"/>
                <a:cs typeface="Calibri" panose="020F0502020204030204"/>
              </a:rPr>
              <a:t>you</a:t>
            </a:r>
            <a:r>
              <a:rPr sz="2050" spc="-75" dirty="0">
                <a:latin typeface="Calibri" panose="020F0502020204030204"/>
                <a:cs typeface="Calibri" panose="020F0502020204030204"/>
              </a:rPr>
              <a:t> </a:t>
            </a:r>
            <a:r>
              <a:rPr sz="2050" dirty="0">
                <a:latin typeface="Calibri" panose="020F0502020204030204"/>
                <a:cs typeface="Calibri" panose="020F0502020204030204"/>
              </a:rPr>
              <a:t>may</a:t>
            </a:r>
            <a:r>
              <a:rPr sz="2050" spc="-70" dirty="0">
                <a:latin typeface="Calibri" panose="020F0502020204030204"/>
                <a:cs typeface="Calibri" panose="020F0502020204030204"/>
              </a:rPr>
              <a:t> </a:t>
            </a:r>
            <a:r>
              <a:rPr sz="2050" dirty="0">
                <a:latin typeface="Calibri" panose="020F0502020204030204"/>
                <a:cs typeface="Calibri" panose="020F0502020204030204"/>
              </a:rPr>
              <a:t>need</a:t>
            </a:r>
            <a:r>
              <a:rPr sz="2050" spc="-60" dirty="0">
                <a:latin typeface="Calibri" panose="020F0502020204030204"/>
                <a:cs typeface="Calibri" panose="020F0502020204030204"/>
              </a:rPr>
              <a:t> </a:t>
            </a:r>
            <a:r>
              <a:rPr sz="2050" dirty="0">
                <a:latin typeface="Calibri" panose="020F0502020204030204"/>
                <a:cs typeface="Calibri" panose="020F0502020204030204"/>
              </a:rPr>
              <a:t>many</a:t>
            </a:r>
            <a:r>
              <a:rPr sz="2050" spc="-70" dirty="0">
                <a:latin typeface="Calibri" panose="020F0502020204030204"/>
                <a:cs typeface="Calibri" panose="020F0502020204030204"/>
              </a:rPr>
              <a:t> </a:t>
            </a:r>
            <a:r>
              <a:rPr sz="2050" dirty="0">
                <a:latin typeface="Calibri" panose="020F0502020204030204"/>
                <a:cs typeface="Calibri" panose="020F0502020204030204"/>
              </a:rPr>
              <a:t>clicks</a:t>
            </a:r>
            <a:r>
              <a:rPr sz="2050" spc="-70" dirty="0">
                <a:latin typeface="Calibri" panose="020F0502020204030204"/>
                <a:cs typeface="Calibri" panose="020F0502020204030204"/>
              </a:rPr>
              <a:t> </a:t>
            </a:r>
            <a:r>
              <a:rPr sz="2050" dirty="0">
                <a:latin typeface="Calibri" panose="020F0502020204030204"/>
                <a:cs typeface="Calibri" panose="020F0502020204030204"/>
              </a:rPr>
              <a:t>and</a:t>
            </a:r>
            <a:r>
              <a:rPr sz="2050" spc="-70" dirty="0">
                <a:latin typeface="Calibri" panose="020F0502020204030204"/>
                <a:cs typeface="Calibri" panose="020F0502020204030204"/>
              </a:rPr>
              <a:t> </a:t>
            </a:r>
            <a:r>
              <a:rPr sz="2050" spc="-20" dirty="0">
                <a:latin typeface="Calibri" panose="020F0502020204030204"/>
                <a:cs typeface="Calibri" panose="020F0502020204030204"/>
              </a:rPr>
              <a:t>“save</a:t>
            </a:r>
            <a:r>
              <a:rPr sz="2050" spc="-70" dirty="0">
                <a:latin typeface="Calibri" panose="020F0502020204030204"/>
                <a:cs typeface="Calibri" panose="020F0502020204030204"/>
              </a:rPr>
              <a:t> </a:t>
            </a:r>
            <a:r>
              <a:rPr sz="2050" dirty="0">
                <a:latin typeface="Calibri" panose="020F0502020204030204"/>
                <a:cs typeface="Calibri" panose="020F0502020204030204"/>
              </a:rPr>
              <a:t>as"</a:t>
            </a:r>
            <a:r>
              <a:rPr sz="2050" spc="-70" dirty="0">
                <a:latin typeface="Calibri" panose="020F0502020204030204"/>
                <a:cs typeface="Calibri" panose="020F0502020204030204"/>
              </a:rPr>
              <a:t> </a:t>
            </a:r>
            <a:r>
              <a:rPr sz="2050" dirty="0">
                <a:latin typeface="Calibri" panose="020F0502020204030204"/>
                <a:cs typeface="Calibri" panose="020F0502020204030204"/>
              </a:rPr>
              <a:t>and</a:t>
            </a:r>
            <a:r>
              <a:rPr sz="2050" spc="-70" dirty="0">
                <a:latin typeface="Calibri" panose="020F0502020204030204"/>
                <a:cs typeface="Calibri" panose="020F0502020204030204"/>
              </a:rPr>
              <a:t> </a:t>
            </a:r>
            <a:r>
              <a:rPr sz="2050" dirty="0">
                <a:latin typeface="Calibri" panose="020F0502020204030204"/>
                <a:cs typeface="Calibri" panose="020F0502020204030204"/>
              </a:rPr>
              <a:t>open</a:t>
            </a:r>
            <a:r>
              <a:rPr sz="2050" spc="-65" dirty="0">
                <a:latin typeface="Calibri" panose="020F0502020204030204"/>
                <a:cs typeface="Calibri" panose="020F0502020204030204"/>
              </a:rPr>
              <a:t> </a:t>
            </a:r>
            <a:r>
              <a:rPr sz="2050" dirty="0">
                <a:latin typeface="Calibri" panose="020F0502020204030204"/>
                <a:cs typeface="Calibri" panose="020F0502020204030204"/>
              </a:rPr>
              <a:t>for</a:t>
            </a:r>
            <a:r>
              <a:rPr sz="2050" spc="-65" dirty="0">
                <a:latin typeface="Calibri" panose="020F0502020204030204"/>
                <a:cs typeface="Calibri" panose="020F0502020204030204"/>
              </a:rPr>
              <a:t> </a:t>
            </a:r>
            <a:r>
              <a:rPr sz="2050" dirty="0">
                <a:latin typeface="Calibri" panose="020F0502020204030204"/>
                <a:cs typeface="Calibri" panose="020F0502020204030204"/>
              </a:rPr>
              <a:t>the</a:t>
            </a:r>
            <a:r>
              <a:rPr sz="2050" spc="-70" dirty="0">
                <a:latin typeface="Calibri" panose="020F0502020204030204"/>
                <a:cs typeface="Calibri" panose="020F0502020204030204"/>
              </a:rPr>
              <a:t> </a:t>
            </a:r>
            <a:r>
              <a:rPr sz="2050" dirty="0">
                <a:latin typeface="Calibri" panose="020F0502020204030204"/>
                <a:cs typeface="Calibri" panose="020F0502020204030204"/>
              </a:rPr>
              <a:t>same</a:t>
            </a:r>
            <a:r>
              <a:rPr sz="2050" spc="-65" dirty="0">
                <a:latin typeface="Calibri" panose="020F0502020204030204"/>
                <a:cs typeface="Calibri" panose="020F0502020204030204"/>
              </a:rPr>
              <a:t> </a:t>
            </a:r>
            <a:r>
              <a:rPr sz="2050" spc="-10" dirty="0">
                <a:latin typeface="Calibri" panose="020F0502020204030204"/>
                <a:cs typeface="Calibri" panose="020F0502020204030204"/>
              </a:rPr>
              <a:t>action</a:t>
            </a:r>
            <a:endParaRPr sz="2050">
              <a:latin typeface="Calibri" panose="020F0502020204030204"/>
              <a:cs typeface="Calibri" panose="020F0502020204030204"/>
            </a:endParaRPr>
          </a:p>
          <a:p>
            <a:pPr marL="220980" indent="-208280">
              <a:lnSpc>
                <a:spcPct val="100000"/>
              </a:lnSpc>
              <a:spcBef>
                <a:spcPts val="580"/>
              </a:spcBef>
              <a:buFont typeface="Arial MT"/>
              <a:buChar char="•"/>
              <a:tabLst>
                <a:tab pos="220345" algn="l"/>
              </a:tabLst>
            </a:pPr>
            <a:r>
              <a:rPr sz="2350" dirty="0">
                <a:latin typeface="Calibri" panose="020F0502020204030204"/>
                <a:cs typeface="Calibri" panose="020F0502020204030204"/>
              </a:rPr>
              <a:t>Less</a:t>
            </a:r>
            <a:r>
              <a:rPr sz="2350" spc="-55" dirty="0">
                <a:latin typeface="Calibri" panose="020F0502020204030204"/>
                <a:cs typeface="Calibri" panose="020F0502020204030204"/>
              </a:rPr>
              <a:t> </a:t>
            </a:r>
            <a:r>
              <a:rPr sz="2350" dirty="0">
                <a:latin typeface="Calibri" panose="020F0502020204030204"/>
                <a:cs typeface="Calibri" panose="020F0502020204030204"/>
              </a:rPr>
              <a:t>versatile</a:t>
            </a:r>
            <a:r>
              <a:rPr sz="2350" spc="-45" dirty="0">
                <a:latin typeface="Calibri" panose="020F0502020204030204"/>
                <a:cs typeface="Calibri" panose="020F0502020204030204"/>
              </a:rPr>
              <a:t> </a:t>
            </a:r>
            <a:r>
              <a:rPr sz="2350" dirty="0">
                <a:latin typeface="Calibri" panose="020F0502020204030204"/>
                <a:cs typeface="Calibri" panose="020F0502020204030204"/>
              </a:rPr>
              <a:t>processing</a:t>
            </a:r>
            <a:r>
              <a:rPr sz="2350" spc="-45" dirty="0">
                <a:latin typeface="Calibri" panose="020F0502020204030204"/>
                <a:cs typeface="Calibri" panose="020F0502020204030204"/>
              </a:rPr>
              <a:t> </a:t>
            </a:r>
            <a:r>
              <a:rPr sz="2350" spc="-10" dirty="0">
                <a:latin typeface="Calibri" panose="020F0502020204030204"/>
                <a:cs typeface="Calibri" panose="020F0502020204030204"/>
              </a:rPr>
              <a:t>functions</a:t>
            </a:r>
            <a:endParaRPr sz="2350">
              <a:latin typeface="Calibri" panose="020F0502020204030204"/>
              <a:cs typeface="Calibri" panose="020F0502020204030204"/>
            </a:endParaRPr>
          </a:p>
          <a:p>
            <a:pPr marL="220980" indent="-208280">
              <a:lnSpc>
                <a:spcPct val="100000"/>
              </a:lnSpc>
              <a:spcBef>
                <a:spcPts val="590"/>
              </a:spcBef>
              <a:buFont typeface="Arial MT"/>
              <a:buChar char="•"/>
              <a:tabLst>
                <a:tab pos="220345" algn="l"/>
              </a:tabLst>
            </a:pPr>
            <a:r>
              <a:rPr sz="2350" b="1" dirty="0">
                <a:solidFill>
                  <a:srgbClr val="BF0000"/>
                </a:solidFill>
                <a:latin typeface="Calibri" panose="020F0502020204030204"/>
                <a:cs typeface="Calibri" panose="020F0502020204030204"/>
              </a:rPr>
              <a:t>May</a:t>
            </a:r>
            <a:r>
              <a:rPr sz="2350" b="1" spc="-15" dirty="0">
                <a:solidFill>
                  <a:srgbClr val="BF0000"/>
                </a:solidFill>
                <a:latin typeface="Calibri" panose="020F0502020204030204"/>
                <a:cs typeface="Calibri" panose="020F0502020204030204"/>
              </a:rPr>
              <a:t> </a:t>
            </a:r>
            <a:r>
              <a:rPr sz="2350" b="1" dirty="0">
                <a:solidFill>
                  <a:srgbClr val="BF0000"/>
                </a:solidFill>
                <a:latin typeface="Calibri" panose="020F0502020204030204"/>
                <a:cs typeface="Calibri" panose="020F0502020204030204"/>
              </a:rPr>
              <a:t>inadvertently</a:t>
            </a:r>
            <a:r>
              <a:rPr sz="2350" b="1" spc="-10" dirty="0">
                <a:solidFill>
                  <a:srgbClr val="BF0000"/>
                </a:solidFill>
                <a:latin typeface="Calibri" panose="020F0502020204030204"/>
                <a:cs typeface="Calibri" panose="020F0502020204030204"/>
              </a:rPr>
              <a:t> </a:t>
            </a:r>
            <a:r>
              <a:rPr sz="2350" b="1" dirty="0">
                <a:solidFill>
                  <a:srgbClr val="BF0000"/>
                </a:solidFill>
                <a:latin typeface="Calibri" panose="020F0502020204030204"/>
                <a:cs typeface="Calibri" panose="020F0502020204030204"/>
              </a:rPr>
              <a:t>have</a:t>
            </a:r>
            <a:r>
              <a:rPr sz="2350" b="1" spc="-15" dirty="0">
                <a:solidFill>
                  <a:srgbClr val="BF0000"/>
                </a:solidFill>
                <a:latin typeface="Calibri" panose="020F0502020204030204"/>
                <a:cs typeface="Calibri" panose="020F0502020204030204"/>
              </a:rPr>
              <a:t> </a:t>
            </a:r>
            <a:r>
              <a:rPr sz="2350" b="1" dirty="0">
                <a:solidFill>
                  <a:srgbClr val="BF0000"/>
                </a:solidFill>
                <a:latin typeface="Calibri" panose="020F0502020204030204"/>
                <a:cs typeface="Calibri" panose="020F0502020204030204"/>
              </a:rPr>
              <a:t>data</a:t>
            </a:r>
            <a:r>
              <a:rPr sz="2350" b="1" spc="-5" dirty="0">
                <a:solidFill>
                  <a:srgbClr val="BF0000"/>
                </a:solidFill>
                <a:latin typeface="Calibri" panose="020F0502020204030204"/>
                <a:cs typeface="Calibri" panose="020F0502020204030204"/>
              </a:rPr>
              <a:t> </a:t>
            </a:r>
            <a:r>
              <a:rPr sz="2350" b="1" dirty="0">
                <a:solidFill>
                  <a:srgbClr val="BF0000"/>
                </a:solidFill>
                <a:latin typeface="Calibri" panose="020F0502020204030204"/>
                <a:cs typeface="Calibri" panose="020F0502020204030204"/>
              </a:rPr>
              <a:t>changed</a:t>
            </a:r>
            <a:r>
              <a:rPr sz="2350" b="1" spc="-5" dirty="0">
                <a:solidFill>
                  <a:srgbClr val="BF0000"/>
                </a:solidFill>
                <a:latin typeface="Calibri" panose="020F0502020204030204"/>
                <a:cs typeface="Calibri" panose="020F0502020204030204"/>
              </a:rPr>
              <a:t> </a:t>
            </a:r>
            <a:r>
              <a:rPr sz="2350" dirty="0">
                <a:latin typeface="Calibri" panose="020F0502020204030204"/>
                <a:cs typeface="Calibri" panose="020F0502020204030204"/>
              </a:rPr>
              <a:t>automatically by</a:t>
            </a:r>
            <a:r>
              <a:rPr sz="2350" spc="-15" dirty="0">
                <a:latin typeface="Calibri" panose="020F0502020204030204"/>
                <a:cs typeface="Calibri" panose="020F0502020204030204"/>
              </a:rPr>
              <a:t> </a:t>
            </a:r>
            <a:r>
              <a:rPr sz="2350" dirty="0">
                <a:latin typeface="Calibri" panose="020F0502020204030204"/>
                <a:cs typeface="Calibri" panose="020F0502020204030204"/>
              </a:rPr>
              <a:t>Excel</a:t>
            </a:r>
            <a:r>
              <a:rPr sz="2350" spc="-15" dirty="0">
                <a:latin typeface="Calibri" panose="020F0502020204030204"/>
                <a:cs typeface="Calibri" panose="020F0502020204030204"/>
              </a:rPr>
              <a:t> </a:t>
            </a:r>
            <a:r>
              <a:rPr sz="2350" spc="-10" dirty="0">
                <a:latin typeface="Calibri" panose="020F0502020204030204"/>
                <a:cs typeface="Calibri" panose="020F0502020204030204"/>
              </a:rPr>
              <a:t>formatting</a:t>
            </a:r>
            <a:endParaRPr sz="2350">
              <a:latin typeface="Calibri" panose="020F0502020204030204"/>
              <a:cs typeface="Calibri" panose="020F0502020204030204"/>
            </a:endParaRPr>
          </a:p>
          <a:p>
            <a:pPr marL="643255" lvl="1" indent="-210185">
              <a:lnSpc>
                <a:spcPts val="2330"/>
              </a:lnSpc>
              <a:spcBef>
                <a:spcPts val="170"/>
              </a:spcBef>
              <a:buFont typeface="Arial MT"/>
              <a:buChar char="•"/>
              <a:tabLst>
                <a:tab pos="643255" algn="l"/>
              </a:tabLst>
            </a:pPr>
            <a:r>
              <a:rPr sz="2050" dirty="0">
                <a:latin typeface="Calibri" panose="020F0502020204030204"/>
                <a:cs typeface="Calibri" panose="020F0502020204030204"/>
              </a:rPr>
              <a:t>e.g.</a:t>
            </a:r>
            <a:r>
              <a:rPr sz="2050" spc="-60" dirty="0">
                <a:latin typeface="Calibri" panose="020F0502020204030204"/>
                <a:cs typeface="Calibri" panose="020F0502020204030204"/>
              </a:rPr>
              <a:t> </a:t>
            </a:r>
            <a:r>
              <a:rPr sz="2050" spc="-20" dirty="0">
                <a:latin typeface="Calibri" panose="020F0502020204030204"/>
                <a:cs typeface="Calibri" panose="020F0502020204030204"/>
              </a:rPr>
              <a:t>“gene</a:t>
            </a:r>
            <a:r>
              <a:rPr sz="2050" spc="-50" dirty="0">
                <a:latin typeface="Calibri" panose="020F0502020204030204"/>
                <a:cs typeface="Calibri" panose="020F0502020204030204"/>
              </a:rPr>
              <a:t> </a:t>
            </a:r>
            <a:r>
              <a:rPr sz="2050" spc="-10" dirty="0">
                <a:latin typeface="Calibri" panose="020F0502020204030204"/>
                <a:cs typeface="Calibri" panose="020F0502020204030204"/>
              </a:rPr>
              <a:t>symbols</a:t>
            </a:r>
            <a:r>
              <a:rPr sz="2050" spc="-70" dirty="0">
                <a:latin typeface="Calibri" panose="020F0502020204030204"/>
                <a:cs typeface="Calibri" panose="020F0502020204030204"/>
              </a:rPr>
              <a:t> </a:t>
            </a:r>
            <a:r>
              <a:rPr sz="2050" dirty="0">
                <a:latin typeface="Calibri" panose="020F0502020204030204"/>
                <a:cs typeface="Calibri" panose="020F0502020204030204"/>
              </a:rPr>
              <a:t>such</a:t>
            </a:r>
            <a:r>
              <a:rPr sz="2050" spc="-60" dirty="0">
                <a:latin typeface="Calibri" panose="020F0502020204030204"/>
                <a:cs typeface="Calibri" panose="020F0502020204030204"/>
              </a:rPr>
              <a:t> </a:t>
            </a:r>
            <a:r>
              <a:rPr sz="2050" dirty="0">
                <a:latin typeface="Calibri" panose="020F0502020204030204"/>
                <a:cs typeface="Calibri" panose="020F0502020204030204"/>
              </a:rPr>
              <a:t>as</a:t>
            </a:r>
            <a:r>
              <a:rPr sz="2050" spc="-45" dirty="0">
                <a:latin typeface="Calibri" panose="020F0502020204030204"/>
                <a:cs typeface="Calibri" panose="020F0502020204030204"/>
              </a:rPr>
              <a:t> </a:t>
            </a:r>
            <a:r>
              <a:rPr sz="2050" i="1" dirty="0">
                <a:latin typeface="Calibri" panose="020F0502020204030204"/>
                <a:cs typeface="Calibri" panose="020F0502020204030204"/>
              </a:rPr>
              <a:t>SEPT2</a:t>
            </a:r>
            <a:r>
              <a:rPr sz="2050" i="1" spc="-60" dirty="0">
                <a:latin typeface="Calibri" panose="020F0502020204030204"/>
                <a:cs typeface="Calibri" panose="020F0502020204030204"/>
              </a:rPr>
              <a:t> </a:t>
            </a:r>
            <a:r>
              <a:rPr sz="2050" dirty="0">
                <a:latin typeface="Calibri" panose="020F0502020204030204"/>
                <a:cs typeface="Calibri" panose="020F0502020204030204"/>
              </a:rPr>
              <a:t>(Septin</a:t>
            </a:r>
            <a:r>
              <a:rPr sz="2050" spc="-60" dirty="0">
                <a:latin typeface="Calibri" panose="020F0502020204030204"/>
                <a:cs typeface="Calibri" panose="020F0502020204030204"/>
              </a:rPr>
              <a:t> </a:t>
            </a:r>
            <a:r>
              <a:rPr sz="2050" dirty="0">
                <a:latin typeface="Calibri" panose="020F0502020204030204"/>
                <a:cs typeface="Calibri" panose="020F0502020204030204"/>
              </a:rPr>
              <a:t>2)</a:t>
            </a:r>
            <a:r>
              <a:rPr sz="2050" spc="-50" dirty="0">
                <a:latin typeface="Calibri" panose="020F0502020204030204"/>
                <a:cs typeface="Calibri" panose="020F0502020204030204"/>
              </a:rPr>
              <a:t> </a:t>
            </a:r>
            <a:r>
              <a:rPr sz="2050" spc="-25" dirty="0">
                <a:latin typeface="Calibri" panose="020F0502020204030204"/>
                <a:cs typeface="Calibri" panose="020F0502020204030204"/>
              </a:rPr>
              <a:t>and</a:t>
            </a:r>
            <a:endParaRPr sz="2050">
              <a:latin typeface="Calibri" panose="020F0502020204030204"/>
              <a:cs typeface="Calibri" panose="020F0502020204030204"/>
            </a:endParaRPr>
          </a:p>
          <a:p>
            <a:pPr marL="642620">
              <a:lnSpc>
                <a:spcPts val="2200"/>
              </a:lnSpc>
            </a:pPr>
            <a:r>
              <a:rPr sz="2050" i="1" spc="-10" dirty="0">
                <a:latin typeface="Calibri" panose="020F0502020204030204"/>
                <a:cs typeface="Calibri" panose="020F0502020204030204"/>
              </a:rPr>
              <a:t>MARCH1</a:t>
            </a:r>
            <a:r>
              <a:rPr sz="2050" i="1" spc="-70" dirty="0">
                <a:latin typeface="Calibri" panose="020F0502020204030204"/>
                <a:cs typeface="Calibri" panose="020F0502020204030204"/>
              </a:rPr>
              <a:t> </a:t>
            </a:r>
            <a:r>
              <a:rPr sz="2050" spc="-25" dirty="0">
                <a:latin typeface="Calibri" panose="020F0502020204030204"/>
                <a:cs typeface="Calibri" panose="020F0502020204030204"/>
              </a:rPr>
              <a:t>[Membrane-</a:t>
            </a:r>
            <a:r>
              <a:rPr sz="2050" spc="-10" dirty="0">
                <a:latin typeface="Calibri" panose="020F0502020204030204"/>
                <a:cs typeface="Calibri" panose="020F0502020204030204"/>
              </a:rPr>
              <a:t>Associated</a:t>
            </a:r>
            <a:r>
              <a:rPr sz="2050" spc="-65" dirty="0">
                <a:latin typeface="Calibri" panose="020F0502020204030204"/>
                <a:cs typeface="Calibri" panose="020F0502020204030204"/>
              </a:rPr>
              <a:t> </a:t>
            </a:r>
            <a:r>
              <a:rPr sz="2050" dirty="0">
                <a:latin typeface="Calibri" panose="020F0502020204030204"/>
                <a:cs typeface="Calibri" panose="020F0502020204030204"/>
              </a:rPr>
              <a:t>Ring</a:t>
            </a:r>
            <a:r>
              <a:rPr sz="2050" spc="-60" dirty="0">
                <a:latin typeface="Calibri" panose="020F0502020204030204"/>
                <a:cs typeface="Calibri" panose="020F0502020204030204"/>
              </a:rPr>
              <a:t> </a:t>
            </a:r>
            <a:r>
              <a:rPr sz="2050" dirty="0">
                <a:latin typeface="Calibri" panose="020F0502020204030204"/>
                <a:cs typeface="Calibri" panose="020F0502020204030204"/>
              </a:rPr>
              <a:t>Finger</a:t>
            </a:r>
            <a:r>
              <a:rPr sz="2050" spc="-70" dirty="0">
                <a:latin typeface="Calibri" panose="020F0502020204030204"/>
                <a:cs typeface="Calibri" panose="020F0502020204030204"/>
              </a:rPr>
              <a:t> </a:t>
            </a:r>
            <a:r>
              <a:rPr sz="2050" dirty="0">
                <a:latin typeface="Calibri" panose="020F0502020204030204"/>
                <a:cs typeface="Calibri" panose="020F0502020204030204"/>
              </a:rPr>
              <a:t>(C3HC4)</a:t>
            </a:r>
            <a:r>
              <a:rPr sz="2050" spc="-55" dirty="0">
                <a:latin typeface="Calibri" panose="020F0502020204030204"/>
                <a:cs typeface="Calibri" panose="020F0502020204030204"/>
              </a:rPr>
              <a:t> </a:t>
            </a:r>
            <a:r>
              <a:rPr sz="2050" spc="-25" dirty="0">
                <a:latin typeface="Calibri" panose="020F0502020204030204"/>
                <a:cs typeface="Calibri" panose="020F0502020204030204"/>
              </a:rPr>
              <a:t>1,</a:t>
            </a:r>
            <a:endParaRPr sz="2050">
              <a:latin typeface="Calibri" panose="020F0502020204030204"/>
              <a:cs typeface="Calibri" panose="020F0502020204030204"/>
            </a:endParaRPr>
          </a:p>
          <a:p>
            <a:pPr marL="642620" marR="5026660">
              <a:lnSpc>
                <a:spcPts val="2190"/>
              </a:lnSpc>
              <a:spcBef>
                <a:spcPts val="165"/>
              </a:spcBef>
            </a:pPr>
            <a:r>
              <a:rPr sz="2050" dirty="0">
                <a:latin typeface="Calibri" panose="020F0502020204030204"/>
                <a:cs typeface="Calibri" panose="020F0502020204030204"/>
              </a:rPr>
              <a:t>E3</a:t>
            </a:r>
            <a:r>
              <a:rPr sz="2050" spc="-65" dirty="0">
                <a:latin typeface="Calibri" panose="020F0502020204030204"/>
                <a:cs typeface="Calibri" panose="020F0502020204030204"/>
              </a:rPr>
              <a:t> </a:t>
            </a:r>
            <a:r>
              <a:rPr sz="2050" spc="-10" dirty="0">
                <a:latin typeface="Calibri" panose="020F0502020204030204"/>
                <a:cs typeface="Calibri" panose="020F0502020204030204"/>
              </a:rPr>
              <a:t>Ubiquitin</a:t>
            </a:r>
            <a:r>
              <a:rPr sz="2050" spc="-65" dirty="0">
                <a:latin typeface="Calibri" panose="020F0502020204030204"/>
                <a:cs typeface="Calibri" panose="020F0502020204030204"/>
              </a:rPr>
              <a:t> </a:t>
            </a:r>
            <a:r>
              <a:rPr sz="2050" spc="-10" dirty="0">
                <a:latin typeface="Calibri" panose="020F0502020204030204"/>
                <a:cs typeface="Calibri" panose="020F0502020204030204"/>
              </a:rPr>
              <a:t>Protein</a:t>
            </a:r>
            <a:r>
              <a:rPr sz="2050" spc="-70" dirty="0">
                <a:latin typeface="Calibri" panose="020F0502020204030204"/>
                <a:cs typeface="Calibri" panose="020F0502020204030204"/>
              </a:rPr>
              <a:t> </a:t>
            </a:r>
            <a:r>
              <a:rPr sz="2050" spc="-10" dirty="0">
                <a:latin typeface="Calibri" panose="020F0502020204030204"/>
                <a:cs typeface="Calibri" panose="020F0502020204030204"/>
              </a:rPr>
              <a:t>Ligase]</a:t>
            </a:r>
            <a:r>
              <a:rPr sz="2050" spc="-60" dirty="0">
                <a:latin typeface="Calibri" panose="020F0502020204030204"/>
                <a:cs typeface="Calibri" panose="020F0502020204030204"/>
              </a:rPr>
              <a:t> </a:t>
            </a:r>
            <a:r>
              <a:rPr sz="2050" dirty="0">
                <a:latin typeface="Calibri" panose="020F0502020204030204"/>
                <a:cs typeface="Calibri" panose="020F0502020204030204"/>
              </a:rPr>
              <a:t>are</a:t>
            </a:r>
            <a:r>
              <a:rPr sz="2050" spc="-60" dirty="0">
                <a:latin typeface="Calibri" panose="020F0502020204030204"/>
                <a:cs typeface="Calibri" panose="020F0502020204030204"/>
              </a:rPr>
              <a:t> </a:t>
            </a:r>
            <a:r>
              <a:rPr sz="2050" spc="-10" dirty="0">
                <a:latin typeface="Calibri" panose="020F0502020204030204"/>
                <a:cs typeface="Calibri" panose="020F0502020204030204"/>
              </a:rPr>
              <a:t>converted </a:t>
            </a:r>
            <a:r>
              <a:rPr sz="2050" dirty="0">
                <a:latin typeface="Calibri" panose="020F0502020204030204"/>
                <a:cs typeface="Calibri" panose="020F0502020204030204"/>
              </a:rPr>
              <a:t>by</a:t>
            </a:r>
            <a:r>
              <a:rPr sz="2050" spc="-55" dirty="0">
                <a:latin typeface="Calibri" panose="020F0502020204030204"/>
                <a:cs typeface="Calibri" panose="020F0502020204030204"/>
              </a:rPr>
              <a:t> </a:t>
            </a:r>
            <a:r>
              <a:rPr sz="2050" spc="-10" dirty="0">
                <a:latin typeface="Calibri" panose="020F0502020204030204"/>
                <a:cs typeface="Calibri" panose="020F0502020204030204"/>
              </a:rPr>
              <a:t>default</a:t>
            </a:r>
            <a:r>
              <a:rPr sz="2050" spc="-50" dirty="0">
                <a:latin typeface="Calibri" panose="020F0502020204030204"/>
                <a:cs typeface="Calibri" panose="020F0502020204030204"/>
              </a:rPr>
              <a:t> </a:t>
            </a:r>
            <a:r>
              <a:rPr sz="2050" dirty="0">
                <a:latin typeface="Calibri" panose="020F0502020204030204"/>
                <a:cs typeface="Calibri" panose="020F0502020204030204"/>
              </a:rPr>
              <a:t>to</a:t>
            </a:r>
            <a:r>
              <a:rPr sz="2050" spc="-45" dirty="0">
                <a:latin typeface="Calibri" panose="020F0502020204030204"/>
                <a:cs typeface="Calibri" panose="020F0502020204030204"/>
              </a:rPr>
              <a:t> </a:t>
            </a:r>
            <a:r>
              <a:rPr sz="2050" spc="-20" dirty="0">
                <a:latin typeface="Calibri" panose="020F0502020204030204"/>
                <a:cs typeface="Calibri" panose="020F0502020204030204"/>
              </a:rPr>
              <a:t>‘2-</a:t>
            </a:r>
            <a:r>
              <a:rPr sz="2050" dirty="0">
                <a:latin typeface="Calibri" panose="020F0502020204030204"/>
                <a:cs typeface="Calibri" panose="020F0502020204030204"/>
              </a:rPr>
              <a:t>Sep’</a:t>
            </a:r>
            <a:r>
              <a:rPr sz="2050" spc="-60" dirty="0">
                <a:latin typeface="Calibri" panose="020F0502020204030204"/>
                <a:cs typeface="Calibri" panose="020F0502020204030204"/>
              </a:rPr>
              <a:t> </a:t>
            </a:r>
            <a:r>
              <a:rPr sz="2050" dirty="0">
                <a:latin typeface="Calibri" panose="020F0502020204030204"/>
                <a:cs typeface="Calibri" panose="020F0502020204030204"/>
              </a:rPr>
              <a:t>and</a:t>
            </a:r>
            <a:r>
              <a:rPr sz="2050" spc="-45" dirty="0">
                <a:latin typeface="Calibri" panose="020F0502020204030204"/>
                <a:cs typeface="Calibri" panose="020F0502020204030204"/>
              </a:rPr>
              <a:t> </a:t>
            </a:r>
            <a:r>
              <a:rPr sz="2050" spc="-20" dirty="0">
                <a:latin typeface="Calibri" panose="020F0502020204030204"/>
                <a:cs typeface="Calibri" panose="020F0502020204030204"/>
              </a:rPr>
              <a:t>‘1-</a:t>
            </a:r>
            <a:r>
              <a:rPr sz="2050" spc="-10" dirty="0">
                <a:latin typeface="Calibri" panose="020F0502020204030204"/>
                <a:cs typeface="Calibri" panose="020F0502020204030204"/>
              </a:rPr>
              <a:t>Mar’”</a:t>
            </a:r>
            <a:endParaRPr sz="2050">
              <a:latin typeface="Calibri" panose="020F0502020204030204"/>
              <a:cs typeface="Calibri" panose="020F0502020204030204"/>
            </a:endParaRPr>
          </a:p>
          <a:p>
            <a:pPr marL="7101205" marR="5080">
              <a:lnSpc>
                <a:spcPts val="1400"/>
              </a:lnSpc>
              <a:spcBef>
                <a:spcPts val="125"/>
              </a:spcBef>
            </a:pPr>
            <a:endParaRPr sz="1400">
              <a:latin typeface="Calibri" panose="020F0502020204030204"/>
              <a:cs typeface="Calibri" panose="020F0502020204030204"/>
            </a:endParaRPr>
          </a:p>
        </p:txBody>
      </p:sp>
      <p:grpSp>
        <p:nvGrpSpPr>
          <p:cNvPr id="6" name="object 6"/>
          <p:cNvGrpSpPr/>
          <p:nvPr/>
        </p:nvGrpSpPr>
        <p:grpSpPr>
          <a:xfrm>
            <a:off x="828545" y="1537919"/>
            <a:ext cx="10498455" cy="124460"/>
            <a:chOff x="828545" y="1537919"/>
            <a:chExt cx="10498455" cy="124460"/>
          </a:xfrm>
        </p:grpSpPr>
        <p:sp>
          <p:nvSpPr>
            <p:cNvPr id="7" name="object 7"/>
            <p:cNvSpPr/>
            <p:nvPr/>
          </p:nvSpPr>
          <p:spPr>
            <a:xfrm>
              <a:off x="838085" y="1537919"/>
              <a:ext cx="1876425" cy="96520"/>
            </a:xfrm>
            <a:custGeom>
              <a:avLst/>
              <a:gdLst/>
              <a:ahLst/>
              <a:cxnLst/>
              <a:rect l="l" t="t" r="r" b="b"/>
              <a:pathLst>
                <a:path w="1876425" h="96519">
                  <a:moveTo>
                    <a:pt x="1876310" y="0"/>
                  </a:moveTo>
                  <a:lnTo>
                    <a:pt x="0" y="0"/>
                  </a:lnTo>
                  <a:lnTo>
                    <a:pt x="0" y="96126"/>
                  </a:lnTo>
                  <a:lnTo>
                    <a:pt x="938148" y="96126"/>
                  </a:lnTo>
                  <a:lnTo>
                    <a:pt x="1876310" y="96126"/>
                  </a:lnTo>
                  <a:lnTo>
                    <a:pt x="1876310" y="0"/>
                  </a:lnTo>
                  <a:close/>
                </a:path>
              </a:pathLst>
            </a:custGeom>
            <a:solidFill>
              <a:srgbClr val="EC7C30"/>
            </a:solidFill>
          </p:spPr>
          <p:txBody>
            <a:bodyPr wrap="square" lIns="0" tIns="0" rIns="0" bIns="0" rtlCol="0"/>
            <a:lstStyle/>
            <a:p/>
          </p:txBody>
        </p:sp>
        <p:sp>
          <p:nvSpPr>
            <p:cNvPr id="8" name="object 8"/>
            <p:cNvSpPr/>
            <p:nvPr/>
          </p:nvSpPr>
          <p:spPr>
            <a:xfrm>
              <a:off x="838085" y="1643405"/>
              <a:ext cx="10479405" cy="9525"/>
            </a:xfrm>
            <a:custGeom>
              <a:avLst/>
              <a:gdLst/>
              <a:ahLst/>
              <a:cxnLst/>
              <a:rect l="l" t="t" r="r" b="b"/>
              <a:pathLst>
                <a:path w="10479405" h="9525">
                  <a:moveTo>
                    <a:pt x="0" y="9359"/>
                  </a:moveTo>
                  <a:lnTo>
                    <a:pt x="10479239" y="0"/>
                  </a:lnTo>
                </a:path>
              </a:pathLst>
            </a:custGeom>
            <a:ln w="19079">
              <a:solidFill>
                <a:srgbClr val="CFCDCD"/>
              </a:solidFill>
            </a:ln>
          </p:spPr>
          <p:txBody>
            <a:bodyPr wrap="square" lIns="0" tIns="0" rIns="0" bIns="0" rtlCol="0"/>
            <a:lstStyle/>
            <a:p/>
          </p:txBody>
        </p:sp>
      </p:grpSp>
      <p:sp>
        <p:nvSpPr>
          <p:cNvPr id="10" name="object 10"/>
          <p:cNvSpPr txBox="1"/>
          <p:nvPr/>
        </p:nvSpPr>
        <p:spPr>
          <a:xfrm>
            <a:off x="11095825" y="6343459"/>
            <a:ext cx="180340" cy="391795"/>
          </a:xfrm>
          <a:prstGeom prst="rect">
            <a:avLst/>
          </a:prstGeom>
        </p:spPr>
        <p:txBody>
          <a:bodyPr vert="horz" wrap="square" lIns="0" tIns="12700" rIns="0" bIns="0" rtlCol="0">
            <a:spAutoFit/>
          </a:bodyPr>
          <a:lstStyle/>
          <a:p>
            <a:pPr marL="12700">
              <a:lnSpc>
                <a:spcPct val="100000"/>
              </a:lnSpc>
              <a:spcBef>
                <a:spcPts val="100"/>
              </a:spcBef>
            </a:pPr>
            <a:r>
              <a:rPr sz="2400" spc="-50" dirty="0">
                <a:solidFill>
                  <a:srgbClr val="8A8A8A"/>
                </a:solidFill>
                <a:latin typeface="Calibri" panose="020F0502020204030204"/>
                <a:cs typeface="Calibri" panose="020F0502020204030204"/>
              </a:rPr>
              <a:t>9</a:t>
            </a:r>
            <a:endParaRPr sz="2400">
              <a:latin typeface="Calibri" panose="020F0502020204030204"/>
              <a:cs typeface="Calibri" panose="020F0502020204030204"/>
            </a:endParaRPr>
          </a:p>
        </p:txBody>
      </p:sp>
      <p:sp>
        <p:nvSpPr>
          <p:cNvPr id="11" name="Date Placeholder 10"/>
          <p:cNvSpPr>
            <a:spLocks noGrp="1"/>
          </p:cNvSpPr>
          <p:nvPr>
            <p:ph type="dt" sz="half" idx="10"/>
          </p:nvPr>
        </p:nvSpPr>
        <p:spPr/>
        <p:txBody>
          <a:bodyPr/>
          <a:p>
            <a:fld id="{63A1C593-65D0-4073-BCC9-577B9352EA97}" type="datetime1">
              <a:rPr lang="en-US" smtClean="0"/>
            </a:fld>
            <a:endParaRPr lang="en-US"/>
          </a:p>
        </p:txBody>
      </p:sp>
      <p:sp>
        <p:nvSpPr>
          <p:cNvPr id="12" name="Slide Number Placeholder 1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Excel VS Tableau</a:t>
            </a:r>
            <a:endParaRPr lang="en-IN" dirty="0"/>
          </a:p>
        </p:txBody>
      </p:sp>
      <p:sp>
        <p:nvSpPr>
          <p:cNvPr id="3" name="Content Placeholder 2"/>
          <p:cNvSpPr>
            <a:spLocks noGrp="1"/>
          </p:cNvSpPr>
          <p:nvPr>
            <p:ph idx="1"/>
          </p:nvPr>
        </p:nvSpPr>
        <p:spPr>
          <a:xfrm>
            <a:off x="536448" y="3026664"/>
            <a:ext cx="10515600" cy="3342958"/>
          </a:xfrm>
        </p:spPr>
        <p:txBody>
          <a:bodyPr>
            <a:normAutofit fontScale="30000"/>
          </a:bodyPr>
          <a:lstStyle/>
          <a:p>
            <a:pPr lvl="0" algn="just">
              <a:lnSpc>
                <a:spcPct val="150000"/>
              </a:lnSpc>
            </a:pPr>
            <a:r>
              <a:rPr lang="en-US" altLang="en-US" sz="7200" dirty="0">
                <a:solidFill>
                  <a:schemeClr val="tx1"/>
                </a:solidFill>
              </a:rPr>
              <a:t>Microsoft Excel is a spreadsheet application used for calculations, statistical operations, data analysis, and reporting. </a:t>
            </a:r>
            <a:endParaRPr lang="en-US" altLang="en-US" sz="7200" dirty="0" smtClean="0">
              <a:solidFill>
                <a:schemeClr val="tx1"/>
              </a:solidFill>
            </a:endParaRPr>
          </a:p>
          <a:p>
            <a:pPr lvl="0" algn="just">
              <a:lnSpc>
                <a:spcPct val="150000"/>
              </a:lnSpc>
            </a:pPr>
            <a:r>
              <a:rPr lang="en-US" altLang="en-US" sz="7200" b="1" u="sng" dirty="0" smtClean="0">
                <a:solidFill>
                  <a:schemeClr val="tx1"/>
                </a:solidFill>
              </a:rPr>
              <a:t>Tableau</a:t>
            </a:r>
            <a:r>
              <a:rPr lang="en-US" altLang="en-US" sz="7200" dirty="0">
                <a:solidFill>
                  <a:schemeClr val="tx1"/>
                </a:solidFill>
              </a:rPr>
              <a:t> is a business intelligence and data visualization tool to get insights from data, find hidden trends, and make business decisions. </a:t>
            </a:r>
            <a:endParaRPr lang="en-US" altLang="en-US" sz="7200" dirty="0">
              <a:solidFill>
                <a:schemeClr val="tx1"/>
              </a:solidFill>
            </a:endParaRPr>
          </a:p>
          <a:p>
            <a:pPr lvl="0" algn="just">
              <a:lnSpc>
                <a:spcPct val="150000"/>
              </a:lnSpc>
            </a:pPr>
            <a:r>
              <a:rPr lang="en-US" sz="7200" dirty="0">
                <a:solidFill>
                  <a:schemeClr val="tx1"/>
                </a:solidFill>
                <a:sym typeface="+mn-ea"/>
              </a:rPr>
              <a:t>Excel works well when </a:t>
            </a:r>
            <a:r>
              <a:rPr lang="en-US" sz="7200" dirty="0" smtClean="0">
                <a:solidFill>
                  <a:schemeClr val="tx1"/>
                </a:solidFill>
                <a:sym typeface="+mn-ea"/>
              </a:rPr>
              <a:t>we </a:t>
            </a:r>
            <a:r>
              <a:rPr lang="en-US" sz="7200" dirty="0">
                <a:solidFill>
                  <a:schemeClr val="tx1"/>
                </a:solidFill>
                <a:sym typeface="+mn-ea"/>
              </a:rPr>
              <a:t>have to create quick, one-off reports. </a:t>
            </a:r>
            <a:endParaRPr lang="en-US" sz="7200" dirty="0" smtClean="0">
              <a:solidFill>
                <a:schemeClr val="tx1"/>
              </a:solidFill>
            </a:endParaRPr>
          </a:p>
          <a:p>
            <a:pPr lvl="0" algn="just">
              <a:lnSpc>
                <a:spcPct val="150000"/>
              </a:lnSpc>
            </a:pPr>
            <a:r>
              <a:rPr lang="en-US" sz="7200" dirty="0" smtClean="0">
                <a:solidFill>
                  <a:schemeClr val="tx1"/>
                </a:solidFill>
                <a:sym typeface="+mn-ea"/>
              </a:rPr>
              <a:t>Tableau </a:t>
            </a:r>
            <a:r>
              <a:rPr lang="en-US" sz="7200" dirty="0">
                <a:solidFill>
                  <a:schemeClr val="tx1"/>
                </a:solidFill>
                <a:sym typeface="+mn-ea"/>
              </a:rPr>
              <a:t>is helpful when </a:t>
            </a:r>
            <a:r>
              <a:rPr lang="en-US" sz="7200" dirty="0" smtClean="0">
                <a:solidFill>
                  <a:schemeClr val="tx1"/>
                </a:solidFill>
                <a:sym typeface="+mn-ea"/>
              </a:rPr>
              <a:t>we </a:t>
            </a:r>
            <a:r>
              <a:rPr lang="en-US" sz="7200" dirty="0">
                <a:solidFill>
                  <a:schemeClr val="tx1"/>
                </a:solidFill>
                <a:sym typeface="+mn-ea"/>
              </a:rPr>
              <a:t>want a more detailed analysis of your business reports.</a:t>
            </a:r>
            <a:endParaRPr lang="en-US" sz="7200" dirty="0">
              <a:solidFill>
                <a:schemeClr val="tx1"/>
              </a:solidFill>
            </a:endParaRPr>
          </a:p>
          <a:p>
            <a:pPr lvl="0" algn="just">
              <a:lnSpc>
                <a:spcPct val="150000"/>
              </a:lnSpc>
            </a:pPr>
            <a:endParaRPr kumimoji="0" lang="en-US" altLang="en-US" sz="7200" b="0" i="0" u="none" strike="noStrike" cap="none" normalizeH="0" baseline="0" dirty="0" smtClean="0">
              <a:ln>
                <a:noFill/>
              </a:ln>
              <a:solidFill>
                <a:schemeClr val="tx1"/>
              </a:solidFill>
              <a:effectLst/>
            </a:endParaRPr>
          </a:p>
          <a:p>
            <a:pPr algn="just">
              <a:lnSpc>
                <a:spcPct val="150000"/>
              </a:lnSpc>
            </a:pPr>
            <a:endParaRPr kumimoji="0" lang="en-US" altLang="en-US" sz="7200" b="0" i="0" u="none" strike="noStrike" cap="none" normalizeH="0" baseline="0" dirty="0" smtClean="0">
              <a:ln>
                <a:noFill/>
              </a:ln>
              <a:solidFill>
                <a:schemeClr val="tx1"/>
              </a:solidFill>
              <a:effectLst/>
            </a:endParaRPr>
          </a:p>
        </p:txBody>
      </p:sp>
      <p:pic>
        <p:nvPicPr>
          <p:cNvPr id="6146" name="Picture 2" descr="Excel Vs. Tableau"/>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96262" y="113968"/>
            <a:ext cx="3571875" cy="200977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63A1C593-65D0-4073-BCC9-577B9352EA97}" type="datetime1">
              <a:rPr lang="en-US" smtClean="0"/>
            </a:fld>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2739"/>
          </a:xfrm>
        </p:spPr>
        <p:txBody>
          <a:bodyPr/>
          <a:lstStyle/>
          <a:p>
            <a:r>
              <a:rPr lang="en-US" dirty="0" smtClean="0"/>
              <a:t>Tableau Download</a:t>
            </a:r>
            <a:endParaRPr lang="en-IN" dirty="0"/>
          </a:p>
        </p:txBody>
      </p:sp>
      <p:sp>
        <p:nvSpPr>
          <p:cNvPr id="3" name="Content Placeholder 2"/>
          <p:cNvSpPr>
            <a:spLocks noGrp="1"/>
          </p:cNvSpPr>
          <p:nvPr>
            <p:ph idx="1"/>
          </p:nvPr>
        </p:nvSpPr>
        <p:spPr>
          <a:xfrm>
            <a:off x="838200" y="1371600"/>
            <a:ext cx="10515600" cy="4805363"/>
          </a:xfrm>
        </p:spPr>
        <p:txBody>
          <a:bodyPr/>
          <a:lstStyle/>
          <a:p>
            <a:r>
              <a:rPr lang="en-IN" dirty="0">
                <a:hlinkClick r:id="rId1"/>
              </a:rPr>
              <a:t>https://</a:t>
            </a:r>
            <a:r>
              <a:rPr lang="en-IN" dirty="0" smtClean="0">
                <a:hlinkClick r:id="rId1"/>
              </a:rPr>
              <a:t>www.tableau.com/academic/students</a:t>
            </a:r>
            <a:r>
              <a:rPr lang="en-IN" dirty="0" smtClean="0"/>
              <a:t> </a:t>
            </a:r>
            <a:endParaRPr lang="en-IN" dirty="0" smtClean="0"/>
          </a:p>
          <a:p>
            <a:endParaRPr lang="en-US" dirty="0"/>
          </a:p>
          <a:p>
            <a:r>
              <a:rPr lang="en-US" dirty="0" smtClean="0"/>
              <a:t> </a:t>
            </a:r>
            <a:endParaRPr lang="en-IN" dirty="0"/>
          </a:p>
        </p:txBody>
      </p:sp>
      <p:pic>
        <p:nvPicPr>
          <p:cNvPr id="4" name="Picture 3"/>
          <p:cNvPicPr>
            <a:picLocks noChangeAspect="1"/>
          </p:cNvPicPr>
          <p:nvPr/>
        </p:nvPicPr>
        <p:blipFill>
          <a:blip r:embed="rId2"/>
          <a:stretch>
            <a:fillRect/>
          </a:stretch>
        </p:blipFill>
        <p:spPr>
          <a:xfrm>
            <a:off x="2027083" y="2432303"/>
            <a:ext cx="7589730" cy="4269223"/>
          </a:xfrm>
          <a:prstGeom prst="rect">
            <a:avLst/>
          </a:prstGeom>
        </p:spPr>
      </p:pic>
      <p:cxnSp>
        <p:nvCxnSpPr>
          <p:cNvPr id="6" name="Straight Arrow Connector 5"/>
          <p:cNvCxnSpPr/>
          <p:nvPr/>
        </p:nvCxnSpPr>
        <p:spPr>
          <a:xfrm flipV="1">
            <a:off x="5623560" y="5148072"/>
            <a:ext cx="36576" cy="886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p>
            <a:fld id="{63A1C593-65D0-4073-BCC9-577B9352EA97}" type="datetime1">
              <a:rPr lang="en-US" smtClean="0"/>
            </a:fld>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標題 1"/>
          <p:cNvSpPr>
            <a:spLocks noGrp="1"/>
          </p:cNvSpPr>
          <p:nvPr>
            <p:ph type="title"/>
          </p:nvPr>
        </p:nvSpPr>
        <p:spPr>
          <a:xfrm>
            <a:off x="882015" y="184150"/>
            <a:ext cx="10961370" cy="1143000"/>
          </a:xfrm>
        </p:spPr>
        <p:txBody>
          <a:bodyPr vert="horz" wrap="square" lIns="91440" tIns="45720" rIns="91440" bIns="45720" anchor="ctr" anchorCtr="0"/>
          <a:p>
            <a:pPr eaLnBrk="1" hangingPunct="1"/>
            <a:r>
              <a:rPr lang="en-US" altLang="zh-TW" dirty="0">
                <a:solidFill>
                  <a:schemeClr val="tx1"/>
                </a:solidFill>
                <a:ea typeface="PMingLiU" pitchFamily="18" charset="-120"/>
              </a:rPr>
              <a:t>Data Analysis and Visaulisation with ML</a:t>
            </a:r>
            <a:endParaRPr lang="en-US" altLang="zh-TW" dirty="0">
              <a:solidFill>
                <a:schemeClr val="tx1"/>
              </a:solidFill>
              <a:ea typeface="PMingLiU" pitchFamily="18" charset="-120"/>
            </a:endParaRPr>
          </a:p>
        </p:txBody>
      </p:sp>
      <p:sp>
        <p:nvSpPr>
          <p:cNvPr id="19459" name="內容版面配置區 2"/>
          <p:cNvSpPr txBox="1"/>
          <p:nvPr/>
        </p:nvSpPr>
        <p:spPr>
          <a:xfrm>
            <a:off x="1981200" y="1500188"/>
            <a:ext cx="8229600" cy="4625975"/>
          </a:xfrm>
          <a:prstGeom prst="rect">
            <a:avLst/>
          </a:prstGeom>
          <a:noFill/>
          <a:ln w="9525">
            <a:noFill/>
          </a:ln>
        </p:spPr>
        <p:txBody>
          <a:bodyPr/>
          <a:p>
            <a:pPr marL="342900" indent="-342900" algn="just">
              <a:spcBef>
                <a:spcPct val="20000"/>
              </a:spcBef>
              <a:buFont typeface="Arial" panose="020B0604020202020204" pitchFamily="34" charset="0"/>
              <a:buChar char="•"/>
            </a:pPr>
            <a:r>
              <a:rPr lang="en-US" altLang="zh-TW" sz="3200" dirty="0">
                <a:latin typeface="Calibri" panose="020F0502020204030204" charset="0"/>
                <a:ea typeface="PMingLiU" pitchFamily="18" charset="-120"/>
              </a:rPr>
              <a:t>A branch of </a:t>
            </a:r>
            <a:r>
              <a:rPr lang="en-US" altLang="zh-TW" sz="3200" b="1" dirty="0">
                <a:latin typeface="Calibri" panose="020F0502020204030204" charset="0"/>
                <a:ea typeface="PMingLiU" pitchFamily="18" charset="-120"/>
              </a:rPr>
              <a:t>artificial intelligence</a:t>
            </a:r>
            <a:r>
              <a:rPr lang="en-US" altLang="zh-TW" sz="3200" dirty="0">
                <a:latin typeface="Calibri" panose="020F0502020204030204" charset="0"/>
                <a:ea typeface="PMingLiU" pitchFamily="18" charset="-120"/>
              </a:rPr>
              <a:t>, concerned with the design and development of algorithms that allow computers to evolve behaviors based on empirical data.</a:t>
            </a:r>
            <a:endParaRPr lang="en-US" altLang="zh-TW" sz="3200" dirty="0">
              <a:latin typeface="Calibri" panose="020F0502020204030204" charset="0"/>
              <a:ea typeface="PMingLiU" pitchFamily="18" charset="-120"/>
            </a:endParaRPr>
          </a:p>
          <a:p>
            <a:pPr marL="342900" indent="-342900" algn="just">
              <a:spcBef>
                <a:spcPct val="20000"/>
              </a:spcBef>
              <a:buFont typeface="Arial" panose="020B0604020202020204" pitchFamily="34" charset="0"/>
              <a:buChar char="•"/>
            </a:pPr>
            <a:endParaRPr lang="en-US" altLang="zh-TW" sz="3200" dirty="0">
              <a:latin typeface="Calibri" panose="020F0502020204030204" charset="0"/>
              <a:ea typeface="PMingLiU" pitchFamily="18" charset="-120"/>
            </a:endParaRPr>
          </a:p>
          <a:p>
            <a:pPr marL="342900" indent="-342900" algn="just">
              <a:spcBef>
                <a:spcPct val="20000"/>
              </a:spcBef>
              <a:buFont typeface="Arial" panose="020B0604020202020204" pitchFamily="34" charset="0"/>
              <a:buChar char="•"/>
            </a:pPr>
            <a:r>
              <a:rPr lang="en-US" altLang="zh-TW" sz="3200" dirty="0">
                <a:latin typeface="Calibri" panose="020F0502020204030204" charset="0"/>
                <a:ea typeface="PMingLiU" pitchFamily="18" charset="-120"/>
              </a:rPr>
              <a:t>As intelligence requires knowledge, it is necessary for the computers to acquire knowledge.</a:t>
            </a:r>
            <a:endParaRPr lang="zh-TW" altLang="en-US" sz="3200" dirty="0">
              <a:latin typeface="Calibri" panose="020F0502020204030204" charset="0"/>
              <a:ea typeface="PMingLiU" pitchFamily="18" charset="-120"/>
            </a:endParaRPr>
          </a:p>
        </p:txBody>
      </p:sp>
      <p:sp>
        <p:nvSpPr>
          <p:cNvPr id="5" name="Date Placeholder 4"/>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C8CB3B3F-E29B-42E9-89CF-F22915A6ED70}"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Title 5"/>
          <p:cNvSpPr>
            <a:spLocks noGrp="1"/>
          </p:cNvSpPr>
          <p:nvPr>
            <p:ph type="title"/>
          </p:nvPr>
        </p:nvSpPr>
        <p:spPr>
          <a:xfrm>
            <a:off x="1981200" y="274638"/>
            <a:ext cx="8229600" cy="639762"/>
          </a:xfrm>
        </p:spPr>
        <p:txBody>
          <a:bodyPr vert="horz" wrap="square" lIns="91440" tIns="45720" rIns="91440" bIns="45720" anchor="ctr" anchorCtr="0">
            <a:normAutofit fontScale="90000"/>
          </a:bodyPr>
          <a:p>
            <a:pPr eaLnBrk="1" hangingPunct="1"/>
            <a:r>
              <a:rPr b="1" dirty="0"/>
              <a:t>How a software developer creates a solution</a:t>
            </a:r>
            <a:endParaRPr dirty="0"/>
          </a:p>
        </p:txBody>
      </p:sp>
      <p:sp>
        <p:nvSpPr>
          <p:cNvPr id="2" name="Date Placeholder 1"/>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96B9BACC-62D7-42D1-8A39-A5D5F8E9C160}"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4" name="Slide Number Placeholder 3"/>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pic>
        <p:nvPicPr>
          <p:cNvPr id="24582" name="Picture 2" descr="https://cdn-images-1.medium.com/max/1600/0*sGr7UgyPYa0OiZY9"/>
          <p:cNvPicPr>
            <a:picLocks noChangeAspect="1"/>
          </p:cNvPicPr>
          <p:nvPr/>
        </p:nvPicPr>
        <p:blipFill>
          <a:blip r:embed="rId1"/>
          <a:stretch>
            <a:fillRect/>
          </a:stretch>
        </p:blipFill>
        <p:spPr>
          <a:xfrm>
            <a:off x="1905000" y="1600200"/>
            <a:ext cx="8229600" cy="464820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77" name="Shape 77"/>
        <p:cNvGrpSpPr/>
        <p:nvPr/>
      </p:nvGrpSpPr>
      <p:grpSpPr>
        <a:xfrm>
          <a:off x="0" y="0"/>
          <a:ext cx="0" cy="0"/>
          <a:chOff x="0" y="0"/>
          <a:chExt cx="0" cy="0"/>
        </a:xfrm>
      </p:grpSpPr>
      <p:sp>
        <p:nvSpPr>
          <p:cNvPr id="79" name="Google Shape;79;p15"/>
          <p:cNvSpPr txBox="1"/>
          <p:nvPr>
            <p:ph type="title"/>
          </p:nvPr>
        </p:nvSpPr>
        <p:spPr>
          <a:xfrm>
            <a:off x="549275" y="644525"/>
            <a:ext cx="5547360" cy="873760"/>
          </a:xfrm>
          <a:prstGeom prst="rect">
            <a:avLst/>
          </a:prstGeom>
          <a:noFill/>
          <a:extLst>
            <a:ext uri="{909E8E84-426E-40DD-AFC4-6F175D3DCCD1}">
              <a14:hiddenFill xmlns:a14="http://schemas.microsoft.com/office/drawing/2010/main">
                <a:solidFill>
                  <a:schemeClr val="lt2"/>
                </a:solidFill>
              </a14:hiddenFill>
            </a:ext>
          </a:extLst>
        </p:spPr>
        <p:txBody>
          <a:bodyPr spcFirstLastPara="1" wrap="square" lIns="121900" tIns="121900" rIns="121900" bIns="121900" anchor="b" anchorCtr="0">
            <a:noAutofit/>
          </a:bodyPr>
          <a:lstStyle/>
          <a:p>
            <a:pPr marL="0" lvl="0" indent="0" algn="l" rtl="0">
              <a:spcBef>
                <a:spcPts val="0"/>
              </a:spcBef>
              <a:spcAft>
                <a:spcPts val="0"/>
              </a:spcAft>
              <a:buSzPts val="990"/>
              <a:buNone/>
            </a:pPr>
            <a:r>
              <a:rPr lang="en-US" sz="4500" dirty="0" smtClean="0">
                <a:sym typeface="Spectral" panose="02020502060000000000"/>
              </a:rPr>
              <a:t>Introduction</a:t>
            </a:r>
            <a:endParaRPr lang="en-GB" sz="4960">
              <a:solidFill>
                <a:schemeClr val="tx1"/>
              </a:solidFill>
              <a:latin typeface="Spectral" panose="02020502060000000000"/>
              <a:ea typeface="Spectral" panose="02020502060000000000"/>
              <a:cs typeface="Spectral" panose="02020502060000000000"/>
              <a:sym typeface="Spectral" panose="02020502060000000000"/>
            </a:endParaRPr>
          </a:p>
        </p:txBody>
      </p:sp>
      <p:sp>
        <p:nvSpPr>
          <p:cNvPr id="80" name="Google Shape;80;p15"/>
          <p:cNvSpPr txBox="1"/>
          <p:nvPr>
            <p:ph type="subTitle" idx="1"/>
          </p:nvPr>
        </p:nvSpPr>
        <p:spPr>
          <a:xfrm>
            <a:off x="432435" y="1835785"/>
            <a:ext cx="11508105" cy="4627245"/>
          </a:xfrm>
          <a:prstGeom prst="rect">
            <a:avLst/>
          </a:prstGeom>
        </p:spPr>
        <p:txBody>
          <a:bodyPr spcFirstLastPara="1" wrap="square" lIns="121900" tIns="121900" rIns="121900" bIns="121900" anchor="t" anchorCtr="0">
            <a:noAutofit/>
          </a:bodyPr>
          <a:lstStyle/>
          <a:p>
            <a:pPr lvl="0" algn="l" rtl="0">
              <a:lnSpc>
                <a:spcPct val="146000"/>
              </a:lnSpc>
              <a:spcBef>
                <a:spcPts val="0"/>
              </a:spcBef>
              <a:spcAft>
                <a:spcPts val="0"/>
              </a:spcAft>
              <a:buSzPts val="852"/>
            </a:pPr>
            <a:r>
              <a:rPr lang="en-GB" sz="1800">
                <a:solidFill>
                  <a:schemeClr val="tx1"/>
                </a:solidFill>
                <a:latin typeface="Calibri" panose="020F0502020204030204" charset="0"/>
                <a:ea typeface="Arial" panose="020B0604020202020204"/>
                <a:cs typeface="Calibri" panose="020F0502020204030204" charset="0"/>
                <a:sym typeface="Arial" panose="020B0604020202020204"/>
              </a:rPr>
              <a:t>Data analy</a:t>
            </a:r>
            <a:r>
              <a:rPr lang="en-US" altLang="en-GB" sz="1800">
                <a:solidFill>
                  <a:schemeClr val="tx1"/>
                </a:solidFill>
                <a:latin typeface="Calibri" panose="020F0502020204030204" charset="0"/>
                <a:ea typeface="Arial" panose="020B0604020202020204"/>
                <a:cs typeface="Calibri" panose="020F0502020204030204" charset="0"/>
                <a:sym typeface="Arial" panose="020B0604020202020204"/>
              </a:rPr>
              <a:t>sis</a:t>
            </a:r>
            <a:r>
              <a:rPr lang="en-GB" sz="1800">
                <a:solidFill>
                  <a:schemeClr val="tx1"/>
                </a:solidFill>
                <a:latin typeface="Calibri" panose="020F0502020204030204" charset="0"/>
                <a:ea typeface="Arial" panose="020B0604020202020204"/>
                <a:cs typeface="Calibri" panose="020F0502020204030204" charset="0"/>
                <a:sym typeface="Arial" panose="020B0604020202020204"/>
              </a:rPr>
              <a:t> is the process of extracting insights and meaning from data by analyzing and interpreting it. In today's world, data is abundant, and data analytics is becoming increasingly important across various fields, including business, healthcare, education, and many others. If you are a beginner in data analytics, this guide will help you get started.</a:t>
            </a:r>
            <a:endParaRPr lang="en-GB" sz="1800">
              <a:solidFill>
                <a:schemeClr val="tx1"/>
              </a:solidFill>
              <a:latin typeface="Calibri" panose="020F0502020204030204" charset="0"/>
              <a:ea typeface="Arial" panose="020B0604020202020204"/>
              <a:cs typeface="Calibri" panose="020F0502020204030204" charset="0"/>
              <a:sym typeface="Arial" panose="020B0604020202020204"/>
            </a:endParaRPr>
          </a:p>
          <a:p>
            <a:pPr lvl="0" algn="l" rtl="0">
              <a:lnSpc>
                <a:spcPct val="146000"/>
              </a:lnSpc>
              <a:spcBef>
                <a:spcPts val="0"/>
              </a:spcBef>
              <a:spcAft>
                <a:spcPts val="0"/>
              </a:spcAft>
              <a:buSzPts val="852"/>
            </a:pPr>
            <a:endParaRPr lang="en-GB" sz="1800">
              <a:solidFill>
                <a:schemeClr val="tx1"/>
              </a:solidFill>
              <a:latin typeface="Calibri" panose="020F0502020204030204" charset="0"/>
              <a:ea typeface="Arial" panose="020B0604020202020204"/>
              <a:cs typeface="Calibri" panose="020F0502020204030204" charset="0"/>
              <a:sym typeface="Arial" panose="020B0604020202020204"/>
            </a:endParaRPr>
          </a:p>
          <a:p>
            <a:pPr lvl="0" algn="l" rtl="0">
              <a:lnSpc>
                <a:spcPct val="146000"/>
              </a:lnSpc>
              <a:spcBef>
                <a:spcPts val="0"/>
              </a:spcBef>
              <a:spcAft>
                <a:spcPts val="0"/>
              </a:spcAft>
              <a:buSzPts val="852"/>
            </a:pPr>
            <a:r>
              <a:rPr lang="en-GB" sz="1800">
                <a:latin typeface="Calibri" panose="020F0502020204030204" charset="0"/>
                <a:ea typeface="Arial" panose="020B0604020202020204"/>
                <a:cs typeface="Calibri" panose="020F0502020204030204" charset="0"/>
                <a:sym typeface="+mn-ea"/>
              </a:rPr>
              <a:t>The data can be of different types, including structured, unstructured, and semi-structured. Structured data is organized and easily searchable, like data in a spreadsheet. Unstructured data, like text or images, is not easily searchable, and semi-structured data is a combination of both.</a:t>
            </a:r>
            <a:endParaRPr lang="en-GB" sz="1800">
              <a:latin typeface="Calibri" panose="020F0502020204030204" charset="0"/>
              <a:ea typeface="Arial" panose="020B0604020202020204"/>
              <a:cs typeface="Calibri" panose="020F0502020204030204" charset="0"/>
              <a:sym typeface="+mn-ea"/>
            </a:endParaRPr>
          </a:p>
          <a:p>
            <a:pPr marL="0" lvl="0" indent="0" algn="l" rtl="0">
              <a:lnSpc>
                <a:spcPct val="146000"/>
              </a:lnSpc>
              <a:spcBef>
                <a:spcPts val="0"/>
              </a:spcBef>
              <a:spcAft>
                <a:spcPts val="0"/>
              </a:spcAft>
              <a:buSzPts val="852"/>
              <a:buNone/>
            </a:pPr>
            <a:endParaRPr lang="en-GB" sz="1800">
              <a:latin typeface="Calibri" panose="020F0502020204030204" charset="0"/>
              <a:ea typeface="Arial" panose="020B0604020202020204"/>
              <a:cs typeface="Calibri" panose="020F0502020204030204" charset="0"/>
              <a:sym typeface="+mn-ea"/>
            </a:endParaRPr>
          </a:p>
          <a:p>
            <a:pPr lvl="0" algn="l" rtl="0">
              <a:lnSpc>
                <a:spcPct val="146000"/>
              </a:lnSpc>
              <a:spcBef>
                <a:spcPts val="0"/>
              </a:spcBef>
              <a:spcAft>
                <a:spcPts val="0"/>
              </a:spcAft>
              <a:buClrTx/>
              <a:buSzPts val="852"/>
              <a:buFontTx/>
            </a:pPr>
            <a:r>
              <a:rPr lang="en-GB" sz="1800">
                <a:latin typeface="Calibri" panose="020F0502020204030204" charset="0"/>
                <a:ea typeface="Arial" panose="020B0604020202020204"/>
                <a:cs typeface="Calibri" panose="020F0502020204030204" charset="0"/>
                <a:sym typeface="+mn-ea"/>
              </a:rPr>
              <a:t>Some of the commonly used data analysis techniques include descriptive analysis, predictive analysis, and prescriptive analysis.</a:t>
            </a:r>
            <a:endParaRPr lang="en-GB" sz="1800">
              <a:solidFill>
                <a:schemeClr val="tx1"/>
              </a:solidFill>
              <a:latin typeface="Calibri" panose="020F0502020204030204" charset="0"/>
              <a:ea typeface="Arial" panose="020B0604020202020204"/>
              <a:cs typeface="Calibri" panose="020F0502020204030204" charset="0"/>
              <a:sym typeface="Arial" panose="020B0604020202020204"/>
            </a:endParaRPr>
          </a:p>
          <a:p>
            <a:pPr lvl="0" algn="l" rtl="0">
              <a:lnSpc>
                <a:spcPct val="146000"/>
              </a:lnSpc>
              <a:spcBef>
                <a:spcPts val="0"/>
              </a:spcBef>
              <a:spcAft>
                <a:spcPts val="0"/>
              </a:spcAft>
              <a:buClrTx/>
              <a:buSzPts val="852"/>
              <a:buFontTx/>
            </a:pPr>
            <a:endParaRPr lang="en-GB" sz="1800">
              <a:solidFill>
                <a:schemeClr val="tx1"/>
              </a:solidFill>
              <a:latin typeface="Calibri" panose="020F0502020204030204" charset="0"/>
              <a:ea typeface="Arial" panose="020B0604020202020204"/>
              <a:cs typeface="Calibri" panose="020F0502020204030204" charset="0"/>
              <a:sym typeface="Arial" panose="020B0604020202020204"/>
            </a:endParaRPr>
          </a:p>
          <a:p>
            <a:pPr marL="0" lvl="0" indent="0" algn="ctr" rtl="0">
              <a:lnSpc>
                <a:spcPct val="80000"/>
              </a:lnSpc>
              <a:spcBef>
                <a:spcPts val="0"/>
              </a:spcBef>
              <a:spcAft>
                <a:spcPts val="0"/>
              </a:spcAft>
              <a:buSzPts val="852"/>
              <a:buNone/>
            </a:pPr>
            <a:endParaRPr sz="1800">
              <a:solidFill>
                <a:schemeClr val="tx1"/>
              </a:solidFill>
              <a:latin typeface="Calibri" panose="020F0502020204030204" charset="0"/>
              <a:ea typeface="Arial" panose="020B0604020202020204"/>
              <a:cs typeface="Calibri" panose="020F0502020204030204" charset="0"/>
              <a:sym typeface="Arial" panose="020B0604020202020204"/>
            </a:endParaRPr>
          </a:p>
        </p:txBody>
      </p:sp>
      <p:sp>
        <p:nvSpPr>
          <p:cNvPr id="1" name="Date Placeholder 0"/>
          <p:cNvSpPr>
            <a:spLocks noGrp="1"/>
          </p:cNvSpPr>
          <p:nvPr>
            <p:ph type="dt" sz="half" idx="10"/>
          </p:nvPr>
        </p:nvSpPr>
        <p:spPr/>
        <p:txBody>
          <a:bodyPr/>
          <a:p>
            <a:fld id="{FDE934FF-F4E1-47C5-9CA5-30A81DDE2BE4}" type="datetime1">
              <a:rPr lang="en-US" smtClean="0"/>
            </a:fld>
            <a:endParaRPr lang="en-US"/>
          </a:p>
        </p:txBody>
      </p:sp>
      <p:sp>
        <p:nvSpPr>
          <p:cNvPr id="2" name="Slide Number Placeholder 1"/>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Title 5"/>
          <p:cNvSpPr>
            <a:spLocks noGrp="1"/>
          </p:cNvSpPr>
          <p:nvPr>
            <p:ph type="title"/>
          </p:nvPr>
        </p:nvSpPr>
        <p:spPr>
          <a:xfrm>
            <a:off x="1981200" y="274638"/>
            <a:ext cx="8229600" cy="868362"/>
          </a:xfrm>
        </p:spPr>
        <p:txBody>
          <a:bodyPr vert="horz" wrap="square" lIns="91440" tIns="45720" rIns="91440" bIns="45720" anchor="ctr" anchorCtr="0">
            <a:normAutofit fontScale="90000"/>
          </a:bodyPr>
          <a:p>
            <a:pPr eaLnBrk="1" hangingPunct="1"/>
            <a:r>
              <a:rPr b="1" dirty="0"/>
              <a:t>How a data engineer develops a solution using </a:t>
            </a:r>
            <a:r>
              <a:rPr lang="en-US" b="1" dirty="0"/>
              <a:t>M</a:t>
            </a:r>
            <a:r>
              <a:rPr b="1" dirty="0"/>
              <a:t>achine </a:t>
            </a:r>
            <a:r>
              <a:rPr lang="en-US" b="1" dirty="0"/>
              <a:t>L</a:t>
            </a:r>
            <a:r>
              <a:rPr b="1" dirty="0"/>
              <a:t>earning</a:t>
            </a:r>
            <a:endParaRPr dirty="0"/>
          </a:p>
        </p:txBody>
      </p:sp>
      <p:sp>
        <p:nvSpPr>
          <p:cNvPr id="2" name="Date Placeholder 1"/>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96B9BACC-62D7-42D1-8A39-A5D5F8E9C160}"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4" name="Slide Number Placeholder 3"/>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pic>
        <p:nvPicPr>
          <p:cNvPr id="25606" name="Picture 2" descr="Image result for machine learning and traditional algorithm"/>
          <p:cNvPicPr>
            <a:picLocks noChangeAspect="1"/>
          </p:cNvPicPr>
          <p:nvPr/>
        </p:nvPicPr>
        <p:blipFill>
          <a:blip r:embed="rId1"/>
          <a:stretch>
            <a:fillRect/>
          </a:stretch>
        </p:blipFill>
        <p:spPr>
          <a:xfrm>
            <a:off x="2286000" y="1371600"/>
            <a:ext cx="8077200" cy="487680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
          <p:cNvSpPr>
            <a:spLocks noGrp="1"/>
          </p:cNvSpPr>
          <p:nvPr>
            <p:ph type="title"/>
          </p:nvPr>
        </p:nvSpPr>
        <p:spPr>
          <a:xfrm>
            <a:off x="1981200" y="228600"/>
            <a:ext cx="8229600" cy="914400"/>
          </a:xfrm>
        </p:spPr>
        <p:txBody>
          <a:bodyPr vert="horz" wrap="square" lIns="91440" tIns="45720" rIns="91440" bIns="45720" anchor="ctr" anchorCtr="0"/>
          <a:p>
            <a:pPr eaLnBrk="1" hangingPunct="1"/>
            <a:r>
              <a:rPr dirty="0">
                <a:solidFill>
                  <a:schemeClr val="tx1"/>
                </a:solidFill>
                <a:latin typeface="Arial Unicode MS" pitchFamily="34" charset="-128"/>
                <a:ea typeface="Arial Unicode MS" pitchFamily="34" charset="-128"/>
              </a:rPr>
              <a:t>What is Machine Learning? </a:t>
            </a:r>
            <a:endParaRPr dirty="0">
              <a:solidFill>
                <a:schemeClr val="tx1"/>
              </a:solidFill>
              <a:latin typeface="Arial Unicode MS" pitchFamily="34" charset="-128"/>
              <a:ea typeface="Arial Unicode MS" pitchFamily="34" charset="-128"/>
            </a:endParaRPr>
          </a:p>
        </p:txBody>
      </p:sp>
      <p:sp>
        <p:nvSpPr>
          <p:cNvPr id="7171" name="Rectangle 3"/>
          <p:cNvSpPr>
            <a:spLocks noGrp="1" noChangeArrowheads="1"/>
          </p:cNvSpPr>
          <p:nvPr>
            <p:ph idx="1"/>
          </p:nvPr>
        </p:nvSpPr>
        <p:spPr>
          <a:xfrm>
            <a:off x="1981200" y="1143000"/>
            <a:ext cx="8229600" cy="4983163"/>
          </a:xfrm>
        </p:spPr>
        <p:txBody>
          <a:bodyPr vert="horz" wrap="square" lIns="91440" tIns="45720" rIns="91440" bIns="45720" numCol="1" rtlCol="0" anchor="t" anchorCtr="0" compatLnSpc="1">
            <a:normAutofit lnSpcReduction="10000"/>
          </a:bodyPr>
          <a:lstStyle/>
          <a:p>
            <a:pPr marL="342900" marR="0" lvl="0" indent="-342900" algn="just" defTabSz="914400" rtl="0" eaLnBrk="1" fontAlgn="auto" latinLnBrk="0" hangingPunct="1">
              <a:lnSpc>
                <a:spcPct val="90000"/>
              </a:lnSpc>
              <a:spcBef>
                <a:spcPct val="20000"/>
              </a:spcBef>
              <a:spcAft>
                <a:spcPts val="0"/>
              </a:spcAft>
              <a:buClr>
                <a:schemeClr val="tx1"/>
              </a:buClr>
              <a:buSzTx/>
              <a:buFontTx/>
              <a:buNone/>
              <a:defRPr/>
            </a:pPr>
            <a:r>
              <a:rPr kumimoji="0" lang="en-US" sz="2400" b="0" i="1"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Aspect of AI: creates knowledge</a:t>
            </a:r>
            <a:endParaRPr kumimoji="0" lang="en-US" sz="2400" b="0" i="1"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endParaRPr>
          </a:p>
          <a:p>
            <a:pPr marL="342900" marR="0" lvl="0" indent="-342900" algn="just" defTabSz="914400" rtl="0" eaLnBrk="1" fontAlgn="auto" latinLnBrk="0" hangingPunct="1">
              <a:lnSpc>
                <a:spcPct val="90000"/>
              </a:lnSpc>
              <a:spcBef>
                <a:spcPct val="20000"/>
              </a:spcBef>
              <a:spcAft>
                <a:spcPts val="0"/>
              </a:spcAft>
              <a:buClr>
                <a:schemeClr val="tx1"/>
              </a:buClr>
              <a:buSzTx/>
              <a:buFontTx/>
              <a:buNone/>
              <a:defRPr/>
            </a:pPr>
            <a:endParaRPr kumimoji="0" lang="en-US" sz="24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endParaRPr>
          </a:p>
          <a:p>
            <a:pPr marL="342900" marR="0" lvl="0" indent="-342900" algn="just" defTabSz="914400" rtl="0" eaLnBrk="1" fontAlgn="auto" latinLnBrk="0" hangingPunct="1">
              <a:lnSpc>
                <a:spcPct val="90000"/>
              </a:lnSpc>
              <a:spcBef>
                <a:spcPct val="20000"/>
              </a:spcBef>
              <a:spcAft>
                <a:spcPts val="0"/>
              </a:spcAft>
              <a:buClr>
                <a:schemeClr val="tx1"/>
              </a:buClr>
              <a:buSzTx/>
              <a:buFontTx/>
              <a:buNone/>
              <a:defRPr/>
            </a:pPr>
            <a:r>
              <a:rPr kumimoji="0" lang="en-US" sz="24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Definition:</a:t>
            </a:r>
            <a:endParaRPr kumimoji="0" lang="en-US" sz="24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endParaRPr>
          </a:p>
          <a:p>
            <a:pPr marL="342900" marR="0" lvl="0" indent="-342900" algn="just" defTabSz="914400" rtl="0" eaLnBrk="1" fontAlgn="auto" latinLnBrk="0" hangingPunct="1">
              <a:lnSpc>
                <a:spcPct val="90000"/>
              </a:lnSpc>
              <a:spcBef>
                <a:spcPct val="20000"/>
              </a:spcBef>
              <a:spcAft>
                <a:spcPts val="0"/>
              </a:spcAft>
              <a:buClr>
                <a:schemeClr val="tx1"/>
              </a:buClr>
              <a:buSzTx/>
              <a:buFontTx/>
              <a:buNone/>
              <a:defRPr/>
            </a:pPr>
            <a:r>
              <a:rPr kumimoji="0" lang="en-US" sz="24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“changes in [a] system that ... enable [it] to do the same task or tasks drawn from the same population more efficiently and more effectively </a:t>
            </a:r>
            <a:r>
              <a:rPr kumimoji="0" lang="en-US" sz="2400" b="0" i="0" u="sng"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the next time</a:t>
            </a:r>
            <a:r>
              <a:rPr kumimoji="0" lang="en-US" sz="24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 (Simon 1983) </a:t>
            </a:r>
            <a:endParaRPr kumimoji="0" lang="en-US" sz="2400" b="0" i="0" u="none" strike="noStrike" kern="1200" cap="none" spc="0" normalizeH="0" baseline="0" noProof="0" dirty="0" smtClean="0">
              <a:ln>
                <a:noFill/>
              </a:ln>
              <a:solidFill>
                <a:schemeClr val="tx1"/>
              </a:solidFill>
              <a:effectLst/>
              <a:uLnTx/>
              <a:uFillTx/>
              <a:latin typeface="Courier New" panose="02070309020205020404" pitchFamily="49" charset="0"/>
              <a:ea typeface="+mn-ea"/>
              <a:cs typeface="Courier New" panose="02070309020205020404" pitchFamily="49" charset="0"/>
            </a:endParaRPr>
          </a:p>
          <a:p>
            <a:pPr marL="342900" marR="0" lvl="0" indent="-342900" algn="just" defTabSz="914400" rtl="0" eaLnBrk="1" fontAlgn="auto" latinLnBrk="0" hangingPunct="1">
              <a:lnSpc>
                <a:spcPct val="90000"/>
              </a:lnSpc>
              <a:spcBef>
                <a:spcPct val="20000"/>
              </a:spcBef>
              <a:spcAft>
                <a:spcPts val="0"/>
              </a:spcAft>
              <a:buClr>
                <a:schemeClr val="tx1"/>
              </a:buClr>
              <a:buSzTx/>
              <a:buFontTx/>
              <a:buNone/>
              <a:defRPr/>
            </a:pPr>
            <a:r>
              <a:rPr kumimoji="0" lang="en-US" sz="24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There are two ways that a system can improve: </a:t>
            </a:r>
            <a:endParaRPr kumimoji="0" lang="en-US" sz="2400" b="0" i="0" u="none" strike="noStrike" kern="1200" cap="none" spc="0" normalizeH="0" baseline="0" noProof="0" dirty="0" smtClean="0">
              <a:ln>
                <a:noFill/>
              </a:ln>
              <a:solidFill>
                <a:schemeClr val="tx1"/>
              </a:solidFill>
              <a:effectLst/>
              <a:uLnTx/>
              <a:uFillTx/>
              <a:latin typeface="Courier New" panose="02070309020205020404" pitchFamily="49" charset="0"/>
              <a:ea typeface="+mn-ea"/>
              <a:cs typeface="Courier New" panose="02070309020205020404" pitchFamily="49" charset="0"/>
            </a:endParaRPr>
          </a:p>
          <a:p>
            <a:pPr marL="342900" marR="0" lvl="0" indent="-342900" algn="just" defTabSz="914400" rtl="0" eaLnBrk="1" fontAlgn="auto" latinLnBrk="0" hangingPunct="1">
              <a:lnSpc>
                <a:spcPct val="90000"/>
              </a:lnSpc>
              <a:spcBef>
                <a:spcPct val="20000"/>
              </a:spcBef>
              <a:spcAft>
                <a:spcPts val="0"/>
              </a:spcAft>
              <a:buClr>
                <a:schemeClr val="tx1"/>
              </a:buClr>
              <a:buSzTx/>
              <a:buFontTx/>
              <a:buNone/>
              <a:defRPr/>
            </a:pPr>
            <a:r>
              <a:rPr kumimoji="0" lang="en-US" sz="24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1. By acquiring new knowledge </a:t>
            </a:r>
            <a:endParaRPr kumimoji="0" lang="en-US" sz="2400" b="0" i="0" u="none" strike="noStrike" kern="1200" cap="none" spc="0" normalizeH="0" baseline="0" noProof="0" dirty="0" smtClean="0">
              <a:ln>
                <a:noFill/>
              </a:ln>
              <a:solidFill>
                <a:schemeClr val="tx1"/>
              </a:solidFill>
              <a:effectLst/>
              <a:uLnTx/>
              <a:uFillTx/>
              <a:latin typeface="Courier New" panose="02070309020205020404" pitchFamily="49" charset="0"/>
              <a:ea typeface="+mn-ea"/>
              <a:cs typeface="Courier New" panose="02070309020205020404" pitchFamily="49" charset="0"/>
            </a:endParaRPr>
          </a:p>
          <a:p>
            <a:pPr marL="742950" marR="0" lvl="1" indent="-285750" algn="just" defTabSz="914400" rtl="0" eaLnBrk="1" fontAlgn="auto" latinLnBrk="0" hangingPunct="1">
              <a:lnSpc>
                <a:spcPct val="90000"/>
              </a:lnSpc>
              <a:spcBef>
                <a:spcPct val="20000"/>
              </a:spcBef>
              <a:spcAft>
                <a:spcPts val="0"/>
              </a:spcAft>
              <a:buClr>
                <a:schemeClr val="tx1"/>
              </a:buClr>
              <a:buSzTx/>
              <a:buFont typeface="Arial" panose="020B0604020202020204" pitchFamily="34" charset="0"/>
              <a:buChar char="–"/>
              <a:defRPr/>
            </a:pPr>
            <a:r>
              <a:rPr kumimoji="0" lang="en-US" sz="20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acquiring new facts </a:t>
            </a:r>
            <a:endParaRPr kumimoji="0" lang="en-US" sz="2000" b="0" i="0" u="none" strike="noStrike" kern="1200" cap="none" spc="0" normalizeH="0" baseline="0" noProof="0" dirty="0" smtClean="0">
              <a:ln>
                <a:noFill/>
              </a:ln>
              <a:solidFill>
                <a:schemeClr val="tx1"/>
              </a:solidFill>
              <a:effectLst/>
              <a:uLnTx/>
              <a:uFillTx/>
              <a:latin typeface="Courier New" panose="02070309020205020404" pitchFamily="49" charset="0"/>
              <a:ea typeface="+mn-ea"/>
              <a:cs typeface="Courier New" panose="02070309020205020404" pitchFamily="49" charset="0"/>
            </a:endParaRPr>
          </a:p>
          <a:p>
            <a:pPr marL="742950" marR="0" lvl="1" indent="-285750" algn="just" defTabSz="914400" rtl="0" eaLnBrk="1" fontAlgn="auto" latinLnBrk="0" hangingPunct="1">
              <a:lnSpc>
                <a:spcPct val="90000"/>
              </a:lnSpc>
              <a:spcBef>
                <a:spcPct val="20000"/>
              </a:spcBef>
              <a:spcAft>
                <a:spcPts val="0"/>
              </a:spcAft>
              <a:buClr>
                <a:schemeClr val="tx1"/>
              </a:buClr>
              <a:buSzTx/>
              <a:buFont typeface="Arial" panose="020B0604020202020204" pitchFamily="34" charset="0"/>
              <a:buChar char="–"/>
              <a:defRPr/>
            </a:pPr>
            <a:r>
              <a:rPr kumimoji="0" lang="en-US" sz="20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acquiring new skills </a:t>
            </a:r>
            <a:endParaRPr kumimoji="0" lang="en-US" sz="2000" b="0" i="0" u="none" strike="noStrike" kern="1200" cap="none" spc="0" normalizeH="0" baseline="0" noProof="0" dirty="0" smtClean="0">
              <a:ln>
                <a:noFill/>
              </a:ln>
              <a:solidFill>
                <a:schemeClr val="tx1"/>
              </a:solidFill>
              <a:effectLst/>
              <a:uLnTx/>
              <a:uFillTx/>
              <a:latin typeface="Courier New" panose="02070309020205020404" pitchFamily="49" charset="0"/>
              <a:ea typeface="+mn-ea"/>
              <a:cs typeface="Courier New" panose="02070309020205020404" pitchFamily="49" charset="0"/>
            </a:endParaRPr>
          </a:p>
          <a:p>
            <a:pPr marL="342900" marR="0" lvl="0" indent="-342900" algn="just" defTabSz="914400" rtl="0" eaLnBrk="1" fontAlgn="auto" latinLnBrk="0" hangingPunct="1">
              <a:lnSpc>
                <a:spcPct val="90000"/>
              </a:lnSpc>
              <a:spcBef>
                <a:spcPct val="20000"/>
              </a:spcBef>
              <a:spcAft>
                <a:spcPts val="0"/>
              </a:spcAft>
              <a:buClr>
                <a:schemeClr val="tx1"/>
              </a:buClr>
              <a:buSzTx/>
              <a:buFontTx/>
              <a:buNone/>
              <a:defRPr/>
            </a:pPr>
            <a:r>
              <a:rPr kumimoji="0" lang="en-US" sz="24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2. By adapting its behavior </a:t>
            </a:r>
            <a:endParaRPr kumimoji="0" lang="en-US" sz="2400" b="0" i="0" u="none" strike="noStrike" kern="1200" cap="none" spc="0" normalizeH="0" baseline="0" noProof="0" dirty="0" smtClean="0">
              <a:ln>
                <a:noFill/>
              </a:ln>
              <a:solidFill>
                <a:schemeClr val="tx1"/>
              </a:solidFill>
              <a:effectLst/>
              <a:uLnTx/>
              <a:uFillTx/>
              <a:latin typeface="Courier New" panose="02070309020205020404" pitchFamily="49" charset="0"/>
              <a:ea typeface="+mn-ea"/>
              <a:cs typeface="Courier New" panose="02070309020205020404" pitchFamily="49" charset="0"/>
            </a:endParaRPr>
          </a:p>
          <a:p>
            <a:pPr marL="742950" marR="0" lvl="1" indent="-285750" algn="just" defTabSz="914400" rtl="0" eaLnBrk="1" fontAlgn="auto" latinLnBrk="0" hangingPunct="1">
              <a:lnSpc>
                <a:spcPct val="90000"/>
              </a:lnSpc>
              <a:spcBef>
                <a:spcPct val="20000"/>
              </a:spcBef>
              <a:spcAft>
                <a:spcPts val="0"/>
              </a:spcAft>
              <a:buClr>
                <a:schemeClr val="tx1"/>
              </a:buClr>
              <a:buSzTx/>
              <a:buFont typeface="Arial" panose="020B0604020202020204" pitchFamily="34" charset="0"/>
              <a:buChar char="–"/>
              <a:defRPr/>
            </a:pPr>
            <a:r>
              <a:rPr kumimoji="0" lang="en-US" sz="20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solving problems more accurately </a:t>
            </a:r>
            <a:endParaRPr kumimoji="0" lang="en-US" sz="2000" b="0" i="0" u="none" strike="noStrike" kern="1200" cap="none" spc="0" normalizeH="0" baseline="0" noProof="0" dirty="0" smtClean="0">
              <a:ln>
                <a:noFill/>
              </a:ln>
              <a:solidFill>
                <a:schemeClr val="tx1"/>
              </a:solidFill>
              <a:effectLst/>
              <a:uLnTx/>
              <a:uFillTx/>
              <a:latin typeface="Courier New" panose="02070309020205020404" pitchFamily="49" charset="0"/>
              <a:ea typeface="+mn-ea"/>
              <a:cs typeface="Courier New" panose="02070309020205020404" pitchFamily="49" charset="0"/>
            </a:endParaRPr>
          </a:p>
          <a:p>
            <a:pPr marL="742950" marR="0" lvl="1" indent="-285750" algn="just" defTabSz="914400" rtl="0" eaLnBrk="1" fontAlgn="auto" latinLnBrk="0" hangingPunct="1">
              <a:lnSpc>
                <a:spcPct val="90000"/>
              </a:lnSpc>
              <a:spcBef>
                <a:spcPct val="20000"/>
              </a:spcBef>
              <a:spcAft>
                <a:spcPts val="0"/>
              </a:spcAft>
              <a:buClr>
                <a:schemeClr val="tx1"/>
              </a:buClr>
              <a:buSzTx/>
              <a:buFont typeface="Arial" panose="020B0604020202020204" pitchFamily="34" charset="0"/>
              <a:buChar char="–"/>
              <a:defRPr/>
            </a:pPr>
            <a:r>
              <a:rPr kumimoji="0" lang="en-US" sz="20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solving problems more efficiently </a:t>
            </a:r>
            <a:endParaRPr kumimoji="0" lang="en-US" sz="2000" b="0" i="0" u="none" strike="noStrike" kern="1200" cap="none" spc="0" normalizeH="0" baseline="0" noProof="0" dirty="0" smtClean="0">
              <a:ln>
                <a:noFill/>
              </a:ln>
              <a:solidFill>
                <a:schemeClr val="tx1"/>
              </a:solidFill>
              <a:effectLst/>
              <a:uLnTx/>
              <a:uFillTx/>
              <a:latin typeface="Courier New" panose="02070309020205020404" pitchFamily="49" charset="0"/>
              <a:ea typeface="+mn-ea"/>
              <a:cs typeface="Courier New" panose="02070309020205020404" pitchFamily="49" charset="0"/>
            </a:endParaRPr>
          </a:p>
          <a:p>
            <a:pPr marL="342900" marR="0" lvl="0" indent="-342900" algn="just" defTabSz="914400" rtl="0" eaLnBrk="1" fontAlgn="auto" latinLnBrk="0" hangingPunct="1">
              <a:lnSpc>
                <a:spcPct val="90000"/>
              </a:lnSpc>
              <a:spcBef>
                <a:spcPct val="20000"/>
              </a:spcBef>
              <a:spcAft>
                <a:spcPts val="0"/>
              </a:spcAft>
              <a:buClrTx/>
              <a:buSzTx/>
              <a:buFont typeface="Arial" panose="020B0604020202020204" pitchFamily="34" charset="0"/>
              <a:buChar char="•"/>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5" name="Date Placeholder 4"/>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4DB68616-69A0-435E-9712-D6065BB067AF}"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32D25E93-BC28-46D7-9290-4A5B9D165398}"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
        <p:nvSpPr>
          <p:cNvPr id="40965" name="Title 1"/>
          <p:cNvSpPr>
            <a:spLocks noGrp="1"/>
          </p:cNvSpPr>
          <p:nvPr>
            <p:ph type="title"/>
          </p:nvPr>
        </p:nvSpPr>
        <p:spPr>
          <a:xfrm>
            <a:off x="2362200" y="152400"/>
            <a:ext cx="7848600" cy="715963"/>
          </a:xfrm>
        </p:spPr>
        <p:txBody>
          <a:bodyPr vert="horz" wrap="square" lIns="91440" tIns="45720" rIns="91440" bIns="45720" anchor="ctr" anchorCtr="0">
            <a:normAutofit fontScale="90000"/>
          </a:bodyPr>
          <a:p>
            <a:pPr eaLnBrk="1" hangingPunct="1"/>
            <a:r>
              <a:rPr b="1" dirty="0"/>
              <a:t>Applications of Machine learning</a:t>
            </a:r>
            <a:endParaRPr dirty="0"/>
          </a:p>
        </p:txBody>
      </p:sp>
      <p:pic>
        <p:nvPicPr>
          <p:cNvPr id="40966" name="Picture 2" descr="Applications of Machine learning"/>
          <p:cNvPicPr>
            <a:picLocks noChangeAspect="1"/>
          </p:cNvPicPr>
          <p:nvPr/>
        </p:nvPicPr>
        <p:blipFill>
          <a:blip r:embed="rId1"/>
          <a:stretch>
            <a:fillRect/>
          </a:stretch>
        </p:blipFill>
        <p:spPr>
          <a:xfrm>
            <a:off x="2874963" y="2514600"/>
            <a:ext cx="6192837" cy="3733800"/>
          </a:xfrm>
          <a:prstGeom prst="rect">
            <a:avLst/>
          </a:prstGeom>
          <a:noFill/>
          <a:ln w="9525">
            <a:noFill/>
          </a:ln>
        </p:spPr>
      </p:pic>
      <p:sp>
        <p:nvSpPr>
          <p:cNvPr id="9" name="Rectangle 7"/>
          <p:cNvSpPr>
            <a:spLocks noChangeArrowheads="1"/>
          </p:cNvSpPr>
          <p:nvPr/>
        </p:nvSpPr>
        <p:spPr bwMode="auto">
          <a:xfrm>
            <a:off x="1905000" y="990600"/>
            <a:ext cx="8458200" cy="1445260"/>
          </a:xfrm>
          <a:prstGeom prst="rect">
            <a:avLst/>
          </a:prstGeom>
          <a:noFill/>
          <a:ln w="9525">
            <a:noFill/>
            <a:miter lim="800000"/>
          </a:ln>
        </p:spPr>
        <p:txBody>
          <a:bodyPr>
            <a:sp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22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Machine learning is a buzzword for today's technology, and it is growing very rapidly day by day. </a:t>
            </a:r>
            <a:endParaRPr kumimoji="0" lang="en-US" sz="2200" b="0" i="0" u="none" strike="noStrike" kern="1200" cap="none" spc="0" normalizeH="0" baseline="0" noProof="0" dirty="0">
              <a:ln>
                <a:noFill/>
              </a:ln>
              <a:solidFill>
                <a:schemeClr val="tx1"/>
              </a:solidFill>
              <a:effectLst/>
              <a:uLnTx/>
              <a:uFillTx/>
              <a:latin typeface="+mn-lt"/>
              <a:ea typeface="+mn-ea"/>
              <a:cs typeface="Arial" panose="020B0604020202020204" pitchFamily="34" charset="0"/>
            </a:endParaRPr>
          </a:p>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22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We are using machine learning in our daily life even without knowing it such as Google Maps, Google assistant, </a:t>
            </a:r>
            <a:r>
              <a:rPr kumimoji="0" lang="en-US" sz="2200" b="0" i="0"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Alexa</a:t>
            </a:r>
            <a:r>
              <a:rPr kumimoji="0" lang="en-US" sz="22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 etc.</a:t>
            </a:r>
            <a:endParaRPr kumimoji="0" lang="en-US" sz="2200" b="0" i="0" u="none" strike="noStrike" kern="1200" cap="none" spc="0" normalizeH="0" baseline="0" noProof="0" dirty="0">
              <a:ln>
                <a:noFill/>
              </a:ln>
              <a:solidFill>
                <a:schemeClr val="tx1"/>
              </a:solidFill>
              <a:effectLst/>
              <a:uLnTx/>
              <a:uFillTx/>
              <a:latin typeface="+mn-lt"/>
              <a:ea typeface="+mn-ea"/>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32D25E93-BC28-46D7-9290-4A5B9D165398}"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
        <p:nvSpPr>
          <p:cNvPr id="41989" name="Title 1"/>
          <p:cNvSpPr>
            <a:spLocks noGrp="1"/>
          </p:cNvSpPr>
          <p:nvPr>
            <p:ph type="title"/>
          </p:nvPr>
        </p:nvSpPr>
        <p:spPr>
          <a:xfrm>
            <a:off x="1981200" y="152400"/>
            <a:ext cx="8229600" cy="639763"/>
          </a:xfrm>
        </p:spPr>
        <p:txBody>
          <a:bodyPr vert="horz" wrap="square" lIns="91440" tIns="45720" rIns="91440" bIns="45720" anchor="ctr" anchorCtr="0">
            <a:normAutofit fontScale="90000"/>
          </a:bodyPr>
          <a:p>
            <a:pPr eaLnBrk="1" hangingPunct="1"/>
            <a:r>
              <a:rPr b="1" dirty="0"/>
              <a:t>Real-World Applications</a:t>
            </a:r>
            <a:endParaRPr b="1" dirty="0"/>
          </a:p>
        </p:txBody>
      </p:sp>
      <p:sp>
        <p:nvSpPr>
          <p:cNvPr id="41990" name="Content Placeholder 2"/>
          <p:cNvSpPr>
            <a:spLocks noGrp="1"/>
          </p:cNvSpPr>
          <p:nvPr>
            <p:ph idx="1"/>
          </p:nvPr>
        </p:nvSpPr>
        <p:spPr>
          <a:xfrm>
            <a:off x="1981200" y="914400"/>
            <a:ext cx="8229600" cy="5410200"/>
          </a:xfrm>
        </p:spPr>
        <p:txBody>
          <a:bodyPr vert="horz" wrap="square" lIns="91440" tIns="45720" rIns="91440" bIns="45720" anchor="t" anchorCtr="0"/>
          <a:p>
            <a:pPr algn="just" eaLnBrk="1" hangingPunct="1"/>
            <a:r>
              <a:rPr sz="2200" dirty="0"/>
              <a:t>With the rise in big data, machine learning has become particularly important for solving problems in areas like these:</a:t>
            </a:r>
            <a:endParaRPr sz="2200" dirty="0"/>
          </a:p>
          <a:p>
            <a:pPr lvl="1" algn="just" eaLnBrk="1" hangingPunct="1"/>
            <a:r>
              <a:rPr sz="2200" dirty="0"/>
              <a:t>Computational finance, for credit scoring and algorithmic trading</a:t>
            </a:r>
            <a:endParaRPr sz="2200" dirty="0"/>
          </a:p>
          <a:p>
            <a:pPr lvl="1" algn="just" eaLnBrk="1" hangingPunct="1"/>
            <a:r>
              <a:rPr sz="2200" dirty="0"/>
              <a:t>Image processing and computer vision, for face recognition, motion detection, and object detection</a:t>
            </a:r>
            <a:endParaRPr sz="2200" dirty="0"/>
          </a:p>
          <a:p>
            <a:pPr lvl="1" algn="just" eaLnBrk="1" hangingPunct="1"/>
            <a:r>
              <a:rPr sz="2200" dirty="0"/>
              <a:t>Computational biology, for tumor detection, drug discovery, and DNA sequencing </a:t>
            </a:r>
            <a:endParaRPr sz="2200" dirty="0"/>
          </a:p>
          <a:p>
            <a:pPr lvl="1" algn="just" eaLnBrk="1" hangingPunct="1"/>
            <a:r>
              <a:rPr sz="2200" dirty="0"/>
              <a:t>Energy production, for price and load forecasting </a:t>
            </a:r>
            <a:endParaRPr sz="2200" dirty="0"/>
          </a:p>
          <a:p>
            <a:pPr lvl="1" algn="just" eaLnBrk="1" hangingPunct="1"/>
            <a:r>
              <a:rPr sz="2200" dirty="0"/>
              <a:t>Automotive, aerospace, and manufacturing, for predictive maintenance</a:t>
            </a:r>
            <a:endParaRPr sz="2200" dirty="0"/>
          </a:p>
          <a:p>
            <a:pPr lvl="1" algn="just" eaLnBrk="1" hangingPunct="1"/>
            <a:r>
              <a:rPr sz="2200" dirty="0"/>
              <a:t>Natural language processing</a:t>
            </a:r>
            <a:endParaRPr sz="2200" dirty="0"/>
          </a:p>
        </p:txBody>
      </p:sp>
      <p:pic>
        <p:nvPicPr>
          <p:cNvPr id="41991" name="Picture 2"/>
          <p:cNvPicPr>
            <a:picLocks noChangeAspect="1"/>
          </p:cNvPicPr>
          <p:nvPr/>
        </p:nvPicPr>
        <p:blipFill>
          <a:blip r:embed="rId1"/>
          <a:stretch>
            <a:fillRect/>
          </a:stretch>
        </p:blipFill>
        <p:spPr>
          <a:xfrm>
            <a:off x="2667000" y="5562600"/>
            <a:ext cx="7543800" cy="685800"/>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010" name="Picture 3"/>
          <p:cNvPicPr>
            <a:picLocks noChangeAspect="1"/>
          </p:cNvPicPr>
          <p:nvPr/>
        </p:nvPicPr>
        <p:blipFill>
          <a:blip r:embed="rId1">
            <a:lum bright="14001" contrast="34000"/>
          </a:blip>
          <a:stretch>
            <a:fillRect/>
          </a:stretch>
        </p:blipFill>
        <p:spPr>
          <a:xfrm>
            <a:off x="1752600" y="914400"/>
            <a:ext cx="4937125" cy="3505200"/>
          </a:xfrm>
          <a:prstGeom prst="rect">
            <a:avLst/>
          </a:prstGeom>
          <a:noFill/>
          <a:ln w="9525">
            <a:noFill/>
          </a:ln>
        </p:spPr>
      </p:pic>
      <p:sp>
        <p:nvSpPr>
          <p:cNvPr id="5" name="TextBox 4"/>
          <p:cNvSpPr txBox="1"/>
          <p:nvPr/>
        </p:nvSpPr>
        <p:spPr>
          <a:xfrm>
            <a:off x="2057400" y="152400"/>
            <a:ext cx="7924800" cy="768350"/>
          </a:xfrm>
          <a:prstGeom prst="rect">
            <a:avLst/>
          </a:prstGeom>
          <a:noFill/>
        </p:spPr>
        <p:txBody>
          <a:bodyPr>
            <a:spAutoFit/>
          </a:bodyPr>
          <a:lstStyle/>
          <a:p>
            <a:pPr marR="0" algn="ctr" defTabSz="914400">
              <a:buClrTx/>
              <a:buSzTx/>
              <a:buFontTx/>
              <a:buNone/>
              <a:defRPr/>
            </a:pPr>
            <a:r>
              <a:rPr kumimoji="0" lang="en-US" sz="4400" kern="1200" cap="none" spc="0" normalizeH="0" baseline="0" noProof="0" dirty="0">
                <a:solidFill>
                  <a:schemeClr val="tx1"/>
                </a:solidFill>
                <a:latin typeface="+mj-lt"/>
                <a:ea typeface="+mn-ea"/>
                <a:cs typeface="Arial" panose="020B0604020202020204" pitchFamily="34" charset="0"/>
              </a:rPr>
              <a:t>Machine Learning Trends</a:t>
            </a:r>
            <a:endParaRPr kumimoji="0" lang="en-US" sz="4400" kern="1200" cap="none" spc="0" normalizeH="0" baseline="0" noProof="0" dirty="0">
              <a:solidFill>
                <a:schemeClr val="tx1"/>
              </a:solidFill>
              <a:latin typeface="+mj-lt"/>
              <a:ea typeface="+mn-ea"/>
              <a:cs typeface="Arial" panose="020B0604020202020204" pitchFamily="34" charset="0"/>
            </a:endParaRPr>
          </a:p>
        </p:txBody>
      </p:sp>
      <p:sp>
        <p:nvSpPr>
          <p:cNvPr id="6" name="Date Placeholder 5"/>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8FDECF2C-84FD-41CD-9E9D-EA60A1A417E4}"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Slide Number Placeholder 7"/>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pic>
        <p:nvPicPr>
          <p:cNvPr id="10" name="Picture 9"/>
          <p:cNvPicPr>
            <a:picLocks noChangeAspect="1" noChangeArrowheads="1"/>
          </p:cNvPicPr>
          <p:nvPr/>
        </p:nvPicPr>
        <p:blipFill>
          <a:blip r:embed="rId2"/>
          <a:srcRect/>
          <a:stretch>
            <a:fillRect/>
          </a:stretch>
        </p:blipFill>
        <p:spPr bwMode="auto">
          <a:xfrm>
            <a:off x="6274226" y="3733800"/>
            <a:ext cx="4393773" cy="28228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p:nvPr/>
        </p:nvSpPr>
        <p:spPr>
          <a:xfrm>
            <a:off x="1905000" y="1228725"/>
            <a:ext cx="4953000" cy="3046095"/>
          </a:xfrm>
          <a:prstGeom prst="rect">
            <a:avLst/>
          </a:prstGeom>
        </p:spPr>
        <p:txBody>
          <a:bodyPr>
            <a:spAutoFit/>
          </a:bodyP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“Telephone took 75 years to reach 50 million users, radio 38 yrs, television 13 yrs, Internet 4 yrs, </a:t>
            </a:r>
            <a:r>
              <a:rPr kumimoji="0" lang="en-US" sz="2400" b="0" i="0"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Facebook</a:t>
            </a:r>
            <a:r>
              <a:rPr kumimoji="0" lang="en-US" sz="2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 19 months, </a:t>
            </a:r>
            <a:r>
              <a:rPr kumimoji="0" lang="en-US" sz="2400" b="0" i="0"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Pokemon</a:t>
            </a:r>
            <a:r>
              <a:rPr kumimoji="0" lang="en-US" sz="2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 Go 19 days. </a:t>
            </a:r>
            <a:r>
              <a:rPr kumimoji="0" lang="en-US" sz="2400" b="0" i="0" u="none" strike="noStrike" kern="1200" cap="none" spc="0" normalizeH="0" baseline="0" noProof="0" dirty="0" err="1">
                <a:ln>
                  <a:noFill/>
                </a:ln>
                <a:solidFill>
                  <a:schemeClr val="tx1"/>
                </a:solidFill>
                <a:effectLst/>
                <a:uLnTx/>
                <a:uFillTx/>
                <a:latin typeface="+mn-lt"/>
                <a:ea typeface="+mn-ea"/>
                <a:cs typeface="Arial" panose="020B0604020202020204" pitchFamily="34" charset="0"/>
                <a:hlinkClick r:id="rId1" tooltip="AarogyaSetu"/>
              </a:rPr>
              <a:t>AarogyaSetu</a:t>
            </a:r>
            <a:r>
              <a:rPr kumimoji="0" lang="en-US" sz="2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 India’s app to fight COVID-19 has reached 50 </a:t>
            </a:r>
            <a:r>
              <a:rPr kumimoji="0" lang="en-US" sz="2400" b="0" i="0"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mn</a:t>
            </a:r>
            <a:r>
              <a:rPr kumimoji="0" lang="en-US" sz="2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 users in just 13 days-fastest ever globally for an App,” Kant said in his tweet.</a:t>
            </a:r>
            <a:endParaRPr kumimoji="0" lang="en-US" sz="2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endParaRPr>
          </a:p>
        </p:txBody>
      </p:sp>
      <p:pic>
        <p:nvPicPr>
          <p:cNvPr id="44035" name="Picture 2"/>
          <p:cNvPicPr>
            <a:picLocks noChangeAspect="1"/>
          </p:cNvPicPr>
          <p:nvPr/>
        </p:nvPicPr>
        <p:blipFill>
          <a:blip r:embed="rId2"/>
          <a:stretch>
            <a:fillRect/>
          </a:stretch>
        </p:blipFill>
        <p:spPr>
          <a:xfrm>
            <a:off x="7239000" y="1295400"/>
            <a:ext cx="2819400" cy="3352800"/>
          </a:xfrm>
          <a:prstGeom prst="rect">
            <a:avLst/>
          </a:prstGeom>
          <a:noFill/>
          <a:ln w="9525" cap="flat" cmpd="sng">
            <a:solidFill>
              <a:schemeClr val="tx1"/>
            </a:solidFill>
            <a:prstDash val="solid"/>
            <a:miter/>
            <a:headEnd type="none" w="med" len="med"/>
            <a:tailEnd type="none" w="med" len="med"/>
          </a:ln>
        </p:spPr>
      </p:pic>
      <p:sp>
        <p:nvSpPr>
          <p:cNvPr id="6" name="TextBox 5"/>
          <p:cNvSpPr txBox="1"/>
          <p:nvPr/>
        </p:nvSpPr>
        <p:spPr>
          <a:xfrm>
            <a:off x="2057400" y="152400"/>
            <a:ext cx="7924800" cy="768350"/>
          </a:xfrm>
          <a:prstGeom prst="rect">
            <a:avLst/>
          </a:prstGeom>
          <a:noFill/>
        </p:spPr>
        <p:txBody>
          <a:bodyPr>
            <a:spAutoFit/>
          </a:bodyPr>
          <a:lstStyle/>
          <a:p>
            <a:pPr marR="0" algn="ctr" defTabSz="914400">
              <a:buClrTx/>
              <a:buSzTx/>
              <a:buFontTx/>
              <a:buNone/>
              <a:defRPr/>
            </a:pPr>
            <a:r>
              <a:rPr kumimoji="0" lang="en-US" sz="4400" kern="1200" cap="none" spc="0" normalizeH="0" baseline="0" noProof="0" dirty="0">
                <a:solidFill>
                  <a:schemeClr val="tx1"/>
                </a:solidFill>
                <a:latin typeface="+mj-lt"/>
                <a:ea typeface="+mn-ea"/>
                <a:cs typeface="Arial" panose="020B0604020202020204" pitchFamily="34" charset="0"/>
              </a:rPr>
              <a:t>Machine Learning Trends</a:t>
            </a:r>
            <a:endParaRPr kumimoji="0" lang="en-US" sz="4400" kern="1200" cap="none" spc="0" normalizeH="0" baseline="0" noProof="0" dirty="0">
              <a:solidFill>
                <a:schemeClr val="tx1"/>
              </a:solidFill>
              <a:latin typeface="+mj-lt"/>
              <a:ea typeface="+mn-ea"/>
              <a:cs typeface="Arial" panose="020B0604020202020204" pitchFamily="34" charset="0"/>
            </a:endParaRPr>
          </a:p>
        </p:txBody>
      </p:sp>
      <p:sp>
        <p:nvSpPr>
          <p:cNvPr id="7" name="Rectangle 6"/>
          <p:cNvSpPr/>
          <p:nvPr/>
        </p:nvSpPr>
        <p:spPr>
          <a:xfrm>
            <a:off x="1905000" y="5029200"/>
            <a:ext cx="8305800" cy="1291590"/>
          </a:xfrm>
          <a:prstGeom prst="rect">
            <a:avLst/>
          </a:prstGeom>
        </p:spPr>
        <p:txBody>
          <a:bodyPr>
            <a:spAutoFit/>
          </a:bodyP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en-US" sz="2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The app will calculate this based on their interaction with others, using cutting edge Bluetooth technology, algorithms and artificial intelligence.</a:t>
            </a:r>
            <a:endParaRPr kumimoji="0" lang="en-US" sz="2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endParaRPr>
          </a:p>
        </p:txBody>
      </p:sp>
      <p:sp>
        <p:nvSpPr>
          <p:cNvPr id="8" name="Date Placeholder 7"/>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131F0250-B1C3-45F3-B96E-D80C6A939F9A}"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0" name="Slide Number Placeholder 9"/>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32D25E93-BC28-46D7-9290-4A5B9D165398}"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
        <p:nvSpPr>
          <p:cNvPr id="45061" name="TextBox 5"/>
          <p:cNvSpPr txBox="1"/>
          <p:nvPr/>
        </p:nvSpPr>
        <p:spPr>
          <a:xfrm>
            <a:off x="1676400" y="76200"/>
            <a:ext cx="8458200" cy="768350"/>
          </a:xfrm>
          <a:prstGeom prst="rect">
            <a:avLst/>
          </a:prstGeom>
          <a:noFill/>
          <a:ln w="9525">
            <a:noFill/>
          </a:ln>
        </p:spPr>
        <p:txBody>
          <a:bodyPr>
            <a:spAutoFit/>
          </a:bodyPr>
          <a:p>
            <a:pPr algn="ctr"/>
            <a:r>
              <a:rPr sz="4400" dirty="0">
                <a:solidFill>
                  <a:schemeClr val="tx1"/>
                </a:solidFill>
                <a:latin typeface="Arial" panose="020B0604020202020204" pitchFamily="34" charset="0"/>
              </a:rPr>
              <a:t>What Machine Learning can do</a:t>
            </a:r>
            <a:endParaRPr sz="4400" dirty="0">
              <a:solidFill>
                <a:schemeClr val="tx1"/>
              </a:solidFill>
              <a:latin typeface="Arial" panose="020B0604020202020204" pitchFamily="34" charset="0"/>
            </a:endParaRPr>
          </a:p>
        </p:txBody>
      </p:sp>
      <p:sp>
        <p:nvSpPr>
          <p:cNvPr id="8" name="TextBox 6"/>
          <p:cNvSpPr txBox="1">
            <a:spLocks noChangeArrowheads="1"/>
          </p:cNvSpPr>
          <p:nvPr/>
        </p:nvSpPr>
        <p:spPr bwMode="auto">
          <a:xfrm>
            <a:off x="1752600" y="1219200"/>
            <a:ext cx="8610600" cy="4492625"/>
          </a:xfrm>
          <a:prstGeom prst="rect">
            <a:avLst/>
          </a:prstGeom>
          <a:noFill/>
          <a:ln w="9525">
            <a:noFill/>
            <a:miter lim="800000"/>
          </a:ln>
        </p:spPr>
        <p:txBody>
          <a:bodyPr>
            <a:spAutoFit/>
          </a:bodyPr>
          <a:lstStyle/>
          <a:p>
            <a:pPr marL="579755" marR="0" indent="-457200" algn="just" defTabSz="914400">
              <a:buClrTx/>
              <a:buSzTx/>
              <a:buFont typeface="Wingdings" panose="05000000000000000000" pitchFamily="2" charset="2"/>
              <a:buChar char="Ø"/>
              <a:defRPr/>
            </a:pPr>
            <a:r>
              <a:rPr kumimoji="0" lang="en-US" sz="2600" kern="1200" cap="none" spc="0" normalizeH="0" baseline="0" noProof="0" dirty="0">
                <a:latin typeface="+mn-lt"/>
                <a:ea typeface="+mn-ea"/>
                <a:cs typeface="Arial" panose="020B0604020202020204" pitchFamily="34" charset="0"/>
              </a:rPr>
              <a:t>Finding which category an object belongs to -- by </a:t>
            </a:r>
            <a:r>
              <a:rPr kumimoji="0" lang="en-US" sz="2600" kern="1200" cap="none" spc="0" normalizeH="0" baseline="0" noProof="0" dirty="0">
                <a:solidFill>
                  <a:srgbClr val="7030A0"/>
                </a:solidFill>
                <a:latin typeface="+mn-lt"/>
                <a:ea typeface="+mn-ea"/>
                <a:cs typeface="Arial" panose="020B0604020202020204" pitchFamily="34" charset="0"/>
              </a:rPr>
              <a:t>Classification Algorithm</a:t>
            </a:r>
            <a:endParaRPr kumimoji="0" lang="en-US" sz="2600" kern="1200" cap="none" spc="0" normalizeH="0" baseline="0" noProof="0" dirty="0">
              <a:solidFill>
                <a:srgbClr val="7030A0"/>
              </a:solidFill>
              <a:latin typeface="+mn-lt"/>
              <a:ea typeface="+mn-ea"/>
              <a:cs typeface="Arial" panose="020B0604020202020204" pitchFamily="34" charset="0"/>
            </a:endParaRPr>
          </a:p>
          <a:p>
            <a:pPr marL="579755" marR="0" indent="-457200" algn="just" defTabSz="914400">
              <a:buClrTx/>
              <a:buSzTx/>
              <a:buFont typeface="Wingdings" panose="05000000000000000000" pitchFamily="2" charset="2"/>
              <a:buChar char="Ø"/>
              <a:defRPr/>
            </a:pPr>
            <a:endParaRPr kumimoji="0" lang="en-US" sz="2600" kern="1200" cap="none" spc="0" normalizeH="0" baseline="0" noProof="0" dirty="0">
              <a:solidFill>
                <a:srgbClr val="7030A0"/>
              </a:solidFill>
              <a:latin typeface="+mn-lt"/>
              <a:ea typeface="+mn-ea"/>
              <a:cs typeface="Arial" panose="020B0604020202020204" pitchFamily="34" charset="0"/>
            </a:endParaRPr>
          </a:p>
          <a:p>
            <a:pPr marL="579755" marR="0" indent="-457200" algn="just" defTabSz="914400">
              <a:buClrTx/>
              <a:buSzTx/>
              <a:buFont typeface="Wingdings" panose="05000000000000000000" pitchFamily="2" charset="2"/>
              <a:buChar char="Ø"/>
              <a:defRPr/>
            </a:pPr>
            <a:r>
              <a:rPr kumimoji="0" lang="en-US" sz="2600" kern="1200" cap="none" spc="0" normalizeH="0" baseline="0" noProof="0" dirty="0">
                <a:latin typeface="+mn-lt"/>
                <a:ea typeface="+mn-ea"/>
                <a:cs typeface="Arial" panose="020B0604020202020204" pitchFamily="34" charset="0"/>
              </a:rPr>
              <a:t>Finding what is strange -- by </a:t>
            </a:r>
            <a:r>
              <a:rPr kumimoji="0" lang="en-US" sz="2600" kern="1200" cap="none" spc="0" normalizeH="0" baseline="0" noProof="0" dirty="0">
                <a:solidFill>
                  <a:srgbClr val="7030A0"/>
                </a:solidFill>
                <a:latin typeface="+mn-lt"/>
                <a:ea typeface="+mn-ea"/>
                <a:cs typeface="Arial" panose="020B0604020202020204" pitchFamily="34" charset="0"/>
              </a:rPr>
              <a:t>Anomaly Detection Algorithm</a:t>
            </a:r>
            <a:endParaRPr kumimoji="0" lang="en-US" sz="2600" kern="1200" cap="none" spc="0" normalizeH="0" baseline="0" noProof="0" dirty="0">
              <a:solidFill>
                <a:srgbClr val="7030A0"/>
              </a:solidFill>
              <a:latin typeface="+mn-lt"/>
              <a:ea typeface="+mn-ea"/>
              <a:cs typeface="Arial" panose="020B0604020202020204" pitchFamily="34" charset="0"/>
            </a:endParaRPr>
          </a:p>
          <a:p>
            <a:pPr marL="579755" marR="0" indent="-457200" algn="just" defTabSz="914400">
              <a:buClrTx/>
              <a:buSzTx/>
              <a:buFont typeface="Wingdings" panose="05000000000000000000" pitchFamily="2" charset="2"/>
              <a:buChar char="Ø"/>
              <a:defRPr/>
            </a:pPr>
            <a:endParaRPr kumimoji="0" lang="en-US" sz="2600" kern="1200" cap="none" spc="0" normalizeH="0" baseline="0" noProof="0" dirty="0">
              <a:solidFill>
                <a:srgbClr val="7030A0"/>
              </a:solidFill>
              <a:latin typeface="+mn-lt"/>
              <a:ea typeface="+mn-ea"/>
              <a:cs typeface="Arial" panose="020B0604020202020204" pitchFamily="34" charset="0"/>
            </a:endParaRPr>
          </a:p>
          <a:p>
            <a:pPr marL="579755" marR="0" indent="-457200" algn="just" defTabSz="914400">
              <a:buClrTx/>
              <a:buSzTx/>
              <a:buFont typeface="Wingdings" panose="05000000000000000000" pitchFamily="2" charset="2"/>
              <a:buChar char="Ø"/>
              <a:defRPr/>
            </a:pPr>
            <a:r>
              <a:rPr kumimoji="0" lang="en-US" sz="2600" kern="1200" cap="none" spc="0" normalizeH="0" baseline="0" noProof="0" dirty="0">
                <a:latin typeface="+mn-lt"/>
                <a:ea typeface="+mn-ea"/>
                <a:cs typeface="Arial" panose="020B0604020202020204" pitchFamily="34" charset="0"/>
              </a:rPr>
              <a:t>Finding how much and how many -- by </a:t>
            </a:r>
            <a:r>
              <a:rPr kumimoji="0" lang="en-US" sz="2600" kern="1200" cap="none" spc="0" normalizeH="0" baseline="0" noProof="0" dirty="0">
                <a:solidFill>
                  <a:srgbClr val="7030A0"/>
                </a:solidFill>
                <a:latin typeface="+mn-lt"/>
                <a:ea typeface="+mn-ea"/>
                <a:cs typeface="Arial" panose="020B0604020202020204" pitchFamily="34" charset="0"/>
              </a:rPr>
              <a:t>Regression Algorithm</a:t>
            </a:r>
            <a:endParaRPr kumimoji="0" lang="en-US" sz="2600" kern="1200" cap="none" spc="0" normalizeH="0" baseline="0" noProof="0" dirty="0">
              <a:solidFill>
                <a:srgbClr val="7030A0"/>
              </a:solidFill>
              <a:latin typeface="+mn-lt"/>
              <a:ea typeface="+mn-ea"/>
              <a:cs typeface="Arial" panose="020B0604020202020204" pitchFamily="34" charset="0"/>
            </a:endParaRPr>
          </a:p>
          <a:p>
            <a:pPr marL="579755" marR="0" indent="-457200" algn="just" defTabSz="914400">
              <a:buClrTx/>
              <a:buSzTx/>
              <a:buFont typeface="Wingdings" panose="05000000000000000000" pitchFamily="2" charset="2"/>
              <a:buChar char="Ø"/>
              <a:defRPr/>
            </a:pPr>
            <a:endParaRPr kumimoji="0" lang="en-US" sz="2600" kern="1200" cap="none" spc="0" normalizeH="0" baseline="0" noProof="0" dirty="0">
              <a:solidFill>
                <a:srgbClr val="7030A0"/>
              </a:solidFill>
              <a:latin typeface="+mn-lt"/>
              <a:ea typeface="+mn-ea"/>
              <a:cs typeface="Arial" panose="020B0604020202020204" pitchFamily="34" charset="0"/>
            </a:endParaRPr>
          </a:p>
          <a:p>
            <a:pPr marL="579755" marR="0" indent="-457200" algn="just" defTabSz="914400">
              <a:buClrTx/>
              <a:buSzTx/>
              <a:buFont typeface="Wingdings" panose="05000000000000000000" pitchFamily="2" charset="2"/>
              <a:buChar char="Ø"/>
              <a:defRPr/>
            </a:pPr>
            <a:r>
              <a:rPr kumimoji="0" lang="en-US" sz="2600" kern="1200" cap="none" spc="0" normalizeH="0" baseline="0" noProof="0" dirty="0">
                <a:latin typeface="+mn-lt"/>
                <a:ea typeface="+mn-ea"/>
                <a:cs typeface="Arial" panose="020B0604020202020204" pitchFamily="34" charset="0"/>
              </a:rPr>
              <a:t>Finding how data is arranged – by </a:t>
            </a:r>
            <a:r>
              <a:rPr kumimoji="0" lang="en-US" sz="2600" kern="1200" cap="none" spc="0" normalizeH="0" baseline="0" noProof="0" dirty="0">
                <a:solidFill>
                  <a:srgbClr val="7030A0"/>
                </a:solidFill>
                <a:latin typeface="+mn-lt"/>
                <a:ea typeface="+mn-ea"/>
                <a:cs typeface="Arial" panose="020B0604020202020204" pitchFamily="34" charset="0"/>
              </a:rPr>
              <a:t>Clustering Algorithm</a:t>
            </a:r>
            <a:endParaRPr kumimoji="0" lang="en-US" sz="2600" kern="1200" cap="none" spc="0" normalizeH="0" baseline="0" noProof="0" dirty="0">
              <a:solidFill>
                <a:srgbClr val="7030A0"/>
              </a:solidFill>
              <a:latin typeface="+mn-lt"/>
              <a:ea typeface="+mn-ea"/>
              <a:cs typeface="Arial" panose="020B0604020202020204" pitchFamily="34" charset="0"/>
            </a:endParaRPr>
          </a:p>
          <a:p>
            <a:pPr marL="579755" marR="0" indent="-457200" algn="just" defTabSz="914400">
              <a:buClrTx/>
              <a:buSzTx/>
              <a:buFont typeface="Wingdings" panose="05000000000000000000" pitchFamily="2" charset="2"/>
              <a:buChar char="Ø"/>
              <a:defRPr/>
            </a:pPr>
            <a:endParaRPr kumimoji="0" lang="en-US" sz="2600" kern="1200" cap="none" spc="0" normalizeH="0" baseline="0" noProof="0" dirty="0">
              <a:solidFill>
                <a:srgbClr val="7030A0"/>
              </a:solidFill>
              <a:latin typeface="+mn-lt"/>
              <a:ea typeface="+mn-ea"/>
              <a:cs typeface="Arial" panose="020B0604020202020204" pitchFamily="34" charset="0"/>
            </a:endParaRPr>
          </a:p>
          <a:p>
            <a:pPr marL="579755" marR="0" indent="-457200" algn="just" defTabSz="914400">
              <a:buClrTx/>
              <a:buSzTx/>
              <a:buFont typeface="Wingdings" panose="05000000000000000000" pitchFamily="2" charset="2"/>
              <a:buChar char="Ø"/>
              <a:defRPr/>
            </a:pPr>
            <a:r>
              <a:rPr kumimoji="0" lang="en-US" sz="2600" kern="1200" cap="none" spc="0" normalizeH="0" baseline="0" noProof="0" dirty="0">
                <a:latin typeface="+mn-lt"/>
                <a:ea typeface="+mn-ea"/>
                <a:cs typeface="Arial" panose="020B0604020202020204" pitchFamily="34" charset="0"/>
              </a:rPr>
              <a:t>What should I do next -- by </a:t>
            </a:r>
            <a:r>
              <a:rPr kumimoji="0" lang="en-US" sz="2600" kern="1200" cap="none" spc="0" normalizeH="0" baseline="0" noProof="0" dirty="0">
                <a:solidFill>
                  <a:srgbClr val="7030A0"/>
                </a:solidFill>
                <a:latin typeface="+mn-lt"/>
                <a:ea typeface="+mn-ea"/>
                <a:cs typeface="Arial" panose="020B0604020202020204" pitchFamily="34" charset="0"/>
              </a:rPr>
              <a:t>Reinforcement Algorithm</a:t>
            </a:r>
            <a:endParaRPr kumimoji="0" lang="en-US" sz="2600" kern="1200" cap="none" spc="0" normalizeH="0" baseline="0" noProof="0" dirty="0">
              <a:solidFill>
                <a:srgbClr val="7030A0"/>
              </a:solidFill>
              <a:latin typeface="+mn-lt"/>
              <a:ea typeface="+mn-ea"/>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s 69633"/>
          <p:cNvSpPr/>
          <p:nvPr/>
        </p:nvSpPr>
        <p:spPr>
          <a:xfrm>
            <a:off x="1524000" y="1219200"/>
            <a:ext cx="9144000" cy="5638800"/>
          </a:xfrm>
          <a:prstGeom prst="rect">
            <a:avLst/>
          </a:prstGeom>
          <a:solidFill>
            <a:schemeClr val="bg1"/>
          </a:solidFill>
          <a:ln w="9525">
            <a:noFill/>
          </a:ln>
        </p:spPr>
        <p:txBody>
          <a:bodyPr/>
          <a:p>
            <a:endParaRPr lang="en-US"/>
          </a:p>
        </p:txBody>
      </p:sp>
      <p:sp>
        <p:nvSpPr>
          <p:cNvPr id="69635" name="Title 69634"/>
          <p:cNvSpPr>
            <a:spLocks noGrp="1"/>
          </p:cNvSpPr>
          <p:nvPr>
            <p:ph type="title"/>
          </p:nvPr>
        </p:nvSpPr>
        <p:spPr>
          <a:xfrm>
            <a:off x="1828800" y="92075"/>
            <a:ext cx="8839200" cy="1431925"/>
          </a:xfrm>
        </p:spPr>
        <p:txBody>
          <a:bodyPr anchor="ctr" anchorCtr="0"/>
          <a:p>
            <a:r>
              <a:rPr sz="4000" b="1"/>
              <a:t>History of Machine Learning</a:t>
            </a:r>
            <a:endParaRPr sz="4000" b="1"/>
          </a:p>
        </p:txBody>
      </p:sp>
      <p:sp>
        <p:nvSpPr>
          <p:cNvPr id="69636" name="Text Placeholder 69635"/>
          <p:cNvSpPr>
            <a:spLocks noGrp="1"/>
          </p:cNvSpPr>
          <p:nvPr>
            <p:ph type="body" idx="1"/>
          </p:nvPr>
        </p:nvSpPr>
        <p:spPr>
          <a:xfrm>
            <a:off x="1524000" y="1371600"/>
            <a:ext cx="9144000" cy="5486400"/>
          </a:xfrm>
        </p:spPr>
        <p:txBody>
          <a:bodyPr/>
          <a:p>
            <a:pPr>
              <a:lnSpc>
                <a:spcPct val="110000"/>
              </a:lnSpc>
            </a:pPr>
            <a:r>
              <a:rPr sz="2400"/>
              <a:t>1960’s and 70’s:  </a:t>
            </a:r>
            <a:r>
              <a:rPr sz="2400" b="1"/>
              <a:t>Models of human learning</a:t>
            </a:r>
            <a:endParaRPr sz="2400" b="1"/>
          </a:p>
          <a:p>
            <a:pPr lvl="1">
              <a:lnSpc>
                <a:spcPct val="110000"/>
              </a:lnSpc>
            </a:pPr>
            <a:r>
              <a:rPr sz="2000"/>
              <a:t>High-level symbolic descriptions of knowledge, e.g., logical expressions or graphs/networks, e.g., (</a:t>
            </a:r>
            <a:r>
              <a:rPr sz="2000" err="1"/>
              <a:t>Karpinski</a:t>
            </a:r>
            <a:r>
              <a:rPr sz="2000"/>
              <a:t> &amp; </a:t>
            </a:r>
            <a:r>
              <a:rPr sz="2000" err="1"/>
              <a:t>Michalski</a:t>
            </a:r>
            <a:r>
              <a:rPr sz="2000"/>
              <a:t>, 1966) (Simon &amp; Lea, 1974).</a:t>
            </a:r>
            <a:endParaRPr sz="2000"/>
          </a:p>
          <a:p>
            <a:pPr lvl="1">
              <a:lnSpc>
                <a:spcPct val="110000"/>
              </a:lnSpc>
            </a:pPr>
            <a:r>
              <a:rPr sz="2000"/>
              <a:t>Winston’s (1975) structural learning system learned logic-based structural descriptions from examples.</a:t>
            </a:r>
            <a:endParaRPr sz="2000"/>
          </a:p>
          <a:p>
            <a:pPr>
              <a:lnSpc>
                <a:spcPct val="110000"/>
              </a:lnSpc>
            </a:pPr>
            <a:r>
              <a:rPr sz="2800" b="1" err="1"/>
              <a:t>Minsky</a:t>
            </a:r>
            <a:r>
              <a:rPr sz="2800"/>
              <a:t> </a:t>
            </a:r>
            <a:r>
              <a:rPr sz="2800" b="1" err="1"/>
              <a:t>Papert</a:t>
            </a:r>
            <a:r>
              <a:rPr sz="2800"/>
              <a:t>, 1969</a:t>
            </a:r>
            <a:r>
              <a:t> </a:t>
            </a:r>
            <a:endParaRPr sz="2400"/>
          </a:p>
          <a:p>
            <a:pPr>
              <a:lnSpc>
                <a:spcPct val="110000"/>
              </a:lnSpc>
            </a:pPr>
            <a:r>
              <a:rPr sz="2400"/>
              <a:t>1970’s: </a:t>
            </a:r>
            <a:r>
              <a:rPr sz="2400" b="1"/>
              <a:t>Genetic algorithms</a:t>
            </a:r>
            <a:endParaRPr sz="2400" b="1"/>
          </a:p>
          <a:p>
            <a:pPr lvl="1">
              <a:lnSpc>
                <a:spcPct val="110000"/>
              </a:lnSpc>
            </a:pPr>
            <a:r>
              <a:rPr sz="2000"/>
              <a:t>Developed by Holland (1975)</a:t>
            </a:r>
            <a:endParaRPr sz="2000"/>
          </a:p>
          <a:p>
            <a:pPr>
              <a:lnSpc>
                <a:spcPct val="110000"/>
              </a:lnSpc>
            </a:pPr>
            <a:r>
              <a:rPr sz="2400"/>
              <a:t>1970’s  - present: </a:t>
            </a:r>
            <a:r>
              <a:rPr sz="2400" b="1"/>
              <a:t>Knowledge-intensive learning</a:t>
            </a:r>
            <a:endParaRPr sz="2400" b="1"/>
          </a:p>
          <a:p>
            <a:pPr lvl="1">
              <a:lnSpc>
                <a:spcPct val="110000"/>
              </a:lnSpc>
            </a:pPr>
            <a:r>
              <a:rPr sz="2000"/>
              <a:t>A </a:t>
            </a:r>
            <a:r>
              <a:rPr sz="2000" err="1"/>
              <a:t>tabula</a:t>
            </a:r>
            <a:r>
              <a:rPr sz="2000"/>
              <a:t> </a:t>
            </a:r>
            <a:r>
              <a:rPr sz="2000" err="1"/>
              <a:t>rasa</a:t>
            </a:r>
            <a:r>
              <a:rPr sz="2000"/>
              <a:t> approach typically fares poorly.  “To acquire new knowledge a system must already possess a great deal of initial knowledge.”  </a:t>
            </a:r>
            <a:r>
              <a:rPr sz="2000" err="1"/>
              <a:t>Lenat’s</a:t>
            </a:r>
            <a:r>
              <a:rPr sz="2000"/>
              <a:t> CYC project is a good example.</a:t>
            </a:r>
            <a:endParaRPr sz="2000"/>
          </a:p>
          <a:p>
            <a:pPr>
              <a:lnSpc>
                <a:spcPct val="110000"/>
              </a:lnSpc>
              <a:buNone/>
            </a:pPr>
            <a:endParaRPr sz="2400"/>
          </a:p>
          <a:p>
            <a:pPr lvl="1">
              <a:lnSpc>
                <a:spcPct val="110000"/>
              </a:lnSpc>
            </a:pPr>
            <a:endParaRPr sz="2000"/>
          </a:p>
        </p:txBody>
      </p:sp>
      <p:sp>
        <p:nvSpPr>
          <p:cNvPr id="2" name="Date Placeholder 1"/>
          <p:cNvSpPr>
            <a:spLocks noGrp="1"/>
          </p:cNvSpPr>
          <p:nvPr>
            <p:ph type="dt" sz="half" idx="10"/>
          </p:nvPr>
        </p:nvSpPr>
        <p:spPr/>
        <p:txBody>
          <a:bodyPr/>
          <a:p>
            <a:fld id="{63A1C593-65D0-4073-BCC9-577B9352EA97}" type="datetime1">
              <a:rPr lang="en-US" smtClean="0"/>
            </a:fld>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s 70657"/>
          <p:cNvSpPr/>
          <p:nvPr/>
        </p:nvSpPr>
        <p:spPr>
          <a:xfrm>
            <a:off x="1524000" y="1219200"/>
            <a:ext cx="9144000" cy="5638800"/>
          </a:xfrm>
          <a:prstGeom prst="rect">
            <a:avLst/>
          </a:prstGeom>
          <a:solidFill>
            <a:schemeClr val="bg1"/>
          </a:solidFill>
          <a:ln w="9525">
            <a:noFill/>
          </a:ln>
        </p:spPr>
        <p:txBody>
          <a:bodyPr/>
          <a:p>
            <a:endParaRPr lang="en-US"/>
          </a:p>
        </p:txBody>
      </p:sp>
      <p:sp>
        <p:nvSpPr>
          <p:cNvPr id="70659" name="Title 70658"/>
          <p:cNvSpPr>
            <a:spLocks noGrp="1"/>
          </p:cNvSpPr>
          <p:nvPr>
            <p:ph type="title"/>
          </p:nvPr>
        </p:nvSpPr>
        <p:spPr>
          <a:xfrm>
            <a:off x="1524000" y="92075"/>
            <a:ext cx="9144000" cy="1431925"/>
          </a:xfrm>
        </p:spPr>
        <p:txBody>
          <a:bodyPr anchor="ctr" anchorCtr="0"/>
          <a:p>
            <a:r>
              <a:rPr sz="4000"/>
              <a:t>History of Machine Learning (cont’d)</a:t>
            </a:r>
            <a:endParaRPr sz="4000"/>
          </a:p>
        </p:txBody>
      </p:sp>
      <p:sp>
        <p:nvSpPr>
          <p:cNvPr id="70660" name="Text Placeholder 70659"/>
          <p:cNvSpPr>
            <a:spLocks noGrp="1"/>
          </p:cNvSpPr>
          <p:nvPr>
            <p:ph type="body" idx="1"/>
          </p:nvPr>
        </p:nvSpPr>
        <p:spPr>
          <a:xfrm>
            <a:off x="1828800" y="1371600"/>
            <a:ext cx="8839200" cy="5257800"/>
          </a:xfrm>
        </p:spPr>
        <p:txBody>
          <a:bodyPr/>
          <a:p>
            <a:r>
              <a:rPr sz="2400"/>
              <a:t>1970’s - present: </a:t>
            </a:r>
            <a:r>
              <a:rPr sz="2400" b="1"/>
              <a:t>Alternative modes of learning</a:t>
            </a:r>
            <a:r>
              <a:rPr sz="2400"/>
              <a:t> (besides examples)</a:t>
            </a:r>
            <a:endParaRPr sz="2400"/>
          </a:p>
          <a:p>
            <a:pPr lvl="1"/>
            <a:r>
              <a:rPr sz="2000"/>
              <a:t>Learning from instruction, e.g.,  (</a:t>
            </a:r>
            <a:r>
              <a:rPr sz="2000" err="1"/>
              <a:t>Mostow</a:t>
            </a:r>
            <a:r>
              <a:rPr sz="2000"/>
              <a:t>, 1983) (Gordon &amp; Subramanian, 1993)</a:t>
            </a:r>
            <a:endParaRPr sz="2000"/>
          </a:p>
          <a:p>
            <a:pPr lvl="1"/>
            <a:r>
              <a:rPr sz="2000"/>
              <a:t>Learning by analogy, e.g., (</a:t>
            </a:r>
            <a:r>
              <a:rPr sz="2000" err="1"/>
              <a:t>Veloso</a:t>
            </a:r>
            <a:r>
              <a:rPr sz="2000"/>
              <a:t>, 1990)</a:t>
            </a:r>
            <a:endParaRPr sz="2000"/>
          </a:p>
          <a:p>
            <a:pPr lvl="1"/>
            <a:r>
              <a:rPr sz="2000"/>
              <a:t>Learning from cases, e.g., (Aha, 1991)</a:t>
            </a:r>
            <a:endParaRPr sz="2000"/>
          </a:p>
          <a:p>
            <a:pPr lvl="1"/>
            <a:r>
              <a:rPr sz="2000"/>
              <a:t>Discovery (</a:t>
            </a:r>
            <a:r>
              <a:rPr sz="2000" err="1"/>
              <a:t>Lenat</a:t>
            </a:r>
            <a:r>
              <a:rPr sz="2000"/>
              <a:t>, 1977)</a:t>
            </a:r>
            <a:endParaRPr sz="2000"/>
          </a:p>
          <a:p>
            <a:pPr lvl="1"/>
            <a:r>
              <a:rPr sz="2000"/>
              <a:t>1991: The first of a series of workshops on </a:t>
            </a:r>
            <a:r>
              <a:rPr sz="2000" i="1" err="1"/>
              <a:t>Multistrategy</a:t>
            </a:r>
            <a:r>
              <a:rPr sz="2000" i="1"/>
              <a:t> Learning </a:t>
            </a:r>
            <a:r>
              <a:rPr sz="2000"/>
              <a:t>(</a:t>
            </a:r>
            <a:r>
              <a:rPr sz="2000" err="1"/>
              <a:t>Michalski</a:t>
            </a:r>
            <a:r>
              <a:rPr sz="2000"/>
              <a:t>)</a:t>
            </a:r>
            <a:endParaRPr sz="2000"/>
          </a:p>
          <a:p>
            <a:r>
              <a:rPr sz="2400"/>
              <a:t>1970’s – present: </a:t>
            </a:r>
            <a:r>
              <a:rPr sz="2400" b="1"/>
              <a:t>Meta-learning</a:t>
            </a:r>
            <a:endParaRPr sz="2400" b="1"/>
          </a:p>
          <a:p>
            <a:pPr lvl="1"/>
            <a:r>
              <a:rPr sz="2000"/>
              <a:t>Heuristics for focusing attention, e.g., (Gordon &amp; Subramanian, 1996)</a:t>
            </a:r>
            <a:endParaRPr sz="2000"/>
          </a:p>
          <a:p>
            <a:pPr lvl="1"/>
            <a:r>
              <a:rPr sz="2000"/>
              <a:t>Active selection of examples for learning, e.g., (</a:t>
            </a:r>
            <a:r>
              <a:rPr sz="2000" err="1"/>
              <a:t>Angluin</a:t>
            </a:r>
            <a:r>
              <a:rPr sz="2000"/>
              <a:t>, 1987), (</a:t>
            </a:r>
            <a:r>
              <a:rPr sz="2000" err="1"/>
              <a:t>Gasarch</a:t>
            </a:r>
            <a:r>
              <a:rPr sz="2000"/>
              <a:t> &amp; Smith, 1988), (Gordon, 1991)</a:t>
            </a:r>
            <a:endParaRPr sz="2000"/>
          </a:p>
          <a:p>
            <a:pPr lvl="1"/>
            <a:r>
              <a:rPr sz="2000"/>
              <a:t>Learning how to learn, e.g., (</a:t>
            </a:r>
            <a:r>
              <a:rPr sz="2000" err="1"/>
              <a:t>Schmidhuber</a:t>
            </a:r>
            <a:r>
              <a:rPr sz="2000"/>
              <a:t>, 1996)</a:t>
            </a:r>
            <a:endParaRPr sz="2000"/>
          </a:p>
          <a:p>
            <a:pPr lvl="1"/>
            <a:endParaRPr sz="2000"/>
          </a:p>
        </p:txBody>
      </p:sp>
      <p:sp>
        <p:nvSpPr>
          <p:cNvPr id="2" name="Date Placeholder 1"/>
          <p:cNvSpPr>
            <a:spLocks noGrp="1"/>
          </p:cNvSpPr>
          <p:nvPr>
            <p:ph type="dt" sz="half" idx="10"/>
          </p:nvPr>
        </p:nvSpPr>
        <p:spPr/>
        <p:txBody>
          <a:bodyPr/>
          <a:p>
            <a:fld id="{63A1C593-65D0-4073-BCC9-577B9352EA97}" type="datetime1">
              <a:rPr lang="en-US" smtClean="0"/>
            </a:fld>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s 71681"/>
          <p:cNvSpPr/>
          <p:nvPr/>
        </p:nvSpPr>
        <p:spPr>
          <a:xfrm>
            <a:off x="1101725" y="696913"/>
            <a:ext cx="9566275" cy="7205662"/>
          </a:xfrm>
          <a:prstGeom prst="rect">
            <a:avLst/>
          </a:prstGeom>
          <a:noFill/>
          <a:ln w="9525">
            <a:noFill/>
          </a:ln>
        </p:spPr>
        <p:txBody>
          <a:bodyPr/>
          <a:p>
            <a:endParaRPr lang="en-US"/>
          </a:p>
        </p:txBody>
      </p:sp>
      <p:sp>
        <p:nvSpPr>
          <p:cNvPr id="71683" name="Title 71682"/>
          <p:cNvSpPr>
            <a:spLocks noGrp="1"/>
          </p:cNvSpPr>
          <p:nvPr>
            <p:ph type="title"/>
          </p:nvPr>
        </p:nvSpPr>
        <p:spPr>
          <a:xfrm>
            <a:off x="1419225" y="-41275"/>
            <a:ext cx="9248775" cy="1260475"/>
          </a:xfrm>
        </p:spPr>
        <p:txBody>
          <a:bodyPr anchor="ctr" anchorCtr="0"/>
          <a:p>
            <a:r>
              <a:rPr sz="4000"/>
              <a:t>History of Machine Learning (cont’d)</a:t>
            </a:r>
            <a:endParaRPr sz="4000"/>
          </a:p>
        </p:txBody>
      </p:sp>
      <p:sp>
        <p:nvSpPr>
          <p:cNvPr id="71684" name="Text Placeholder 71683"/>
          <p:cNvSpPr>
            <a:spLocks noGrp="1"/>
          </p:cNvSpPr>
          <p:nvPr>
            <p:ph type="body" idx="1"/>
          </p:nvPr>
        </p:nvSpPr>
        <p:spPr>
          <a:xfrm>
            <a:off x="1524000" y="1600200"/>
            <a:ext cx="9144000" cy="5257800"/>
          </a:xfrm>
        </p:spPr>
        <p:txBody>
          <a:bodyPr/>
          <a:p>
            <a:pPr>
              <a:lnSpc>
                <a:spcPct val="110000"/>
              </a:lnSpc>
            </a:pPr>
            <a:r>
              <a:rPr sz="2000"/>
              <a:t>1980 – The First Machine Learning Workshop was held at Carnegie-Mellon University in Pittsburgh.</a:t>
            </a:r>
            <a:endParaRPr sz="2000"/>
          </a:p>
          <a:p>
            <a:pPr>
              <a:lnSpc>
                <a:spcPct val="110000"/>
              </a:lnSpc>
            </a:pPr>
            <a:r>
              <a:rPr sz="2000"/>
              <a:t>1980 – Three consecutive issues of the </a:t>
            </a:r>
            <a:r>
              <a:rPr sz="2000" i="1"/>
              <a:t>International Journal of Policy Analysis and Information Systems</a:t>
            </a:r>
            <a:r>
              <a:rPr sz="2000"/>
              <a:t> were specially devoted to machine learning.</a:t>
            </a:r>
            <a:endParaRPr sz="2000"/>
          </a:p>
          <a:p>
            <a:pPr>
              <a:lnSpc>
                <a:spcPct val="110000"/>
              </a:lnSpc>
            </a:pPr>
            <a:r>
              <a:rPr sz="2000" b="1"/>
              <a:t>1981 - Hinton, Jordan, </a:t>
            </a:r>
            <a:r>
              <a:rPr sz="2000" b="1" err="1"/>
              <a:t>Sejnowski</a:t>
            </a:r>
            <a:r>
              <a:rPr sz="2000" b="1"/>
              <a:t>, </a:t>
            </a:r>
            <a:r>
              <a:rPr sz="2000" b="1" err="1"/>
              <a:t>Rumelhart</a:t>
            </a:r>
            <a:r>
              <a:rPr sz="2000" b="1"/>
              <a:t>, </a:t>
            </a:r>
            <a:r>
              <a:rPr sz="2000" b="1" err="1"/>
              <a:t>McLeland</a:t>
            </a:r>
            <a:r>
              <a:rPr sz="2000" b="1"/>
              <a:t> at UCSD </a:t>
            </a:r>
            <a:endParaRPr sz="2000" b="1"/>
          </a:p>
          <a:p>
            <a:pPr lvl="1">
              <a:lnSpc>
                <a:spcPct val="110000"/>
              </a:lnSpc>
            </a:pPr>
            <a:r>
              <a:rPr sz="1800" b="1"/>
              <a:t>Back Propagation </a:t>
            </a:r>
            <a:r>
              <a:rPr sz="1800" b="1" err="1"/>
              <a:t>alg</a:t>
            </a:r>
            <a:r>
              <a:rPr sz="1800" b="1"/>
              <a:t>.  PDP Book</a:t>
            </a:r>
            <a:endParaRPr sz="1800" b="1"/>
          </a:p>
          <a:p>
            <a:pPr>
              <a:lnSpc>
                <a:spcPct val="110000"/>
              </a:lnSpc>
            </a:pPr>
            <a:r>
              <a:rPr sz="2000"/>
              <a:t>1986 – The establishment of the </a:t>
            </a:r>
            <a:r>
              <a:rPr sz="2000" i="1"/>
              <a:t>Machine Learning</a:t>
            </a:r>
            <a:r>
              <a:rPr sz="2000"/>
              <a:t> journal.</a:t>
            </a:r>
            <a:endParaRPr sz="2000"/>
          </a:p>
          <a:p>
            <a:pPr>
              <a:lnSpc>
                <a:spcPct val="110000"/>
              </a:lnSpc>
            </a:pPr>
            <a:r>
              <a:rPr sz="2000"/>
              <a:t>1987 – The beginning of annual international conferences on machine learning (ICML). Snowbird ML conference</a:t>
            </a:r>
            <a:endParaRPr sz="2000"/>
          </a:p>
          <a:p>
            <a:pPr>
              <a:lnSpc>
                <a:spcPct val="110000"/>
              </a:lnSpc>
            </a:pPr>
            <a:r>
              <a:rPr sz="2000"/>
              <a:t>1988 – The beginning of regular workshops on computational learning theory (COLT).</a:t>
            </a:r>
            <a:endParaRPr sz="2000"/>
          </a:p>
          <a:p>
            <a:pPr>
              <a:lnSpc>
                <a:spcPct val="110000"/>
              </a:lnSpc>
            </a:pPr>
            <a:r>
              <a:rPr sz="2000"/>
              <a:t>1990’s – Explosive growth in the field of data mining, which involves the application of machine learning techniques.</a:t>
            </a:r>
            <a:endParaRPr sz="2000"/>
          </a:p>
          <a:p>
            <a:pPr>
              <a:lnSpc>
                <a:spcPct val="110000"/>
              </a:lnSpc>
            </a:pPr>
            <a:endParaRPr sz="2000"/>
          </a:p>
        </p:txBody>
      </p:sp>
      <p:sp>
        <p:nvSpPr>
          <p:cNvPr id="2" name="Date Placeholder 1"/>
          <p:cNvSpPr>
            <a:spLocks noGrp="1"/>
          </p:cNvSpPr>
          <p:nvPr>
            <p:ph type="dt" sz="half" idx="10"/>
          </p:nvPr>
        </p:nvSpPr>
        <p:spPr/>
        <p:txBody>
          <a:bodyPr/>
          <a:p>
            <a:fld id="{63A1C593-65D0-4073-BCC9-577B9352EA97}" type="datetime1">
              <a:rPr lang="en-US" smtClean="0"/>
            </a:fld>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sp>
        <p:nvSpPr>
          <p:cNvPr id="100" name="Google Shape;100;p18"/>
          <p:cNvSpPr txBox="1"/>
          <p:nvPr>
            <p:ph type="subTitle" idx="1"/>
          </p:nvPr>
        </p:nvSpPr>
        <p:spPr>
          <a:xfrm>
            <a:off x="467833" y="1375933"/>
            <a:ext cx="5028800" cy="4926800"/>
          </a:xfrm>
          <a:prstGeom prst="rect">
            <a:avLst/>
          </a:prstGeom>
        </p:spPr>
        <p:txBody>
          <a:bodyPr spcFirstLastPara="1" wrap="square" lIns="121900" tIns="121900" rIns="121900" bIns="121900" anchor="t" anchorCtr="0">
            <a:noAutofit/>
          </a:bodyPr>
          <a:lstStyle/>
          <a:p>
            <a:pPr marL="0" lvl="0" indent="0" algn="l" rtl="0">
              <a:lnSpc>
                <a:spcPct val="156000"/>
              </a:lnSpc>
              <a:spcBef>
                <a:spcPts val="0"/>
              </a:spcBef>
              <a:spcAft>
                <a:spcPts val="0"/>
              </a:spcAft>
              <a:buSzPts val="770"/>
              <a:buNone/>
            </a:pPr>
            <a:r>
              <a:rPr lang="en-GB" sz="1825">
                <a:solidFill>
                  <a:schemeClr val="dk2"/>
                </a:solidFill>
                <a:latin typeface="Arial" panose="020B0604020202020204"/>
                <a:ea typeface="Arial" panose="020B0604020202020204"/>
                <a:cs typeface="Arial" panose="020B0604020202020204"/>
                <a:sym typeface="Arial" panose="020B0604020202020204"/>
              </a:rPr>
              <a:t>To analyze data, you need to use tools that can help you process and manipulate data. Some of the commonly used data analytics tools include Excel, R, Python, SQL, Tableau, and Power BI. Excel is a widely used tool for data analytics, and it is easy to use, especially for beginners. R and Python are programming languages that are commonly used for data analytics. SQL is a language used to query databases, and Tableau and Power BI are tools used for data visualization.</a:t>
            </a:r>
            <a:endParaRPr sz="2575">
              <a:solidFill>
                <a:schemeClr val="dk2"/>
              </a:solidFill>
            </a:endParaRPr>
          </a:p>
        </p:txBody>
      </p:sp>
      <p:pic>
        <p:nvPicPr>
          <p:cNvPr id="101" name="Google Shape;101;p18"/>
          <p:cNvPicPr preferRelativeResize="0"/>
          <p:nvPr/>
        </p:nvPicPr>
        <p:blipFill>
          <a:blip r:embed="rId1"/>
          <a:stretch>
            <a:fillRect/>
          </a:stretch>
        </p:blipFill>
        <p:spPr>
          <a:xfrm>
            <a:off x="5849700" y="0"/>
            <a:ext cx="6342300" cy="6858000"/>
          </a:xfrm>
          <a:prstGeom prst="rect">
            <a:avLst/>
          </a:prstGeom>
          <a:noFill/>
          <a:ln>
            <a:noFill/>
          </a:ln>
        </p:spPr>
      </p:pic>
      <p:sp>
        <p:nvSpPr>
          <p:cNvPr id="79" name="Google Shape;79;p15"/>
          <p:cNvSpPr txBox="1"/>
          <p:nvPr>
            <p:ph type="title"/>
          </p:nvPr>
        </p:nvSpPr>
        <p:spPr>
          <a:xfrm>
            <a:off x="549275" y="644525"/>
            <a:ext cx="5547360" cy="873760"/>
          </a:xfrm>
          <a:prstGeom prst="rect">
            <a:avLst/>
          </a:prstGeom>
          <a:noFill/>
          <a:extLst>
            <a:ext uri="{909E8E84-426E-40DD-AFC4-6F175D3DCCD1}">
              <a14:hiddenFill xmlns:a14="http://schemas.microsoft.com/office/drawing/2010/main">
                <a:solidFill>
                  <a:schemeClr val="lt2"/>
                </a:solidFill>
              </a14:hiddenFill>
            </a:ext>
          </a:extLst>
        </p:spPr>
        <p:txBody>
          <a:bodyPr spcFirstLastPara="1" wrap="square" lIns="121900" tIns="121900" rIns="121900" bIns="121900" anchor="b" anchorCtr="0">
            <a:noAutofit/>
          </a:bodyPr>
          <a:p>
            <a:pPr marL="0" lvl="0" indent="0" algn="l" rtl="0">
              <a:spcBef>
                <a:spcPts val="0"/>
              </a:spcBef>
              <a:spcAft>
                <a:spcPts val="0"/>
              </a:spcAft>
              <a:buSzPts val="990"/>
              <a:buNone/>
            </a:pPr>
            <a:r>
              <a:rPr lang="en-US" sz="4500" dirty="0" smtClean="0">
                <a:sym typeface="Spectral" panose="02020502060000000000"/>
              </a:rPr>
              <a:t>Data Analysis tools</a:t>
            </a:r>
            <a:endParaRPr lang="en-GB" sz="4960">
              <a:solidFill>
                <a:schemeClr val="tx1"/>
              </a:solidFill>
              <a:latin typeface="Spectral" panose="02020502060000000000"/>
              <a:ea typeface="Spectral" panose="02020502060000000000"/>
              <a:cs typeface="Spectral" panose="02020502060000000000"/>
              <a:sym typeface="Spectral" panose="02020502060000000000"/>
            </a:endParaRPr>
          </a:p>
        </p:txBody>
      </p:sp>
      <p:sp>
        <p:nvSpPr>
          <p:cNvPr id="1" name="Date Placeholder 0"/>
          <p:cNvSpPr>
            <a:spLocks noGrp="1"/>
          </p:cNvSpPr>
          <p:nvPr>
            <p:ph type="dt" sz="half" idx="10"/>
          </p:nvPr>
        </p:nvSpPr>
        <p:spPr/>
        <p:txBody>
          <a:bodyPr/>
          <a:p>
            <a:fld id="{FDE934FF-F4E1-47C5-9CA5-30A81DDE2BE4}" type="datetime1">
              <a:rPr lang="en-US" smtClean="0"/>
            </a:fld>
            <a:endParaRPr lang="en-US"/>
          </a:p>
        </p:txBody>
      </p:sp>
      <p:sp>
        <p:nvSpPr>
          <p:cNvPr id="2" name="Slide Number Placeholder 1"/>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Rectangles 96257"/>
          <p:cNvSpPr/>
          <p:nvPr/>
        </p:nvSpPr>
        <p:spPr>
          <a:xfrm>
            <a:off x="1101725" y="696913"/>
            <a:ext cx="9566275" cy="7205662"/>
          </a:xfrm>
          <a:prstGeom prst="rect">
            <a:avLst/>
          </a:prstGeom>
          <a:noFill/>
          <a:ln w="9525">
            <a:noFill/>
          </a:ln>
        </p:spPr>
        <p:txBody>
          <a:bodyPr/>
          <a:p>
            <a:endParaRPr lang="en-US"/>
          </a:p>
        </p:txBody>
      </p:sp>
      <p:sp>
        <p:nvSpPr>
          <p:cNvPr id="96259" name="Title 96258"/>
          <p:cNvSpPr>
            <a:spLocks noGrp="1"/>
          </p:cNvSpPr>
          <p:nvPr>
            <p:ph type="title"/>
          </p:nvPr>
        </p:nvSpPr>
        <p:spPr>
          <a:xfrm>
            <a:off x="1419225" y="-41275"/>
            <a:ext cx="9248775" cy="1260475"/>
          </a:xfrm>
        </p:spPr>
        <p:txBody>
          <a:bodyPr anchor="ctr" anchorCtr="0"/>
          <a:p>
            <a:r>
              <a:rPr sz="4000" b="1"/>
              <a:t>Bottom line from History</a:t>
            </a:r>
            <a:endParaRPr sz="4000" b="1"/>
          </a:p>
        </p:txBody>
      </p:sp>
      <p:sp>
        <p:nvSpPr>
          <p:cNvPr id="96260" name="Text Placeholder 96259"/>
          <p:cNvSpPr>
            <a:spLocks noGrp="1"/>
          </p:cNvSpPr>
          <p:nvPr>
            <p:ph type="body" idx="1"/>
          </p:nvPr>
        </p:nvSpPr>
        <p:spPr>
          <a:xfrm>
            <a:off x="1524000" y="1600200"/>
            <a:ext cx="9144000" cy="5257800"/>
          </a:xfrm>
        </p:spPr>
        <p:txBody>
          <a:bodyPr/>
          <a:p>
            <a:pPr>
              <a:lnSpc>
                <a:spcPct val="150000"/>
              </a:lnSpc>
            </a:pPr>
            <a:r>
              <a:rPr sz="2800"/>
              <a:t>1960 – The </a:t>
            </a:r>
            <a:r>
              <a:rPr sz="2800" err="1"/>
              <a:t>Perceptron</a:t>
            </a:r>
            <a:r>
              <a:rPr sz="2800"/>
              <a:t> (</a:t>
            </a:r>
            <a:r>
              <a:rPr sz="2800" err="1"/>
              <a:t>Minsky</a:t>
            </a:r>
            <a:r>
              <a:rPr sz="2800"/>
              <a:t> </a:t>
            </a:r>
            <a:r>
              <a:rPr sz="2800" err="1"/>
              <a:t>Papert</a:t>
            </a:r>
            <a:r>
              <a:rPr sz="2800"/>
              <a:t>)</a:t>
            </a:r>
            <a:endParaRPr sz="2800"/>
          </a:p>
          <a:p>
            <a:pPr>
              <a:lnSpc>
                <a:spcPct val="150000"/>
              </a:lnSpc>
            </a:pPr>
            <a:r>
              <a:rPr sz="2800"/>
              <a:t>1960 – “Bellman Curse of Dimensionality”</a:t>
            </a:r>
            <a:endParaRPr sz="2800"/>
          </a:p>
          <a:p>
            <a:pPr>
              <a:lnSpc>
                <a:spcPct val="150000"/>
              </a:lnSpc>
            </a:pPr>
            <a:r>
              <a:rPr sz="2800"/>
              <a:t>1980 – Bounds on statistical estimators (C. Stone)</a:t>
            </a:r>
            <a:endParaRPr sz="2800"/>
          </a:p>
          <a:p>
            <a:pPr>
              <a:lnSpc>
                <a:spcPct val="150000"/>
              </a:lnSpc>
            </a:pPr>
            <a:r>
              <a:rPr sz="2800"/>
              <a:t>1990 – Beginning of high dimensional data (Hundreds variables)</a:t>
            </a:r>
            <a:endParaRPr sz="2800"/>
          </a:p>
          <a:p>
            <a:pPr>
              <a:lnSpc>
                <a:spcPct val="150000"/>
              </a:lnSpc>
            </a:pPr>
            <a:r>
              <a:rPr sz="2800"/>
              <a:t>2000 – High dimensional data (Thousands variables) </a:t>
            </a:r>
            <a:endParaRPr sz="2800"/>
          </a:p>
          <a:p>
            <a:pPr>
              <a:lnSpc>
                <a:spcPct val="150000"/>
              </a:lnSpc>
            </a:pPr>
            <a:endParaRPr sz="2800"/>
          </a:p>
        </p:txBody>
      </p:sp>
      <p:sp>
        <p:nvSpPr>
          <p:cNvPr id="2" name="Date Placeholder 1"/>
          <p:cNvSpPr>
            <a:spLocks noGrp="1"/>
          </p:cNvSpPr>
          <p:nvPr>
            <p:ph type="dt" sz="half" idx="10"/>
          </p:nvPr>
        </p:nvSpPr>
        <p:spPr/>
        <p:txBody>
          <a:bodyPr/>
          <a:p>
            <a:fld id="{63A1C593-65D0-4073-BCC9-577B9352EA97}" type="datetime1">
              <a:rPr lang="en-US" smtClean="0"/>
            </a:fld>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67D0E22B-9FA1-43BF-BF7E-D28B77C16B7C}" type="datetime1">
              <a:rPr kumimoji="0" 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
        <p:nvSpPr>
          <p:cNvPr id="46085" name="Title 1"/>
          <p:cNvSpPr>
            <a:spLocks noGrp="1"/>
          </p:cNvSpPr>
          <p:nvPr>
            <p:ph type="title"/>
          </p:nvPr>
        </p:nvSpPr>
        <p:spPr>
          <a:xfrm>
            <a:off x="1981200" y="228600"/>
            <a:ext cx="8382000" cy="685800"/>
          </a:xfrm>
        </p:spPr>
        <p:txBody>
          <a:bodyPr vert="horz" wrap="square" lIns="91440" tIns="45720" rIns="91440" bIns="45720" anchor="ctr" anchorCtr="0">
            <a:normAutofit fontScale="90000"/>
          </a:bodyPr>
          <a:p>
            <a:r>
              <a:rPr sz="4000" b="1" dirty="0"/>
              <a:t>How Do You Decide Which Algorithm to Use?</a:t>
            </a:r>
            <a:endParaRPr sz="4000" dirty="0"/>
          </a:p>
        </p:txBody>
      </p:sp>
      <p:sp>
        <p:nvSpPr>
          <p:cNvPr id="46086" name="Content Placeholder 2"/>
          <p:cNvSpPr>
            <a:spLocks noGrp="1"/>
          </p:cNvSpPr>
          <p:nvPr>
            <p:ph idx="1"/>
          </p:nvPr>
        </p:nvSpPr>
        <p:spPr>
          <a:xfrm>
            <a:off x="1981200" y="1143000"/>
            <a:ext cx="8229600" cy="4983163"/>
          </a:xfrm>
        </p:spPr>
        <p:txBody>
          <a:bodyPr vert="horz" wrap="square" lIns="91440" tIns="45720" rIns="91440" bIns="45720" anchor="t" anchorCtr="0"/>
          <a:p>
            <a:pPr algn="just"/>
            <a:r>
              <a:rPr sz="2400" dirty="0"/>
              <a:t>Choosing the right algorithm can seem overwhelming—there are dozens of supervised and unsupervised machine learning algorithms, and each takes a different approach to learning.</a:t>
            </a:r>
            <a:endParaRPr sz="2400" dirty="0"/>
          </a:p>
          <a:p>
            <a:pPr algn="just"/>
            <a:endParaRPr sz="2400" dirty="0"/>
          </a:p>
          <a:p>
            <a:pPr algn="just"/>
            <a:r>
              <a:rPr sz="2400" dirty="0"/>
              <a:t>There is no best method or one size fits all. Finding the right algorithm is partly just trial and error—even highly experienced data scientists can’t tell whether an algorithm will work without trying it out. </a:t>
            </a:r>
            <a:endParaRPr sz="2400" dirty="0"/>
          </a:p>
          <a:p>
            <a:pPr algn="just"/>
            <a:endParaRPr sz="2400" dirty="0"/>
          </a:p>
          <a:p>
            <a:pPr algn="just"/>
            <a:r>
              <a:rPr sz="2400" dirty="0"/>
              <a:t>But algorithm selection also depends on the size and type of data you’re working with, the insights you want to get from the data, and how those insights will be used.</a:t>
            </a:r>
            <a:endParaRPr sz="2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32D25E93-BC28-46D7-9290-4A5B9D165398}"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
        <p:nvSpPr>
          <p:cNvPr id="47109" name="Title 1"/>
          <p:cNvSpPr>
            <a:spLocks noGrp="1"/>
          </p:cNvSpPr>
          <p:nvPr>
            <p:ph type="title"/>
          </p:nvPr>
        </p:nvSpPr>
        <p:spPr>
          <a:xfrm>
            <a:off x="1981200" y="274638"/>
            <a:ext cx="8229600" cy="639762"/>
          </a:xfrm>
        </p:spPr>
        <p:txBody>
          <a:bodyPr vert="horz" wrap="square" lIns="91440" tIns="45720" rIns="91440" bIns="45720" anchor="ctr" anchorCtr="0">
            <a:normAutofit fontScale="90000"/>
          </a:bodyPr>
          <a:p>
            <a:pPr eaLnBrk="1" hangingPunct="1"/>
            <a:r>
              <a:rPr sz="4000" b="1" dirty="0"/>
              <a:t>Questions to Consider Before You Start</a:t>
            </a:r>
            <a:endParaRPr sz="4000" dirty="0"/>
          </a:p>
        </p:txBody>
      </p:sp>
      <p:sp>
        <p:nvSpPr>
          <p:cNvPr id="47110" name="Content Placeholder 2"/>
          <p:cNvSpPr>
            <a:spLocks noGrp="1"/>
          </p:cNvSpPr>
          <p:nvPr>
            <p:ph idx="1"/>
          </p:nvPr>
        </p:nvSpPr>
        <p:spPr>
          <a:xfrm>
            <a:off x="1981200" y="1143000"/>
            <a:ext cx="8229600" cy="4983163"/>
          </a:xfrm>
        </p:spPr>
        <p:txBody>
          <a:bodyPr vert="horz" wrap="square" lIns="91440" tIns="45720" rIns="91440" bIns="45720" anchor="t" anchorCtr="0"/>
          <a:p>
            <a:pPr eaLnBrk="1" hangingPunct="1"/>
            <a:endParaRPr sz="2400" dirty="0"/>
          </a:p>
          <a:p>
            <a:pPr eaLnBrk="1" hangingPunct="1"/>
            <a:r>
              <a:rPr sz="2400" dirty="0"/>
              <a:t>Every machine learning workflow begins with three questions:</a:t>
            </a:r>
            <a:endParaRPr sz="2400" dirty="0"/>
          </a:p>
          <a:p>
            <a:pPr lvl="1" eaLnBrk="1" hangingPunct="1"/>
            <a:r>
              <a:rPr sz="2400" dirty="0"/>
              <a:t>What kind of data are you working with?</a:t>
            </a:r>
            <a:endParaRPr sz="2400" dirty="0"/>
          </a:p>
          <a:p>
            <a:pPr lvl="1" eaLnBrk="1" hangingPunct="1"/>
            <a:r>
              <a:rPr sz="2400" dirty="0"/>
              <a:t>What insights do you want to get from it?</a:t>
            </a:r>
            <a:endParaRPr sz="2400" dirty="0"/>
          </a:p>
          <a:p>
            <a:pPr lvl="1" eaLnBrk="1" hangingPunct="1"/>
            <a:r>
              <a:rPr sz="2400" dirty="0"/>
              <a:t>How and where will those insights be applied?</a:t>
            </a:r>
            <a:endParaRPr sz="2400" dirty="0"/>
          </a:p>
          <a:p>
            <a:pPr lvl="1" eaLnBrk="1" hangingPunct="1"/>
            <a:endParaRPr sz="2400" dirty="0"/>
          </a:p>
          <a:p>
            <a:pPr eaLnBrk="1" hangingPunct="1"/>
            <a:r>
              <a:rPr sz="2400" dirty="0"/>
              <a:t>Your answers to these questions help you decide whether to use supervised or unsupervised learning.</a:t>
            </a:r>
            <a:endParaRPr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2"/>
          <p:cNvSpPr>
            <a:spLocks noGrp="1"/>
          </p:cNvSpPr>
          <p:nvPr>
            <p:ph type="title"/>
          </p:nvPr>
        </p:nvSpPr>
        <p:spPr>
          <a:xfrm>
            <a:off x="1981200" y="-76200"/>
            <a:ext cx="8229600" cy="1143000"/>
          </a:xfrm>
        </p:spPr>
        <p:txBody>
          <a:bodyPr vert="horz" wrap="square" lIns="91440" tIns="45720" rIns="91440" bIns="45720" anchor="ctr" anchorCtr="0"/>
          <a:p>
            <a:pPr eaLnBrk="1" hangingPunct="1"/>
            <a:r>
              <a:rPr dirty="0">
                <a:solidFill>
                  <a:schemeClr val="tx1"/>
                </a:solidFill>
              </a:rPr>
              <a:t>Designing a Learning System</a:t>
            </a:r>
            <a:endParaRPr dirty="0">
              <a:solidFill>
                <a:schemeClr val="tx1"/>
              </a:solidFill>
            </a:endParaRPr>
          </a:p>
        </p:txBody>
      </p:sp>
      <p:sp>
        <p:nvSpPr>
          <p:cNvPr id="51203" name="Rectangle 3"/>
          <p:cNvSpPr>
            <a:spLocks noGrp="1"/>
          </p:cNvSpPr>
          <p:nvPr>
            <p:ph idx="1"/>
          </p:nvPr>
        </p:nvSpPr>
        <p:spPr>
          <a:xfrm>
            <a:off x="2057400" y="990600"/>
            <a:ext cx="8305800" cy="2663825"/>
          </a:xfrm>
        </p:spPr>
        <p:txBody>
          <a:bodyPr vert="horz" wrap="square" lIns="91440" tIns="45720" rIns="91440" bIns="45720" anchor="t" anchorCtr="0">
            <a:normAutofit/>
          </a:bodyPr>
          <a:p>
            <a:pPr algn="just" eaLnBrk="1" hangingPunct="1">
              <a:lnSpc>
                <a:spcPct val="90000"/>
              </a:lnSpc>
            </a:pPr>
            <a:r>
              <a:rPr sz="1800" dirty="0">
                <a:latin typeface="Calibri" panose="020F0502020204030204" charset="0"/>
                <a:cs typeface="Calibri" panose="020F0502020204030204" charset="0"/>
              </a:rPr>
              <a:t>Choose the training experience</a:t>
            </a:r>
            <a:endParaRPr sz="1800" dirty="0">
              <a:latin typeface="Calibri" panose="020F0502020204030204" charset="0"/>
              <a:cs typeface="Calibri" panose="020F0502020204030204" charset="0"/>
            </a:endParaRPr>
          </a:p>
          <a:p>
            <a:pPr algn="just" eaLnBrk="1" hangingPunct="1">
              <a:lnSpc>
                <a:spcPct val="90000"/>
              </a:lnSpc>
            </a:pPr>
            <a:r>
              <a:rPr sz="1800" dirty="0">
                <a:latin typeface="Calibri" panose="020F0502020204030204" charset="0"/>
                <a:cs typeface="Calibri" panose="020F0502020204030204" charset="0"/>
              </a:rPr>
              <a:t>Choose exactly what is too be learned, i.e. the </a:t>
            </a:r>
            <a:r>
              <a:rPr sz="1800" b="1" i="1" dirty="0">
                <a:solidFill>
                  <a:srgbClr val="FF0000"/>
                </a:solidFill>
                <a:latin typeface="Calibri" panose="020F0502020204030204" charset="0"/>
                <a:cs typeface="Calibri" panose="020F0502020204030204" charset="0"/>
              </a:rPr>
              <a:t>target function</a:t>
            </a:r>
            <a:r>
              <a:rPr sz="1800" dirty="0">
                <a:latin typeface="Calibri" panose="020F0502020204030204" charset="0"/>
                <a:cs typeface="Calibri" panose="020F0502020204030204" charset="0"/>
              </a:rPr>
              <a:t>.</a:t>
            </a:r>
            <a:endParaRPr sz="1800" dirty="0">
              <a:latin typeface="Calibri" panose="020F0502020204030204" charset="0"/>
              <a:cs typeface="Calibri" panose="020F0502020204030204" charset="0"/>
            </a:endParaRPr>
          </a:p>
          <a:p>
            <a:pPr algn="just" eaLnBrk="1" hangingPunct="1">
              <a:lnSpc>
                <a:spcPct val="90000"/>
              </a:lnSpc>
            </a:pPr>
            <a:r>
              <a:rPr sz="1800" dirty="0">
                <a:latin typeface="Calibri" panose="020F0502020204030204" charset="0"/>
                <a:cs typeface="Calibri" panose="020F0502020204030204" charset="0"/>
              </a:rPr>
              <a:t>Choose how to represent the target function.</a:t>
            </a:r>
            <a:endParaRPr sz="1800" dirty="0">
              <a:latin typeface="Calibri" panose="020F0502020204030204" charset="0"/>
              <a:cs typeface="Calibri" panose="020F0502020204030204" charset="0"/>
            </a:endParaRPr>
          </a:p>
          <a:p>
            <a:pPr algn="just" eaLnBrk="1" hangingPunct="1">
              <a:lnSpc>
                <a:spcPct val="90000"/>
              </a:lnSpc>
            </a:pPr>
            <a:r>
              <a:rPr sz="1800" dirty="0">
                <a:latin typeface="Calibri" panose="020F0502020204030204" charset="0"/>
                <a:cs typeface="Calibri" panose="020F0502020204030204" charset="0"/>
              </a:rPr>
              <a:t>Choose a learning algorithm to infer the target function from the experience.</a:t>
            </a:r>
            <a:endParaRPr sz="1800" dirty="0">
              <a:latin typeface="Calibri" panose="020F0502020204030204" charset="0"/>
              <a:cs typeface="Calibri" panose="020F0502020204030204" charset="0"/>
            </a:endParaRPr>
          </a:p>
        </p:txBody>
      </p:sp>
      <p:grpSp>
        <p:nvGrpSpPr>
          <p:cNvPr id="51204" name="Group 11"/>
          <p:cNvGrpSpPr/>
          <p:nvPr/>
        </p:nvGrpSpPr>
        <p:grpSpPr>
          <a:xfrm>
            <a:off x="3170238" y="3931603"/>
            <a:ext cx="5567362" cy="2282825"/>
            <a:chOff x="1646238" y="4369753"/>
            <a:chExt cx="5567362" cy="2282825"/>
          </a:xfrm>
        </p:grpSpPr>
        <p:sp>
          <p:nvSpPr>
            <p:cNvPr id="51208" name="Oval 4"/>
            <p:cNvSpPr/>
            <p:nvPr/>
          </p:nvSpPr>
          <p:spPr>
            <a:xfrm>
              <a:off x="1646238" y="4919209"/>
              <a:ext cx="2159486" cy="929594"/>
            </a:xfrm>
            <a:prstGeom prst="ellipse">
              <a:avLst/>
            </a:prstGeom>
            <a:solidFill>
              <a:srgbClr val="FFFF00"/>
            </a:solidFill>
            <a:ln w="12700" cap="flat" cmpd="sng">
              <a:solidFill>
                <a:schemeClr val="tx1"/>
              </a:solidFill>
              <a:prstDash val="solid"/>
              <a:headEnd type="none" w="med" len="med"/>
              <a:tailEnd type="none" w="med" len="med"/>
            </a:ln>
          </p:spPr>
          <p:txBody>
            <a:bodyPr wrap="none" lIns="90000" tIns="46800" rIns="90000" bIns="46800" anchor="ctr" anchorCtr="0">
              <a:spAutoFit/>
            </a:bodyPr>
            <a:p>
              <a:r>
                <a:rPr dirty="0">
                  <a:latin typeface="Arial" panose="020B0604020202020204" pitchFamily="34" charset="0"/>
                </a:rPr>
                <a:t>Environment/</a:t>
              </a:r>
              <a:endParaRPr dirty="0">
                <a:latin typeface="Arial" panose="020B0604020202020204" pitchFamily="34" charset="0"/>
              </a:endParaRPr>
            </a:p>
            <a:p>
              <a:r>
                <a:rPr dirty="0">
                  <a:latin typeface="Arial" panose="020B0604020202020204" pitchFamily="34" charset="0"/>
                </a:rPr>
                <a:t>Experience</a:t>
              </a:r>
              <a:endParaRPr dirty="0">
                <a:latin typeface="Arial" panose="020B0604020202020204" pitchFamily="34" charset="0"/>
              </a:endParaRPr>
            </a:p>
          </p:txBody>
        </p:sp>
        <p:sp>
          <p:nvSpPr>
            <p:cNvPr id="51209" name="Rectangle 5"/>
            <p:cNvSpPr/>
            <p:nvPr/>
          </p:nvSpPr>
          <p:spPr>
            <a:xfrm>
              <a:off x="5213350" y="4369753"/>
              <a:ext cx="1993900" cy="369570"/>
            </a:xfrm>
            <a:prstGeom prst="rect">
              <a:avLst/>
            </a:prstGeom>
            <a:solidFill>
              <a:srgbClr val="00CCC7"/>
            </a:solidFill>
            <a:ln w="12700" cap="flat" cmpd="sng">
              <a:solidFill>
                <a:schemeClr val="tx1"/>
              </a:solidFill>
              <a:prstDash val="solid"/>
              <a:miter/>
              <a:headEnd type="none" w="med" len="med"/>
              <a:tailEnd type="none" w="med" len="med"/>
            </a:ln>
          </p:spPr>
          <p:txBody>
            <a:bodyPr lIns="90000" tIns="46800" rIns="90000" bIns="46800" anchor="ctr" anchorCtr="0">
              <a:spAutoFit/>
            </a:bodyPr>
            <a:p>
              <a:r>
                <a:rPr dirty="0">
                  <a:latin typeface="Arial" panose="020B0604020202020204" pitchFamily="34" charset="0"/>
                </a:rPr>
                <a:t>Learner</a:t>
              </a:r>
              <a:endParaRPr dirty="0">
                <a:latin typeface="Arial" panose="020B0604020202020204" pitchFamily="34" charset="0"/>
              </a:endParaRPr>
            </a:p>
          </p:txBody>
        </p:sp>
        <p:cxnSp>
          <p:nvCxnSpPr>
            <p:cNvPr id="51210" name="AutoShape 7"/>
            <p:cNvCxnSpPr>
              <a:stCxn id="51208" idx="6"/>
            </p:cNvCxnSpPr>
            <p:nvPr/>
          </p:nvCxnSpPr>
          <p:spPr>
            <a:xfrm flipV="1">
              <a:off x="3805873" y="4584065"/>
              <a:ext cx="1333500" cy="800100"/>
            </a:xfrm>
            <a:prstGeom prst="straightConnector1">
              <a:avLst/>
            </a:prstGeom>
            <a:ln w="28575" cap="flat" cmpd="sng">
              <a:solidFill>
                <a:schemeClr val="tx1"/>
              </a:solidFill>
              <a:prstDash val="solid"/>
              <a:headEnd type="none" w="med" len="med"/>
              <a:tailEnd type="triangle" w="med" len="med"/>
            </a:ln>
          </p:spPr>
        </p:cxnSp>
        <p:sp>
          <p:nvSpPr>
            <p:cNvPr id="51211" name="Oval 8"/>
            <p:cNvSpPr/>
            <p:nvPr/>
          </p:nvSpPr>
          <p:spPr>
            <a:xfrm>
              <a:off x="5299075" y="5107149"/>
              <a:ext cx="1851522" cy="526728"/>
            </a:xfrm>
            <a:prstGeom prst="ellipse">
              <a:avLst/>
            </a:prstGeom>
            <a:solidFill>
              <a:srgbClr val="FFFF00"/>
            </a:solidFill>
            <a:ln w="12700" cap="flat" cmpd="sng">
              <a:solidFill>
                <a:schemeClr val="tx1"/>
              </a:solidFill>
              <a:prstDash val="solid"/>
              <a:headEnd type="none" w="med" len="med"/>
              <a:tailEnd type="none" w="med" len="med"/>
            </a:ln>
          </p:spPr>
          <p:txBody>
            <a:bodyPr wrap="none" lIns="90000" tIns="46800" rIns="90000" bIns="46800" anchor="ctr" anchorCtr="0">
              <a:spAutoFit/>
            </a:bodyPr>
            <a:p>
              <a:r>
                <a:rPr dirty="0">
                  <a:latin typeface="Arial" panose="020B0604020202020204" pitchFamily="34" charset="0"/>
                </a:rPr>
                <a:t>Knowledge</a:t>
              </a:r>
              <a:endParaRPr dirty="0">
                <a:latin typeface="Arial" panose="020B0604020202020204" pitchFamily="34" charset="0"/>
              </a:endParaRPr>
            </a:p>
          </p:txBody>
        </p:sp>
        <p:sp>
          <p:nvSpPr>
            <p:cNvPr id="51212" name="Rectangle 10"/>
            <p:cNvSpPr/>
            <p:nvPr/>
          </p:nvSpPr>
          <p:spPr>
            <a:xfrm>
              <a:off x="5219700" y="6006148"/>
              <a:ext cx="1993900" cy="646430"/>
            </a:xfrm>
            <a:prstGeom prst="rect">
              <a:avLst/>
            </a:prstGeom>
            <a:solidFill>
              <a:srgbClr val="00CCC7"/>
            </a:solidFill>
            <a:ln w="12700" cap="flat" cmpd="sng">
              <a:solidFill>
                <a:schemeClr val="tx1"/>
              </a:solidFill>
              <a:prstDash val="solid"/>
              <a:miter/>
              <a:headEnd type="none" w="med" len="med"/>
              <a:tailEnd type="none" w="med" len="med"/>
            </a:ln>
          </p:spPr>
          <p:txBody>
            <a:bodyPr lIns="90000" tIns="46800" rIns="90000" bIns="46800" anchor="ctr" anchorCtr="0">
              <a:spAutoFit/>
            </a:bodyPr>
            <a:p>
              <a:r>
                <a:rPr dirty="0">
                  <a:latin typeface="Arial" panose="020B0604020202020204" pitchFamily="34" charset="0"/>
                </a:rPr>
                <a:t>Performance</a:t>
              </a:r>
              <a:endParaRPr dirty="0">
                <a:latin typeface="Arial" panose="020B0604020202020204" pitchFamily="34" charset="0"/>
              </a:endParaRPr>
            </a:p>
            <a:p>
              <a:r>
                <a:rPr dirty="0">
                  <a:latin typeface="Arial" panose="020B0604020202020204" pitchFamily="34" charset="0"/>
                </a:rPr>
                <a:t>Element</a:t>
              </a:r>
              <a:endParaRPr dirty="0">
                <a:latin typeface="Arial" panose="020B0604020202020204" pitchFamily="34" charset="0"/>
              </a:endParaRPr>
            </a:p>
          </p:txBody>
        </p:sp>
        <p:cxnSp>
          <p:nvCxnSpPr>
            <p:cNvPr id="51213" name="AutoShape 11"/>
            <p:cNvCxnSpPr>
              <a:stCxn id="51209" idx="2"/>
              <a:endCxn id="51211" idx="0"/>
            </p:cNvCxnSpPr>
            <p:nvPr/>
          </p:nvCxnSpPr>
          <p:spPr>
            <a:xfrm>
              <a:off x="6210300" y="4739640"/>
              <a:ext cx="14605" cy="367665"/>
            </a:xfrm>
            <a:prstGeom prst="straightConnector1">
              <a:avLst/>
            </a:prstGeom>
            <a:ln w="28575" cap="flat" cmpd="sng">
              <a:solidFill>
                <a:schemeClr val="tx1"/>
              </a:solidFill>
              <a:prstDash val="solid"/>
              <a:headEnd type="none" w="med" len="med"/>
              <a:tailEnd type="triangle" w="med" len="med"/>
            </a:ln>
          </p:spPr>
        </p:cxnSp>
        <p:cxnSp>
          <p:nvCxnSpPr>
            <p:cNvPr id="51214" name="AutoShape 12"/>
            <p:cNvCxnSpPr>
              <a:stCxn id="51211" idx="4"/>
              <a:endCxn id="51212" idx="0"/>
            </p:cNvCxnSpPr>
            <p:nvPr/>
          </p:nvCxnSpPr>
          <p:spPr>
            <a:xfrm flipH="1">
              <a:off x="6216333" y="5633720"/>
              <a:ext cx="8255" cy="372745"/>
            </a:xfrm>
            <a:prstGeom prst="straightConnector1">
              <a:avLst/>
            </a:prstGeom>
            <a:ln w="28575" cap="flat" cmpd="sng">
              <a:solidFill>
                <a:schemeClr val="tx1"/>
              </a:solidFill>
              <a:prstDash val="solid"/>
              <a:headEnd type="none" w="med" len="med"/>
              <a:tailEnd type="triangle" w="med" len="med"/>
            </a:ln>
          </p:spPr>
        </p:cxnSp>
        <p:cxnSp>
          <p:nvCxnSpPr>
            <p:cNvPr id="51215" name="AutoShape 13"/>
            <p:cNvCxnSpPr>
              <a:stCxn id="51208" idx="6"/>
              <a:endCxn id="51212" idx="1"/>
            </p:cNvCxnSpPr>
            <p:nvPr/>
          </p:nvCxnSpPr>
          <p:spPr>
            <a:xfrm>
              <a:off x="3805873" y="5384006"/>
              <a:ext cx="1413510" cy="945515"/>
            </a:xfrm>
            <a:prstGeom prst="straightConnector1">
              <a:avLst/>
            </a:prstGeom>
            <a:ln w="28575" cap="flat" cmpd="sng">
              <a:solidFill>
                <a:schemeClr val="tx1"/>
              </a:solidFill>
              <a:prstDash val="solid"/>
              <a:headEnd type="none" w="med" len="med"/>
              <a:tailEnd type="triangle" w="med" len="med"/>
            </a:ln>
          </p:spPr>
        </p:cxnSp>
      </p:grpSp>
      <p:sp>
        <p:nvSpPr>
          <p:cNvPr id="14" name="Date Placeholder 13"/>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492414DD-2046-43DE-9D1D-CE8B8E7B3BAA}"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6" name="Slide Number Placeholder 15"/>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object 5"/>
          <p:cNvSpPr txBox="1"/>
          <p:nvPr/>
        </p:nvSpPr>
        <p:spPr>
          <a:xfrm>
            <a:off x="9369425" y="6183313"/>
            <a:ext cx="198438" cy="139700"/>
          </a:xfrm>
          <a:prstGeom prst="rect">
            <a:avLst/>
          </a:prstGeom>
          <a:noFill/>
          <a:ln w="9525">
            <a:noFill/>
          </a:ln>
        </p:spPr>
        <p:txBody>
          <a:bodyPr lIns="0" tIns="0" rIns="0" bIns="0">
            <a:spAutoFit/>
          </a:bodyPr>
          <a:p>
            <a:pPr marL="33655">
              <a:lnSpc>
                <a:spcPts val="1090"/>
              </a:lnSpc>
            </a:pPr>
            <a:fld id="{9A0DB2DC-4C9A-4742-B13C-FB6460FD3503}" type="slidenum">
              <a:rPr lang="en-US" sz="1100" dirty="0">
                <a:solidFill>
                  <a:srgbClr val="898989"/>
                </a:solidFill>
                <a:latin typeface="Calibri" panose="020F0502020204030204" charset="0"/>
              </a:rPr>
            </a:fld>
            <a:endParaRPr lang="en-US" sz="1100" dirty="0">
              <a:solidFill>
                <a:srgbClr val="898989"/>
              </a:solidFill>
              <a:latin typeface="Calibri" panose="020F0502020204030204" charset="0"/>
            </a:endParaRPr>
          </a:p>
        </p:txBody>
      </p:sp>
      <p:sp>
        <p:nvSpPr>
          <p:cNvPr id="53251" name="object 4"/>
          <p:cNvSpPr txBox="1"/>
          <p:nvPr/>
        </p:nvSpPr>
        <p:spPr>
          <a:xfrm>
            <a:off x="1981200" y="1219200"/>
            <a:ext cx="8229600" cy="4761865"/>
          </a:xfrm>
          <a:prstGeom prst="rect">
            <a:avLst/>
          </a:prstGeom>
          <a:noFill/>
          <a:ln w="9525">
            <a:noFill/>
          </a:ln>
        </p:spPr>
        <p:txBody>
          <a:bodyPr lIns="0" tIns="99661" rIns="0" bIns="0">
            <a:spAutoFit/>
          </a:bodyPr>
          <a:p>
            <a:pPr marL="311150" indent="-299720" defTabSz="914400">
              <a:spcBef>
                <a:spcPts val="790"/>
              </a:spcBef>
              <a:tabLst>
                <a:tab pos="311150" algn="l"/>
              </a:tabLst>
            </a:pPr>
            <a:r>
              <a:rPr sz="3200" b="1" dirty="0">
                <a:latin typeface="Calibri" panose="020F0502020204030204" charset="0"/>
              </a:rPr>
              <a:t>Supervised learning</a:t>
            </a:r>
            <a:endParaRPr sz="3200" dirty="0">
              <a:latin typeface="Calibri" panose="020F0502020204030204" charset="0"/>
            </a:endParaRPr>
          </a:p>
          <a:p>
            <a:pPr marL="662305" lvl="1" indent="-250825" algn="just" defTabSz="914400" eaLnBrk="1" hangingPunct="1">
              <a:spcBef>
                <a:spcPts val="600"/>
              </a:spcBef>
              <a:buFont typeface="Arial" panose="020B0604020202020204" pitchFamily="34" charset="0"/>
              <a:buChar char="–"/>
              <a:tabLst>
                <a:tab pos="311150" algn="l"/>
              </a:tabLst>
            </a:pPr>
            <a:r>
              <a:rPr sz="2800" dirty="0">
                <a:latin typeface="Calibri" panose="020F0502020204030204" charset="0"/>
              </a:rPr>
              <a:t>Generates a function that maps inputs to desired  outputs.</a:t>
            </a:r>
            <a:endParaRPr sz="2800" dirty="0">
              <a:latin typeface="Calibri" panose="020F0502020204030204" charset="0"/>
            </a:endParaRPr>
          </a:p>
          <a:p>
            <a:pPr marL="1011555" lvl="2" indent="-200025" algn="just" defTabSz="914400" eaLnBrk="1" hangingPunct="1">
              <a:spcBef>
                <a:spcPts val="525"/>
              </a:spcBef>
              <a:buFont typeface="Arial" panose="020B0604020202020204" pitchFamily="34" charset="0"/>
              <a:buChar char="•"/>
              <a:tabLst>
                <a:tab pos="311150" algn="l"/>
              </a:tabLst>
            </a:pPr>
            <a:r>
              <a:rPr sz="2800" dirty="0">
                <a:latin typeface="Calibri" panose="020F0502020204030204" charset="0"/>
              </a:rPr>
              <a:t>For example, in a classification problem, the learner  approximates a function mapping a vector into classes  by looking at input-output examples of the function</a:t>
            </a:r>
            <a:endParaRPr sz="2800" dirty="0">
              <a:latin typeface="Calibri" panose="020F0502020204030204" charset="0"/>
            </a:endParaRPr>
          </a:p>
          <a:p>
            <a:pPr marL="662305" lvl="1" indent="-250825" algn="just" defTabSz="914400" eaLnBrk="1" hangingPunct="1">
              <a:spcBef>
                <a:spcPts val="565"/>
              </a:spcBef>
              <a:buFont typeface="Arial" panose="020B0604020202020204" pitchFamily="34" charset="0"/>
              <a:buChar char="–"/>
              <a:tabLst>
                <a:tab pos="311150" algn="l"/>
              </a:tabLst>
            </a:pPr>
            <a:r>
              <a:rPr sz="2800" dirty="0">
                <a:latin typeface="Calibri" panose="020F0502020204030204" charset="0"/>
              </a:rPr>
              <a:t>Probably, the most common paradigm</a:t>
            </a:r>
            <a:endParaRPr sz="2800" dirty="0">
              <a:latin typeface="Calibri" panose="020F0502020204030204" charset="0"/>
            </a:endParaRPr>
          </a:p>
          <a:p>
            <a:pPr marL="662305" lvl="1" indent="-250825" algn="just" defTabSz="914400" eaLnBrk="1" hangingPunct="1">
              <a:spcBef>
                <a:spcPts val="590"/>
              </a:spcBef>
              <a:buFont typeface="Arial" panose="020B0604020202020204" pitchFamily="34" charset="0"/>
              <a:buChar char="–"/>
              <a:tabLst>
                <a:tab pos="311150" algn="l"/>
              </a:tabLst>
            </a:pPr>
            <a:r>
              <a:rPr sz="2800" dirty="0">
                <a:latin typeface="Calibri" panose="020F0502020204030204" charset="0"/>
              </a:rPr>
              <a:t>E.g., decision trees, support vector machines,  Naïve Bayes, k-Nearest Neighbors, …</a:t>
            </a:r>
            <a:endParaRPr sz="2800" dirty="0">
              <a:latin typeface="Calibri" panose="020F0502020204030204" charset="0"/>
            </a:endParaRPr>
          </a:p>
        </p:txBody>
      </p:sp>
      <p:sp>
        <p:nvSpPr>
          <p:cNvPr id="6" name="TextBox 5"/>
          <p:cNvSpPr txBox="1"/>
          <p:nvPr/>
        </p:nvSpPr>
        <p:spPr>
          <a:xfrm>
            <a:off x="2057400" y="152400"/>
            <a:ext cx="8229600" cy="768350"/>
          </a:xfrm>
          <a:prstGeom prst="rect">
            <a:avLst/>
          </a:prstGeom>
          <a:noFill/>
        </p:spPr>
        <p:txBody>
          <a:bodyPr>
            <a:spAutoFit/>
          </a:bodyPr>
          <a:lstStyle/>
          <a:p>
            <a:pPr marR="0" algn="ctr" defTabSz="914400">
              <a:buClrTx/>
              <a:buSzTx/>
              <a:buFontTx/>
              <a:buNone/>
              <a:defRPr/>
            </a:pPr>
            <a:r>
              <a:rPr kumimoji="0" lang="en-US" sz="4400" kern="1200" cap="none" spc="0" normalizeH="0" baseline="0" noProof="0" dirty="0">
                <a:solidFill>
                  <a:schemeClr val="tx1"/>
                </a:solidFill>
                <a:latin typeface="+mj-lt"/>
                <a:ea typeface="+mn-ea"/>
                <a:cs typeface="Arial" panose="020B0604020202020204" pitchFamily="34" charset="0"/>
              </a:rPr>
              <a:t>Learning Paradigms</a:t>
            </a:r>
            <a:endParaRPr kumimoji="0" lang="en-US" sz="4400" kern="1200" cap="none" spc="0" normalizeH="0" baseline="0" noProof="0" dirty="0">
              <a:solidFill>
                <a:schemeClr val="tx1"/>
              </a:solidFill>
              <a:latin typeface="+mj-lt"/>
              <a:ea typeface="+mn-ea"/>
              <a:cs typeface="Arial" panose="020B0604020202020204" pitchFamily="34" charset="0"/>
            </a:endParaRPr>
          </a:p>
        </p:txBody>
      </p:sp>
      <p:sp>
        <p:nvSpPr>
          <p:cNvPr id="7" name="Date Placeholder 6"/>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3A6296E2-634A-4CE9-BD00-173ADEE21E21}"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Slide Number Placeholder 8"/>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txBox="1"/>
          <p:nvPr/>
        </p:nvSpPr>
        <p:spPr>
          <a:xfrm>
            <a:off x="1981200" y="0"/>
            <a:ext cx="8229600" cy="1143000"/>
          </a:xfrm>
          <a:prstGeom prst="rect">
            <a:avLst/>
          </a:prstGeom>
        </p:spPr>
        <p:txBody>
          <a:bodyPr/>
          <a:p>
            <a:pPr algn="ctr">
              <a:buNone/>
            </a:pPr>
            <a:r>
              <a:rPr lang="en-US" altLang="zh-TW" sz="4400" dirty="0">
                <a:solidFill>
                  <a:schemeClr val="tx1"/>
                </a:solidFill>
                <a:latin typeface="Calibri" panose="020F0502020204030204" charset="0"/>
                <a:ea typeface="PMingLiU" pitchFamily="18" charset="-120"/>
              </a:rPr>
              <a:t>Machine learning structure</a:t>
            </a:r>
            <a:endParaRPr lang="en-US" altLang="zh-TW" sz="4400" dirty="0">
              <a:solidFill>
                <a:schemeClr val="tx1"/>
              </a:solidFill>
              <a:latin typeface="Calibri" panose="020F0502020204030204" charset="0"/>
              <a:ea typeface="PMingLiU" pitchFamily="18" charset="-120"/>
            </a:endParaRPr>
          </a:p>
        </p:txBody>
      </p:sp>
      <p:sp>
        <p:nvSpPr>
          <p:cNvPr id="54275" name="內容版面配置區 3"/>
          <p:cNvSpPr txBox="1"/>
          <p:nvPr/>
        </p:nvSpPr>
        <p:spPr>
          <a:xfrm>
            <a:off x="1981200" y="762000"/>
            <a:ext cx="8229600" cy="4718050"/>
          </a:xfrm>
          <a:prstGeom prst="rect">
            <a:avLst/>
          </a:prstGeom>
          <a:noFill/>
          <a:ln w="9525">
            <a:noFill/>
          </a:ln>
        </p:spPr>
        <p:txBody>
          <a:bodyPr/>
          <a:p>
            <a:pPr marL="342900" indent="-342900">
              <a:spcBef>
                <a:spcPct val="20000"/>
              </a:spcBef>
              <a:buFont typeface="Arial" panose="020B0604020202020204" pitchFamily="34" charset="0"/>
              <a:buChar char="•"/>
            </a:pPr>
            <a:r>
              <a:rPr lang="en-US" altLang="zh-TW" sz="3200" dirty="0">
                <a:latin typeface="Calibri" panose="020F0502020204030204" charset="0"/>
                <a:ea typeface="PMingLiU" pitchFamily="18" charset="-120"/>
              </a:rPr>
              <a:t>Supervised learning</a:t>
            </a:r>
            <a:endParaRPr lang="zh-TW" altLang="en-US" sz="3200" dirty="0">
              <a:latin typeface="Calibri" panose="020F0502020204030204" charset="0"/>
              <a:ea typeface="PMingLiU" pitchFamily="18" charset="-120"/>
            </a:endParaRPr>
          </a:p>
        </p:txBody>
      </p:sp>
      <p:pic>
        <p:nvPicPr>
          <p:cNvPr id="7" name="Picture 2" descr="http://www.astroml.org/sklearn_tutorial/_images/plot_ML_flow_chart_1.png"/>
          <p:cNvPicPr>
            <a:picLocks noChangeAspect="1"/>
          </p:cNvPicPr>
          <p:nvPr/>
        </p:nvPicPr>
        <p:blipFill>
          <a:blip r:embed="rId1"/>
          <a:stretch>
            <a:fillRect/>
          </a:stretch>
        </p:blipFill>
        <p:spPr>
          <a:xfrm>
            <a:off x="1905000" y="3886200"/>
            <a:ext cx="8305800" cy="2514600"/>
          </a:xfrm>
          <a:prstGeom prst="rect">
            <a:avLst/>
          </a:prstGeom>
          <a:noFill/>
          <a:ln w="9525">
            <a:noFill/>
          </a:ln>
        </p:spPr>
      </p:pic>
      <p:pic>
        <p:nvPicPr>
          <p:cNvPr id="54277" name="Picture 7"/>
          <p:cNvPicPr>
            <a:picLocks noChangeAspect="1"/>
          </p:cNvPicPr>
          <p:nvPr/>
        </p:nvPicPr>
        <p:blipFill>
          <a:blip r:embed="rId2"/>
          <a:stretch>
            <a:fillRect/>
          </a:stretch>
        </p:blipFill>
        <p:spPr>
          <a:xfrm>
            <a:off x="1905000" y="1371600"/>
            <a:ext cx="8305800" cy="2362200"/>
          </a:xfrm>
          <a:prstGeom prst="rect">
            <a:avLst/>
          </a:prstGeom>
          <a:noFill/>
          <a:ln w="9525">
            <a:noFill/>
          </a:ln>
        </p:spPr>
      </p:pic>
      <p:sp>
        <p:nvSpPr>
          <p:cNvPr id="8" name="Date Placeholder 7"/>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60DA5571-370C-4351-8BA5-4BA329991C16}"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0" name="Slide Number Placeholder 9"/>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000000"/>
                                          </p:val>
                                        </p:tav>
                                        <p:tav tm="100000">
                                          <p:val>
                                            <p:strVal val="#ppt_w"/>
                                          </p:val>
                                        </p:tav>
                                      </p:tavLst>
                                    </p:anim>
                                    <p:anim calcmode="lin" valueType="num">
                                      <p:cBhvr>
                                        <p:cTn id="8" dur="500" fill="hold"/>
                                        <p:tgtEl>
                                          <p:spTgt spid="7"/>
                                        </p:tgtEl>
                                        <p:attrNameLst>
                                          <p:attrName>ppt_h</p:attrName>
                                        </p:attrNameLst>
                                      </p:cBhvr>
                                      <p:tavLst>
                                        <p:tav tm="0">
                                          <p:val>
                                            <p:fltVal val="0.00000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object 5"/>
          <p:cNvSpPr txBox="1"/>
          <p:nvPr/>
        </p:nvSpPr>
        <p:spPr>
          <a:xfrm>
            <a:off x="9369425" y="6183313"/>
            <a:ext cx="198438" cy="139700"/>
          </a:xfrm>
          <a:prstGeom prst="rect">
            <a:avLst/>
          </a:prstGeom>
          <a:noFill/>
          <a:ln w="9525">
            <a:noFill/>
          </a:ln>
        </p:spPr>
        <p:txBody>
          <a:bodyPr lIns="0" tIns="0" rIns="0" bIns="0">
            <a:spAutoFit/>
          </a:bodyPr>
          <a:p>
            <a:pPr marL="33655">
              <a:lnSpc>
                <a:spcPts val="1090"/>
              </a:lnSpc>
            </a:pPr>
            <a:fld id="{9A0DB2DC-4C9A-4742-B13C-FB6460FD3503}" type="slidenum">
              <a:rPr lang="en-US" sz="1100" dirty="0">
                <a:solidFill>
                  <a:srgbClr val="898989"/>
                </a:solidFill>
                <a:latin typeface="Calibri" panose="020F0502020204030204" charset="0"/>
              </a:rPr>
            </a:fld>
            <a:endParaRPr lang="en-US" sz="1100" dirty="0">
              <a:solidFill>
                <a:srgbClr val="898989"/>
              </a:solidFill>
              <a:latin typeface="Calibri" panose="020F0502020204030204" charset="0"/>
            </a:endParaRPr>
          </a:p>
        </p:txBody>
      </p:sp>
      <p:sp>
        <p:nvSpPr>
          <p:cNvPr id="55299" name="object 4"/>
          <p:cNvSpPr txBox="1"/>
          <p:nvPr/>
        </p:nvSpPr>
        <p:spPr>
          <a:xfrm>
            <a:off x="1981200" y="1295400"/>
            <a:ext cx="8077200" cy="4135120"/>
          </a:xfrm>
          <a:prstGeom prst="rect">
            <a:avLst/>
          </a:prstGeom>
          <a:noFill/>
          <a:ln w="9525">
            <a:noFill/>
          </a:ln>
        </p:spPr>
        <p:txBody>
          <a:bodyPr lIns="0" tIns="99661" rIns="0" bIns="0">
            <a:spAutoFit/>
          </a:bodyPr>
          <a:p>
            <a:pPr marL="311150" indent="-299720" algn="just" defTabSz="914400">
              <a:spcBef>
                <a:spcPts val="790"/>
              </a:spcBef>
              <a:buFont typeface="Arial" panose="020B0604020202020204" pitchFamily="34" charset="0"/>
              <a:buChar char="•"/>
              <a:tabLst>
                <a:tab pos="311150" algn="l"/>
              </a:tabLst>
            </a:pPr>
            <a:r>
              <a:rPr sz="3200" b="1" dirty="0">
                <a:latin typeface="Calibri" panose="020F0502020204030204" charset="0"/>
              </a:rPr>
              <a:t>Unsupervised learning</a:t>
            </a:r>
            <a:endParaRPr sz="3200" dirty="0">
              <a:latin typeface="Calibri" panose="020F0502020204030204" charset="0"/>
            </a:endParaRPr>
          </a:p>
          <a:p>
            <a:pPr marL="662305" lvl="1" indent="-250825" algn="just" defTabSz="914400" eaLnBrk="1" hangingPunct="1">
              <a:spcBef>
                <a:spcPts val="600"/>
              </a:spcBef>
              <a:buFont typeface="Arial" panose="020B0604020202020204" pitchFamily="34" charset="0"/>
              <a:buChar char="–"/>
              <a:tabLst>
                <a:tab pos="311150" algn="l"/>
              </a:tabLst>
            </a:pPr>
            <a:r>
              <a:rPr sz="2800" dirty="0">
                <a:latin typeface="Calibri" panose="020F0502020204030204" charset="0"/>
              </a:rPr>
              <a:t>Labels are not known during training</a:t>
            </a:r>
            <a:endParaRPr sz="2800" dirty="0">
              <a:latin typeface="Calibri" panose="020F0502020204030204" charset="0"/>
            </a:endParaRPr>
          </a:p>
          <a:p>
            <a:pPr marL="662305" lvl="1" indent="-250825" algn="just" defTabSz="914400" eaLnBrk="1" hangingPunct="1">
              <a:spcBef>
                <a:spcPts val="590"/>
              </a:spcBef>
              <a:buFont typeface="Arial" panose="020B0604020202020204" pitchFamily="34" charset="0"/>
              <a:buChar char="–"/>
              <a:tabLst>
                <a:tab pos="311150" algn="l"/>
              </a:tabLst>
            </a:pPr>
            <a:r>
              <a:rPr sz="2800" dirty="0">
                <a:latin typeface="Calibri" panose="020F0502020204030204" charset="0"/>
              </a:rPr>
              <a:t>E.g., clustering, association learning</a:t>
            </a:r>
            <a:endParaRPr sz="2800" dirty="0">
              <a:latin typeface="Calibri" panose="020F0502020204030204" charset="0"/>
            </a:endParaRPr>
          </a:p>
          <a:p>
            <a:pPr marL="662305" lvl="1" indent="-250825" algn="just" defTabSz="914400" eaLnBrk="1" hangingPunct="1">
              <a:spcBef>
                <a:spcPts val="590"/>
              </a:spcBef>
              <a:buFont typeface="Arial" panose="020B0604020202020204" pitchFamily="34" charset="0"/>
              <a:buChar char="–"/>
              <a:tabLst>
                <a:tab pos="311150" algn="l"/>
              </a:tabLst>
            </a:pPr>
            <a:endParaRPr sz="2800" dirty="0">
              <a:latin typeface="Calibri" panose="020F0502020204030204" charset="0"/>
            </a:endParaRPr>
          </a:p>
          <a:p>
            <a:pPr marL="311150" indent="-299720" algn="just" defTabSz="914400">
              <a:spcBef>
                <a:spcPts val="665"/>
              </a:spcBef>
              <a:buFont typeface="Arial" panose="020B0604020202020204" pitchFamily="34" charset="0"/>
              <a:buChar char="•"/>
              <a:tabLst>
                <a:tab pos="311150" algn="l"/>
              </a:tabLst>
            </a:pPr>
            <a:r>
              <a:rPr sz="3200" b="1" dirty="0">
                <a:latin typeface="Calibri" panose="020F0502020204030204" charset="0"/>
              </a:rPr>
              <a:t>Semi-supervised learning</a:t>
            </a:r>
            <a:endParaRPr sz="3200" dirty="0">
              <a:latin typeface="Calibri" panose="020F0502020204030204" charset="0"/>
            </a:endParaRPr>
          </a:p>
          <a:p>
            <a:pPr marL="662305" lvl="1" indent="-250825" algn="just" defTabSz="914400" eaLnBrk="1" hangingPunct="1">
              <a:spcBef>
                <a:spcPts val="600"/>
              </a:spcBef>
              <a:buFont typeface="Arial" panose="020B0604020202020204" pitchFamily="34" charset="0"/>
              <a:buChar char="–"/>
              <a:tabLst>
                <a:tab pos="311150" algn="l"/>
              </a:tabLst>
            </a:pPr>
            <a:r>
              <a:rPr sz="2800" dirty="0">
                <a:latin typeface="Calibri" panose="020F0502020204030204" charset="0"/>
              </a:rPr>
              <a:t>Combines both labeled and unlabeled examples to  generate an appropriate function or classifier</a:t>
            </a:r>
            <a:endParaRPr sz="2800" dirty="0">
              <a:latin typeface="Calibri" panose="020F0502020204030204" charset="0"/>
            </a:endParaRPr>
          </a:p>
          <a:p>
            <a:pPr marL="662305" lvl="1" indent="-250825" algn="just" defTabSz="914400" eaLnBrk="1" hangingPunct="1">
              <a:spcBef>
                <a:spcPts val="590"/>
              </a:spcBef>
              <a:buFont typeface="Arial" panose="020B0604020202020204" pitchFamily="34" charset="0"/>
              <a:buChar char="–"/>
              <a:tabLst>
                <a:tab pos="311150" algn="l"/>
              </a:tabLst>
            </a:pPr>
            <a:r>
              <a:rPr sz="2800" dirty="0">
                <a:latin typeface="Calibri" panose="020F0502020204030204" charset="0"/>
              </a:rPr>
              <a:t>E.g., Transductive Support Vector Machine</a:t>
            </a:r>
            <a:endParaRPr sz="2800" dirty="0">
              <a:latin typeface="Calibri" panose="020F0502020204030204" charset="0"/>
            </a:endParaRPr>
          </a:p>
        </p:txBody>
      </p:sp>
      <p:sp>
        <p:nvSpPr>
          <p:cNvPr id="6" name="TextBox 5"/>
          <p:cNvSpPr txBox="1"/>
          <p:nvPr/>
        </p:nvSpPr>
        <p:spPr>
          <a:xfrm>
            <a:off x="2057400" y="152400"/>
            <a:ext cx="8229600" cy="768350"/>
          </a:xfrm>
          <a:prstGeom prst="rect">
            <a:avLst/>
          </a:prstGeom>
          <a:noFill/>
        </p:spPr>
        <p:txBody>
          <a:bodyPr>
            <a:spAutoFit/>
          </a:bodyPr>
          <a:lstStyle/>
          <a:p>
            <a:pPr marR="0" algn="ctr" defTabSz="914400">
              <a:buClrTx/>
              <a:buSzTx/>
              <a:buFontTx/>
              <a:buNone/>
              <a:defRPr/>
            </a:pPr>
            <a:r>
              <a:rPr kumimoji="0" lang="en-US" sz="4400" kern="1200" cap="none" spc="0" normalizeH="0" baseline="0" noProof="0" dirty="0">
                <a:solidFill>
                  <a:schemeClr val="tx1"/>
                </a:solidFill>
                <a:latin typeface="+mj-lt"/>
                <a:ea typeface="+mn-ea"/>
                <a:cs typeface="Arial" panose="020B0604020202020204" pitchFamily="34" charset="0"/>
              </a:rPr>
              <a:t>Learning Paradigms</a:t>
            </a:r>
            <a:endParaRPr kumimoji="0" lang="en-US" sz="4400" kern="1200" cap="none" spc="0" normalizeH="0" baseline="0" noProof="0" dirty="0">
              <a:solidFill>
                <a:schemeClr val="tx1"/>
              </a:solidFill>
              <a:latin typeface="+mj-lt"/>
              <a:ea typeface="+mn-ea"/>
              <a:cs typeface="Arial" panose="020B0604020202020204" pitchFamily="34" charset="0"/>
            </a:endParaRPr>
          </a:p>
        </p:txBody>
      </p:sp>
      <p:sp>
        <p:nvSpPr>
          <p:cNvPr id="7" name="Date Placeholder 6"/>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5989EF7A-203F-4DB7-9F5B-6AB4ABFF6902}"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Slide Number Placeholder 8"/>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txBox="1"/>
          <p:nvPr/>
        </p:nvSpPr>
        <p:spPr>
          <a:xfrm>
            <a:off x="1981200" y="76200"/>
            <a:ext cx="8229600" cy="1143000"/>
          </a:xfrm>
          <a:prstGeom prst="rect">
            <a:avLst/>
          </a:prstGeom>
        </p:spPr>
        <p:txBody>
          <a:bodyPr/>
          <a:p>
            <a:pPr algn="ctr">
              <a:buNone/>
            </a:pPr>
            <a:r>
              <a:rPr lang="en-US" altLang="zh-TW" sz="4400" dirty="0">
                <a:solidFill>
                  <a:schemeClr val="tx1"/>
                </a:solidFill>
                <a:latin typeface="Calibri" panose="020F0502020204030204" charset="0"/>
                <a:ea typeface="PMingLiU" pitchFamily="18" charset="-120"/>
              </a:rPr>
              <a:t>Machine learning structure</a:t>
            </a:r>
            <a:endParaRPr lang="en-US" altLang="zh-TW" sz="4400" dirty="0">
              <a:solidFill>
                <a:schemeClr val="tx1"/>
              </a:solidFill>
              <a:latin typeface="Calibri" panose="020F0502020204030204" charset="0"/>
              <a:ea typeface="PMingLiU" pitchFamily="18" charset="-120"/>
            </a:endParaRPr>
          </a:p>
        </p:txBody>
      </p:sp>
      <p:sp>
        <p:nvSpPr>
          <p:cNvPr id="56323" name="內容版面配置區 3"/>
          <p:cNvSpPr txBox="1"/>
          <p:nvPr/>
        </p:nvSpPr>
        <p:spPr>
          <a:xfrm>
            <a:off x="1981200" y="838200"/>
            <a:ext cx="8229600" cy="4718050"/>
          </a:xfrm>
          <a:prstGeom prst="rect">
            <a:avLst/>
          </a:prstGeom>
          <a:noFill/>
          <a:ln w="9525">
            <a:noFill/>
          </a:ln>
        </p:spPr>
        <p:txBody>
          <a:bodyPr/>
          <a:p>
            <a:pPr marL="342900" indent="-342900">
              <a:spcBef>
                <a:spcPct val="20000"/>
              </a:spcBef>
              <a:buFont typeface="Arial" panose="020B0604020202020204" pitchFamily="34" charset="0"/>
              <a:buChar char="•"/>
            </a:pPr>
            <a:r>
              <a:rPr lang="en-US" altLang="zh-TW" sz="3200" dirty="0">
                <a:latin typeface="Calibri" panose="020F0502020204030204" charset="0"/>
                <a:ea typeface="PMingLiU" pitchFamily="18" charset="-120"/>
              </a:rPr>
              <a:t>Unsupervised learning</a:t>
            </a:r>
            <a:endParaRPr lang="zh-TW" altLang="en-US" sz="3200" dirty="0">
              <a:latin typeface="Calibri" panose="020F0502020204030204" charset="0"/>
              <a:ea typeface="PMingLiU" pitchFamily="18" charset="-120"/>
            </a:endParaRPr>
          </a:p>
        </p:txBody>
      </p:sp>
      <p:pic>
        <p:nvPicPr>
          <p:cNvPr id="56324" name="Picture 6"/>
          <p:cNvPicPr>
            <a:picLocks noChangeAspect="1"/>
          </p:cNvPicPr>
          <p:nvPr/>
        </p:nvPicPr>
        <p:blipFill>
          <a:blip r:embed="rId1"/>
          <a:stretch>
            <a:fillRect/>
          </a:stretch>
        </p:blipFill>
        <p:spPr>
          <a:xfrm>
            <a:off x="2209800" y="1447800"/>
            <a:ext cx="7620000" cy="1828800"/>
          </a:xfrm>
          <a:prstGeom prst="rect">
            <a:avLst/>
          </a:prstGeom>
          <a:noFill/>
          <a:ln w="9525">
            <a:noFill/>
          </a:ln>
        </p:spPr>
      </p:pic>
      <p:pic>
        <p:nvPicPr>
          <p:cNvPr id="7" name="Picture 2" descr="http://www.astroml.org/sklearn_tutorial/_images/plot_ML_flow_chart_3.png"/>
          <p:cNvPicPr>
            <a:picLocks noChangeAspect="1"/>
          </p:cNvPicPr>
          <p:nvPr/>
        </p:nvPicPr>
        <p:blipFill>
          <a:blip r:embed="rId2"/>
          <a:stretch>
            <a:fillRect/>
          </a:stretch>
        </p:blipFill>
        <p:spPr>
          <a:xfrm>
            <a:off x="1905000" y="3505200"/>
            <a:ext cx="8763000" cy="2971800"/>
          </a:xfrm>
          <a:prstGeom prst="rect">
            <a:avLst/>
          </a:prstGeom>
          <a:noFill/>
          <a:ln w="9525">
            <a:noFill/>
          </a:ln>
        </p:spPr>
      </p:pic>
      <p:sp>
        <p:nvSpPr>
          <p:cNvPr id="8" name="Date Placeholder 7"/>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3D504137-F559-4F8C-9F58-4D75E34EC02D}"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0" name="Slide Number Placeholder 9"/>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000000"/>
                                          </p:val>
                                        </p:tav>
                                        <p:tav tm="100000">
                                          <p:val>
                                            <p:strVal val="#ppt_w"/>
                                          </p:val>
                                        </p:tav>
                                      </p:tavLst>
                                    </p:anim>
                                    <p:anim calcmode="lin" valueType="num">
                                      <p:cBhvr>
                                        <p:cTn id="8" dur="500" fill="hold"/>
                                        <p:tgtEl>
                                          <p:spTgt spid="7"/>
                                        </p:tgtEl>
                                        <p:attrNameLst>
                                          <p:attrName>ppt_h</p:attrName>
                                        </p:attrNameLst>
                                      </p:cBhvr>
                                      <p:tavLst>
                                        <p:tav tm="0">
                                          <p:val>
                                            <p:fltVal val="0.00000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txBox="1"/>
          <p:nvPr/>
        </p:nvSpPr>
        <p:spPr>
          <a:xfrm>
            <a:off x="1981200" y="-76200"/>
            <a:ext cx="8229600" cy="1143000"/>
          </a:xfrm>
          <a:prstGeom prst="rect">
            <a:avLst/>
          </a:prstGeom>
        </p:spPr>
        <p:txBody>
          <a:bodyPr/>
          <a:p>
            <a:pPr algn="ctr">
              <a:buNone/>
            </a:pPr>
            <a:r>
              <a:rPr lang="en-US" altLang="zh-TW" sz="4400" dirty="0">
                <a:solidFill>
                  <a:schemeClr val="tx1"/>
                </a:solidFill>
                <a:latin typeface="Calibri" panose="020F0502020204030204" charset="0"/>
                <a:ea typeface="PMingLiU" pitchFamily="18" charset="-120"/>
              </a:rPr>
              <a:t>Machine learning structure</a:t>
            </a:r>
            <a:endParaRPr lang="en-US" altLang="zh-TW" sz="4400" dirty="0">
              <a:solidFill>
                <a:schemeClr val="tx1"/>
              </a:solidFill>
              <a:latin typeface="Calibri" panose="020F0502020204030204" charset="0"/>
              <a:ea typeface="PMingLiU" pitchFamily="18" charset="-120"/>
            </a:endParaRPr>
          </a:p>
        </p:txBody>
      </p:sp>
      <p:sp>
        <p:nvSpPr>
          <p:cNvPr id="57347" name="內容版面配置區 3"/>
          <p:cNvSpPr txBox="1"/>
          <p:nvPr/>
        </p:nvSpPr>
        <p:spPr>
          <a:xfrm>
            <a:off x="1981200" y="762000"/>
            <a:ext cx="8229600" cy="2895600"/>
          </a:xfrm>
          <a:prstGeom prst="rect">
            <a:avLst/>
          </a:prstGeom>
          <a:noFill/>
          <a:ln w="9525">
            <a:noFill/>
          </a:ln>
        </p:spPr>
        <p:txBody>
          <a:bodyPr/>
          <a:p>
            <a:pPr marL="342900" indent="-342900">
              <a:spcBef>
                <a:spcPct val="20000"/>
              </a:spcBef>
              <a:buFont typeface="Arial" panose="020B0604020202020204" pitchFamily="34" charset="0"/>
              <a:buChar char="•"/>
            </a:pPr>
            <a:r>
              <a:rPr lang="en-US" altLang="zh-TW" sz="3200" dirty="0">
                <a:latin typeface="Calibri" panose="020F0502020204030204" charset="0"/>
                <a:ea typeface="PMingLiU" pitchFamily="18" charset="-120"/>
              </a:rPr>
              <a:t>semisupervised learning</a:t>
            </a:r>
            <a:endParaRPr lang="zh-TW" altLang="en-US" sz="3200" dirty="0">
              <a:latin typeface="Calibri" panose="020F0502020204030204" charset="0"/>
              <a:ea typeface="PMingLiU" pitchFamily="18" charset="-120"/>
            </a:endParaRPr>
          </a:p>
        </p:txBody>
      </p:sp>
      <p:pic>
        <p:nvPicPr>
          <p:cNvPr id="57348" name="Picture 2"/>
          <p:cNvPicPr>
            <a:picLocks noChangeAspect="1"/>
          </p:cNvPicPr>
          <p:nvPr/>
        </p:nvPicPr>
        <p:blipFill>
          <a:blip r:embed="rId1"/>
          <a:stretch>
            <a:fillRect/>
          </a:stretch>
        </p:blipFill>
        <p:spPr>
          <a:xfrm>
            <a:off x="2438400" y="1600200"/>
            <a:ext cx="7239000" cy="2286000"/>
          </a:xfrm>
          <a:prstGeom prst="rect">
            <a:avLst/>
          </a:prstGeom>
          <a:noFill/>
          <a:ln w="9525">
            <a:noFill/>
          </a:ln>
        </p:spPr>
      </p:pic>
      <p:sp>
        <p:nvSpPr>
          <p:cNvPr id="7" name="TextBox 6"/>
          <p:cNvSpPr txBox="1"/>
          <p:nvPr/>
        </p:nvSpPr>
        <p:spPr>
          <a:xfrm>
            <a:off x="1828800" y="3962400"/>
            <a:ext cx="8305800" cy="2306955"/>
          </a:xfrm>
          <a:prstGeom prst="rect">
            <a:avLst/>
          </a:prstGeom>
          <a:noFill/>
        </p:spPr>
        <p:txBody>
          <a:bodyPr>
            <a:spAutoFit/>
          </a:bodyPr>
          <a:lstStyle/>
          <a:p>
            <a:pPr marR="0" defTabSz="914400">
              <a:buClrTx/>
              <a:buSzTx/>
              <a:buFontTx/>
              <a:buNone/>
              <a:defRPr/>
            </a:pPr>
            <a:r>
              <a:rPr kumimoji="0" lang="en-US" sz="2400" kern="1200" cap="none" spc="0" normalizeH="0" baseline="0" noProof="0" dirty="0">
                <a:latin typeface="+mn-lt"/>
                <a:ea typeface="+mn-ea"/>
                <a:cs typeface="Arial" panose="020B0604020202020204" pitchFamily="34" charset="0"/>
              </a:rPr>
              <a:t>The goal of a semi-supervised model is to classify some of the unlabeled data using the labeled information set.</a:t>
            </a:r>
            <a:endParaRPr kumimoji="0" lang="en-US" sz="2400" kern="1200" cap="none" spc="0" normalizeH="0" baseline="0" noProof="0" dirty="0">
              <a:latin typeface="+mn-lt"/>
              <a:ea typeface="+mn-ea"/>
              <a:cs typeface="Arial" panose="020B0604020202020204" pitchFamily="34" charset="0"/>
            </a:endParaRPr>
          </a:p>
          <a:p>
            <a:pPr marR="0" defTabSz="914400">
              <a:buClrTx/>
              <a:buSzTx/>
              <a:buFontTx/>
              <a:buNone/>
              <a:defRPr/>
            </a:pPr>
            <a:endParaRPr kumimoji="0" lang="en-US" sz="2400" kern="1200" cap="none" spc="0" normalizeH="0" baseline="0" noProof="0" dirty="0">
              <a:latin typeface="+mn-lt"/>
              <a:ea typeface="+mn-ea"/>
              <a:cs typeface="Arial" panose="020B0604020202020204" pitchFamily="34" charset="0"/>
            </a:endParaRPr>
          </a:p>
          <a:p>
            <a:pPr marL="224155" marR="0" indent="-224155" defTabSz="914400">
              <a:buClrTx/>
              <a:buSzTx/>
              <a:buFont typeface="Arial" panose="020B0604020202020204" pitchFamily="34" charset="0"/>
              <a:buChar char="•"/>
              <a:defRPr/>
            </a:pPr>
            <a:r>
              <a:rPr kumimoji="0" lang="en-US" sz="2400" kern="1200" cap="none" spc="0" normalizeH="0" baseline="0" noProof="0" dirty="0">
                <a:latin typeface="+mn-lt"/>
                <a:ea typeface="+mn-ea"/>
                <a:cs typeface="Arial" panose="020B0604020202020204" pitchFamily="34" charset="0"/>
              </a:rPr>
              <a:t>Speech Analysis</a:t>
            </a:r>
            <a:endParaRPr kumimoji="0" lang="en-US" sz="2400" kern="1200" cap="none" spc="0" normalizeH="0" baseline="0" noProof="0" dirty="0">
              <a:latin typeface="+mn-lt"/>
              <a:ea typeface="+mn-ea"/>
              <a:cs typeface="Arial" panose="020B0604020202020204" pitchFamily="34" charset="0"/>
            </a:endParaRPr>
          </a:p>
          <a:p>
            <a:pPr marL="224155" marR="0" indent="-224155" defTabSz="914400">
              <a:buClrTx/>
              <a:buSzTx/>
              <a:buFont typeface="Arial" panose="020B0604020202020204" pitchFamily="34" charset="0"/>
              <a:buChar char="•"/>
              <a:defRPr/>
            </a:pPr>
            <a:r>
              <a:rPr kumimoji="0" lang="en-US" sz="2400" kern="1200" cap="none" spc="0" normalizeH="0" baseline="0" noProof="0" dirty="0">
                <a:latin typeface="+mn-lt"/>
                <a:ea typeface="+mn-ea"/>
                <a:cs typeface="Arial" panose="020B0604020202020204" pitchFamily="34" charset="0"/>
              </a:rPr>
              <a:t>Protein Sequencing</a:t>
            </a:r>
            <a:endParaRPr kumimoji="0" lang="en-US" sz="2400" kern="1200" cap="none" spc="0" normalizeH="0" baseline="0" noProof="0" dirty="0">
              <a:latin typeface="+mn-lt"/>
              <a:ea typeface="+mn-ea"/>
              <a:cs typeface="Arial" panose="020B0604020202020204" pitchFamily="34" charset="0"/>
            </a:endParaRPr>
          </a:p>
          <a:p>
            <a:pPr marL="224155" marR="0" indent="-224155" defTabSz="914400">
              <a:buClrTx/>
              <a:buSzTx/>
              <a:buFont typeface="Arial" panose="020B0604020202020204" pitchFamily="34" charset="0"/>
              <a:buChar char="•"/>
              <a:defRPr/>
            </a:pPr>
            <a:r>
              <a:rPr kumimoji="0" lang="en-US" sz="2400" kern="1200" cap="none" spc="0" normalizeH="0" baseline="0" noProof="0" dirty="0">
                <a:latin typeface="+mn-lt"/>
                <a:ea typeface="+mn-ea"/>
                <a:cs typeface="Arial" panose="020B0604020202020204" pitchFamily="34" charset="0"/>
              </a:rPr>
              <a:t>Web content analysis</a:t>
            </a:r>
            <a:endParaRPr kumimoji="0" lang="en-US" sz="2400" kern="1200" cap="none" spc="0" normalizeH="0" baseline="0" noProof="0" dirty="0">
              <a:latin typeface="+mn-lt"/>
              <a:ea typeface="+mn-ea"/>
              <a:cs typeface="Arial" panose="020B0604020202020204" pitchFamily="34" charset="0"/>
            </a:endParaRPr>
          </a:p>
        </p:txBody>
      </p:sp>
      <p:sp>
        <p:nvSpPr>
          <p:cNvPr id="8" name="Date Placeholder 7"/>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104ABE32-2966-424C-928C-2570C4F47116}"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0" name="Slide Number Placeholder 9"/>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Title 1"/>
          <p:cNvSpPr>
            <a:spLocks noGrp="1"/>
          </p:cNvSpPr>
          <p:nvPr>
            <p:ph type="title"/>
          </p:nvPr>
        </p:nvSpPr>
        <p:spPr>
          <a:xfrm>
            <a:off x="1981200" y="-152400"/>
            <a:ext cx="8229600" cy="1143000"/>
          </a:xfrm>
        </p:spPr>
        <p:txBody>
          <a:bodyPr vert="horz" wrap="square" lIns="91440" tIns="45720" rIns="91440" bIns="45720" anchor="ctr" anchorCtr="0"/>
          <a:p>
            <a:pPr eaLnBrk="1" hangingPunct="1"/>
            <a:r>
              <a:rPr dirty="0">
                <a:solidFill>
                  <a:schemeClr val="tx1"/>
                </a:solidFill>
              </a:rPr>
              <a:t>Reinforcement Learning</a:t>
            </a:r>
            <a:endParaRPr dirty="0">
              <a:solidFill>
                <a:schemeClr val="tx1"/>
              </a:solidFill>
            </a:endParaRPr>
          </a:p>
        </p:txBody>
      </p:sp>
      <p:pic>
        <p:nvPicPr>
          <p:cNvPr id="58371" name="Picture 2"/>
          <p:cNvPicPr>
            <a:picLocks noGrp="1" noChangeAspect="1"/>
          </p:cNvPicPr>
          <p:nvPr>
            <p:ph idx="1"/>
          </p:nvPr>
        </p:nvPicPr>
        <p:blipFill>
          <a:blip r:embed="rId1"/>
          <a:srcRect/>
          <a:stretch>
            <a:fillRect/>
          </a:stretch>
        </p:blipFill>
        <p:spPr>
          <a:xfrm>
            <a:off x="2667000" y="990600"/>
            <a:ext cx="6657975" cy="2333625"/>
          </a:xfrm>
        </p:spPr>
      </p:pic>
      <p:sp>
        <p:nvSpPr>
          <p:cNvPr id="7" name="TextBox 6"/>
          <p:cNvSpPr txBox="1"/>
          <p:nvPr/>
        </p:nvSpPr>
        <p:spPr>
          <a:xfrm>
            <a:off x="1905000" y="3429000"/>
            <a:ext cx="8534400" cy="3046095"/>
          </a:xfrm>
          <a:prstGeom prst="rect">
            <a:avLst/>
          </a:prstGeom>
          <a:noFill/>
        </p:spPr>
        <p:txBody>
          <a:bodyPr>
            <a:spAutoFit/>
          </a:bodyPr>
          <a:lstStyle/>
          <a:p>
            <a:pPr marL="173355" marR="0" indent="-173355" algn="just" defTabSz="914400">
              <a:buClrTx/>
              <a:buSzTx/>
              <a:buFont typeface="Arial" panose="020B0604020202020204" pitchFamily="34" charset="0"/>
              <a:buChar char="•"/>
              <a:defRPr/>
            </a:pPr>
            <a:r>
              <a:rPr kumimoji="0" lang="en-US" sz="2400" kern="1200" cap="none" spc="0" normalizeH="0" baseline="0" noProof="0" dirty="0">
                <a:latin typeface="+mn-lt"/>
                <a:ea typeface="+mn-ea"/>
                <a:cs typeface="Arial" panose="020B0604020202020204" pitchFamily="34" charset="0"/>
              </a:rPr>
              <a:t>In the absence of training dataset, it is bound to </a:t>
            </a:r>
            <a:r>
              <a:rPr kumimoji="0" lang="en-US" sz="2400" b="1" kern="1200" cap="none" spc="0" normalizeH="0" baseline="0" noProof="0" dirty="0">
                <a:latin typeface="+mn-lt"/>
                <a:ea typeface="+mn-ea"/>
                <a:cs typeface="Arial" panose="020B0604020202020204" pitchFamily="34" charset="0"/>
              </a:rPr>
              <a:t>learn</a:t>
            </a:r>
            <a:r>
              <a:rPr kumimoji="0" lang="en-US" sz="2400" kern="1200" cap="none" spc="0" normalizeH="0" baseline="0" noProof="0" dirty="0">
                <a:latin typeface="+mn-lt"/>
                <a:ea typeface="+mn-ea"/>
                <a:cs typeface="Arial" panose="020B0604020202020204" pitchFamily="34" charset="0"/>
              </a:rPr>
              <a:t> from its experience. </a:t>
            </a:r>
            <a:endParaRPr kumimoji="0" lang="en-US" sz="2400" kern="1200" cap="none" spc="0" normalizeH="0" baseline="0" noProof="0" dirty="0">
              <a:latin typeface="+mn-lt"/>
              <a:ea typeface="+mn-ea"/>
              <a:cs typeface="Arial" panose="020B0604020202020204" pitchFamily="34" charset="0"/>
            </a:endParaRPr>
          </a:p>
          <a:p>
            <a:pPr marL="173355" marR="0" indent="-173355" algn="just" defTabSz="914400">
              <a:buClrTx/>
              <a:buSzTx/>
              <a:buFont typeface="Arial" panose="020B0604020202020204" pitchFamily="34" charset="0"/>
              <a:buChar char="•"/>
              <a:defRPr/>
            </a:pPr>
            <a:r>
              <a:rPr kumimoji="0" lang="en-US" sz="2400" kern="1200" cap="none" spc="0" normalizeH="0" baseline="0" noProof="0" dirty="0">
                <a:latin typeface="+mn-lt"/>
                <a:ea typeface="+mn-ea"/>
                <a:cs typeface="Arial" panose="020B0604020202020204" pitchFamily="34" charset="0"/>
              </a:rPr>
              <a:t>We have an agent and a reward, with many hurdles in between. The agent is supposed to find the best possible path to reach the reward.</a:t>
            </a:r>
            <a:endParaRPr kumimoji="0" lang="en-US" sz="2400" kern="1200" cap="none" spc="0" normalizeH="0" baseline="0" noProof="0" dirty="0">
              <a:latin typeface="+mn-lt"/>
              <a:ea typeface="+mn-ea"/>
              <a:cs typeface="Arial" panose="020B0604020202020204" pitchFamily="34" charset="0"/>
            </a:endParaRPr>
          </a:p>
          <a:p>
            <a:pPr marR="0" algn="just" defTabSz="914400">
              <a:buClrTx/>
              <a:buSzTx/>
              <a:buFontTx/>
              <a:buNone/>
              <a:defRPr/>
            </a:pPr>
            <a:endParaRPr kumimoji="0" lang="en-US" sz="2400" kern="1200" cap="none" spc="0" normalizeH="0" baseline="0" noProof="0" dirty="0">
              <a:latin typeface="+mn-lt"/>
              <a:ea typeface="+mn-ea"/>
              <a:cs typeface="Arial" panose="020B0604020202020204" pitchFamily="34" charset="0"/>
            </a:endParaRPr>
          </a:p>
          <a:p>
            <a:pPr marR="0" algn="just" defTabSz="914400">
              <a:buClrTx/>
              <a:buSzTx/>
              <a:buFontTx/>
              <a:buNone/>
              <a:defRPr/>
            </a:pPr>
            <a:r>
              <a:rPr kumimoji="0" lang="en-US" sz="2400" b="1" kern="1200" cap="none" spc="0" normalizeH="0" baseline="0" noProof="0" dirty="0">
                <a:solidFill>
                  <a:srgbClr val="0070C0"/>
                </a:solidFill>
                <a:latin typeface="+mn-lt"/>
                <a:ea typeface="+mn-ea"/>
                <a:cs typeface="Arial" panose="020B0604020202020204" pitchFamily="34" charset="0"/>
              </a:rPr>
              <a:t>Types of Reinforcement:</a:t>
            </a:r>
            <a:r>
              <a:rPr kumimoji="0" lang="en-US" sz="2400" kern="1200" cap="none" spc="0" normalizeH="0" baseline="0" noProof="0" dirty="0">
                <a:latin typeface="+mn-lt"/>
                <a:ea typeface="+mn-ea"/>
                <a:cs typeface="Arial" panose="020B0604020202020204" pitchFamily="34" charset="0"/>
              </a:rPr>
              <a:t> positive, negative, punishment, and extinction.</a:t>
            </a:r>
            <a:endParaRPr kumimoji="0" lang="en-US" sz="2400" kern="1200" cap="none" spc="0" normalizeH="0" baseline="0" noProof="0" dirty="0">
              <a:latin typeface="+mn-lt"/>
              <a:ea typeface="+mn-ea"/>
              <a:cs typeface="Arial" panose="020B0604020202020204" pitchFamily="34" charset="0"/>
            </a:endParaRPr>
          </a:p>
        </p:txBody>
      </p:sp>
      <p:sp>
        <p:nvSpPr>
          <p:cNvPr id="6" name="Date Placeholder 5"/>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63AA92CD-CDFA-4C4C-8D53-DF2A83D74D9E}"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Slide Number Placeholder 8"/>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6908800" y="616585"/>
            <a:ext cx="5115560" cy="682625"/>
          </a:xfrm>
          <a:prstGeom prst="rect">
            <a:avLst/>
          </a:prstGeom>
          <a:noFill/>
          <a:extLst>
            <a:ext uri="{909E8E84-426E-40DD-AFC4-6F175D3DCCD1}">
              <a14:hiddenFill xmlns:a14="http://schemas.microsoft.com/office/drawing/2010/main">
                <a:gradFill>
                  <a:gsLst>
                    <a:gs pos="0">
                      <a:srgbClr val="FDECDB"/>
                    </a:gs>
                    <a:gs pos="100000">
                      <a:srgbClr val="F0A963"/>
                    </a:gs>
                  </a:gsLst>
                  <a:path path="circle">
                    <a:fillToRect l="50000" t="50000" r="50000" b="50000"/>
                  </a:path>
                  <a:tileRect/>
                </a:gradFill>
              </a14:hiddenFill>
            </a:ext>
          </a:extLst>
        </p:spPr>
        <p:txBody>
          <a:bodyPr spcFirstLastPara="1" wrap="square" lIns="121900" tIns="121900" rIns="121900" bIns="121900" anchor="b" anchorCtr="0">
            <a:normAutofit fontScale="90000"/>
          </a:bodyPr>
          <a:lstStyle/>
          <a:p>
            <a:pPr marL="0" lvl="0" indent="0" algn="l" rtl="0">
              <a:lnSpc>
                <a:spcPct val="115000"/>
              </a:lnSpc>
              <a:spcBef>
                <a:spcPts val="0"/>
              </a:spcBef>
              <a:spcAft>
                <a:spcPts val="0"/>
              </a:spcAft>
              <a:buNone/>
            </a:pPr>
            <a:r>
              <a:rPr lang="en-US" sz="4500" dirty="0" smtClean="0">
                <a:sym typeface="Georgia" panose="02040502050405020303"/>
              </a:rPr>
              <a:t>Data Preparation</a:t>
            </a:r>
            <a:endParaRPr sz="2000">
              <a:solidFill>
                <a:srgbClr val="212121"/>
              </a:solidFill>
              <a:latin typeface="Georgia" panose="02040502050405020303"/>
              <a:ea typeface="Georgia" panose="02040502050405020303"/>
              <a:cs typeface="Georgia" panose="02040502050405020303"/>
              <a:sym typeface="Georgia" panose="02040502050405020303"/>
            </a:endParaRPr>
          </a:p>
        </p:txBody>
      </p:sp>
      <p:sp>
        <p:nvSpPr>
          <p:cNvPr id="107" name="Google Shape;107;p19"/>
          <p:cNvSpPr txBox="1"/>
          <p:nvPr>
            <p:ph type="body" idx="1"/>
          </p:nvPr>
        </p:nvSpPr>
        <p:spPr>
          <a:xfrm>
            <a:off x="6807200" y="1623033"/>
            <a:ext cx="5091600" cy="4535200"/>
          </a:xfrm>
          <a:prstGeom prst="rect">
            <a:avLst/>
          </a:prstGeom>
        </p:spPr>
        <p:txBody>
          <a:bodyPr spcFirstLastPara="1" wrap="square" lIns="121900" tIns="121900" rIns="121900" bIns="121900" anchor="t" anchorCtr="0">
            <a:noAutofit/>
          </a:bodyPr>
          <a:lstStyle/>
          <a:p>
            <a:pPr marL="0" lvl="0" indent="0" algn="l" rtl="0">
              <a:lnSpc>
                <a:spcPct val="150000"/>
              </a:lnSpc>
              <a:spcBef>
                <a:spcPts val="0"/>
              </a:spcBef>
              <a:spcAft>
                <a:spcPts val="0"/>
              </a:spcAft>
              <a:buNone/>
            </a:pPr>
            <a:r>
              <a:rPr lang="en-GB" sz="1865">
                <a:solidFill>
                  <a:schemeClr val="tx1"/>
                </a:solidFill>
                <a:latin typeface="Arial" panose="020B0604020202020204"/>
                <a:ea typeface="Arial" panose="020B0604020202020204"/>
                <a:cs typeface="Arial" panose="020B0604020202020204"/>
                <a:sym typeface="Arial" panose="020B0604020202020204"/>
              </a:rPr>
              <a:t>Before you start analyzing data, you need to prepare it. Data preparation involves cleaning, transforming, and organizing data. Cleaning data involves removing or fixing errors, like missing values or incorrect data. Transforming data involves converting data from one form to another, like converting a text field to a numerical field. Organizing data involves structuring the data in a way that makes it easy to analyze.</a:t>
            </a:r>
            <a:endParaRPr lang="en-GB" sz="1865">
              <a:solidFill>
                <a:schemeClr val="tx1"/>
              </a:solidFill>
              <a:latin typeface="Arial" panose="020B0604020202020204"/>
              <a:ea typeface="Arial" panose="020B0604020202020204"/>
              <a:cs typeface="Arial" panose="020B0604020202020204"/>
              <a:sym typeface="Arial" panose="020B0604020202020204"/>
            </a:endParaRPr>
          </a:p>
        </p:txBody>
      </p:sp>
      <p:pic>
        <p:nvPicPr>
          <p:cNvPr id="108" name="Google Shape;108;p19"/>
          <p:cNvPicPr preferRelativeResize="0"/>
          <p:nvPr/>
        </p:nvPicPr>
        <p:blipFill>
          <a:blip r:embed="rId1"/>
          <a:stretch>
            <a:fillRect/>
          </a:stretch>
        </p:blipFill>
        <p:spPr>
          <a:xfrm>
            <a:off x="0" y="0"/>
            <a:ext cx="6555831" cy="6857999"/>
          </a:xfrm>
          <a:prstGeom prst="rect">
            <a:avLst/>
          </a:prstGeom>
          <a:noFill/>
          <a:ln>
            <a:noFill/>
          </a:ln>
        </p:spPr>
      </p:pic>
      <p:sp>
        <p:nvSpPr>
          <p:cNvPr id="1" name="Date Placeholder 0"/>
          <p:cNvSpPr>
            <a:spLocks noGrp="1"/>
          </p:cNvSpPr>
          <p:nvPr>
            <p:ph type="dt" sz="half" idx="10"/>
          </p:nvPr>
        </p:nvSpPr>
        <p:spPr/>
        <p:txBody>
          <a:bodyPr/>
          <a:p>
            <a:fld id="{FDE934FF-F4E1-47C5-9CA5-30A81DDE2BE4}" type="datetime1">
              <a:rPr lang="en-US" smtClean="0"/>
            </a:fld>
            <a:endParaRPr lang="en-US"/>
          </a:p>
        </p:txBody>
      </p:sp>
      <p:sp>
        <p:nvSpPr>
          <p:cNvPr id="2" name="Slide Number Placeholder 1"/>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txBox="1"/>
          <p:nvPr/>
        </p:nvSpPr>
        <p:spPr>
          <a:xfrm>
            <a:off x="1981200" y="0"/>
            <a:ext cx="8229600" cy="1143000"/>
          </a:xfrm>
          <a:prstGeom prst="rect">
            <a:avLst/>
          </a:prstGeom>
        </p:spPr>
        <p:txBody>
          <a:bodyPr/>
          <a:p>
            <a:pPr algn="ctr">
              <a:buNone/>
            </a:pPr>
            <a:r>
              <a:rPr lang="en-US" altLang="zh-TW" sz="4400" dirty="0">
                <a:solidFill>
                  <a:schemeClr val="tx1"/>
                </a:solidFill>
                <a:latin typeface="Calibri" panose="020F0502020204030204" charset="0"/>
                <a:ea typeface="PMingLiU" pitchFamily="18" charset="-120"/>
              </a:rPr>
              <a:t>Machine learning structure</a:t>
            </a:r>
            <a:endParaRPr lang="en-US" altLang="zh-TW" sz="4400" dirty="0">
              <a:solidFill>
                <a:schemeClr val="tx1"/>
              </a:solidFill>
              <a:latin typeface="Calibri" panose="020F0502020204030204" charset="0"/>
              <a:ea typeface="PMingLiU" pitchFamily="18" charset="-120"/>
            </a:endParaRPr>
          </a:p>
        </p:txBody>
      </p:sp>
      <p:sp>
        <p:nvSpPr>
          <p:cNvPr id="59395" name="內容版面配置區 3"/>
          <p:cNvSpPr txBox="1"/>
          <p:nvPr/>
        </p:nvSpPr>
        <p:spPr>
          <a:xfrm>
            <a:off x="1981200" y="685800"/>
            <a:ext cx="8229600" cy="4641850"/>
          </a:xfrm>
          <a:prstGeom prst="rect">
            <a:avLst/>
          </a:prstGeom>
          <a:noFill/>
          <a:ln w="9525">
            <a:noFill/>
          </a:ln>
        </p:spPr>
        <p:txBody>
          <a:bodyPr/>
          <a:p>
            <a:pPr marL="342900" indent="-342900">
              <a:spcBef>
                <a:spcPct val="20000"/>
              </a:spcBef>
              <a:buFont typeface="Arial" panose="020B0604020202020204" pitchFamily="34" charset="0"/>
              <a:buChar char="•"/>
            </a:pPr>
            <a:r>
              <a:rPr lang="en-US" altLang="zh-TW" sz="3200" dirty="0">
                <a:latin typeface="Calibri" panose="020F0502020204030204" charset="0"/>
                <a:ea typeface="PMingLiU" pitchFamily="18" charset="-120"/>
              </a:rPr>
              <a:t>Reinforcement learning</a:t>
            </a:r>
            <a:endParaRPr lang="zh-TW" altLang="en-US" sz="3200" dirty="0">
              <a:latin typeface="Calibri" panose="020F0502020204030204" charset="0"/>
              <a:ea typeface="PMingLiU" pitchFamily="18" charset="-120"/>
            </a:endParaRPr>
          </a:p>
        </p:txBody>
      </p:sp>
      <p:pic>
        <p:nvPicPr>
          <p:cNvPr id="59396" name="Picture 2"/>
          <p:cNvPicPr>
            <a:picLocks noChangeAspect="1"/>
          </p:cNvPicPr>
          <p:nvPr/>
        </p:nvPicPr>
        <p:blipFill>
          <a:blip r:embed="rId1"/>
          <a:stretch>
            <a:fillRect/>
          </a:stretch>
        </p:blipFill>
        <p:spPr>
          <a:xfrm>
            <a:off x="2438400" y="1219200"/>
            <a:ext cx="7391400" cy="2743200"/>
          </a:xfrm>
          <a:prstGeom prst="rect">
            <a:avLst/>
          </a:prstGeom>
          <a:noFill/>
          <a:ln w="9525">
            <a:noFill/>
          </a:ln>
        </p:spPr>
      </p:pic>
      <p:sp>
        <p:nvSpPr>
          <p:cNvPr id="59397" name="Rectangle 6"/>
          <p:cNvSpPr/>
          <p:nvPr/>
        </p:nvSpPr>
        <p:spPr>
          <a:xfrm>
            <a:off x="1828800" y="3883025"/>
            <a:ext cx="8610600" cy="2614930"/>
          </a:xfrm>
          <a:prstGeom prst="rect">
            <a:avLst/>
          </a:prstGeom>
          <a:noFill/>
          <a:ln w="9525">
            <a:noFill/>
          </a:ln>
        </p:spPr>
        <p:txBody>
          <a:bodyPr>
            <a:spAutoFit/>
          </a:bodyPr>
          <a:p>
            <a:pPr marL="662305" lvl="1" indent="-250825" algn="just" defTabSz="914400" eaLnBrk="1" hangingPunct="1">
              <a:lnSpc>
                <a:spcPct val="114000"/>
              </a:lnSpc>
              <a:buFont typeface="Arial" panose="020B0604020202020204" pitchFamily="34" charset="0"/>
              <a:buChar char="–"/>
              <a:tabLst>
                <a:tab pos="663575" algn="l"/>
              </a:tabLst>
            </a:pPr>
            <a:r>
              <a:rPr sz="2400" dirty="0">
                <a:latin typeface="Calibri" panose="020F0502020204030204" charset="0"/>
              </a:rPr>
              <a:t>It is concerned with how an agent should take actions in an  environment so as to maximize some notion of cumulative  reward.</a:t>
            </a:r>
            <a:endParaRPr sz="2400" dirty="0">
              <a:latin typeface="Calibri" panose="020F0502020204030204" charset="0"/>
            </a:endParaRPr>
          </a:p>
          <a:p>
            <a:pPr marL="1012825" lvl="2" indent="-200025" algn="just" defTabSz="914400" eaLnBrk="1" hangingPunct="1">
              <a:lnSpc>
                <a:spcPct val="114000"/>
              </a:lnSpc>
              <a:buFont typeface="Arial" panose="020B0604020202020204" pitchFamily="34" charset="0"/>
              <a:buChar char="•"/>
              <a:tabLst>
                <a:tab pos="663575" algn="l"/>
              </a:tabLst>
            </a:pPr>
            <a:r>
              <a:rPr sz="2400" dirty="0">
                <a:latin typeface="Calibri" panose="020F0502020204030204" charset="0"/>
              </a:rPr>
              <a:t>Reward given if some evaluation metric improved</a:t>
            </a:r>
            <a:endParaRPr sz="2400" dirty="0">
              <a:latin typeface="Calibri" panose="020F0502020204030204" charset="0"/>
            </a:endParaRPr>
          </a:p>
          <a:p>
            <a:pPr marL="1012825" lvl="2" indent="-200025" algn="just" defTabSz="914400" eaLnBrk="1" hangingPunct="1">
              <a:lnSpc>
                <a:spcPct val="114000"/>
              </a:lnSpc>
              <a:buFont typeface="Arial" panose="020B0604020202020204" pitchFamily="34" charset="0"/>
              <a:buChar char="•"/>
              <a:tabLst>
                <a:tab pos="663575" algn="l"/>
              </a:tabLst>
            </a:pPr>
            <a:r>
              <a:rPr sz="2400" dirty="0">
                <a:latin typeface="Calibri" panose="020F0502020204030204" charset="0"/>
              </a:rPr>
              <a:t>Punishment in the reverse case</a:t>
            </a:r>
            <a:endParaRPr sz="2400" dirty="0">
              <a:latin typeface="Calibri" panose="020F0502020204030204" charset="0"/>
            </a:endParaRPr>
          </a:p>
          <a:p>
            <a:pPr marL="662305" lvl="1" indent="-250825" algn="just" defTabSz="914400" eaLnBrk="1" hangingPunct="1">
              <a:lnSpc>
                <a:spcPct val="114000"/>
              </a:lnSpc>
              <a:buFont typeface="Arial" panose="020B0604020202020204" pitchFamily="34" charset="0"/>
              <a:buChar char="–"/>
              <a:tabLst>
                <a:tab pos="663575" algn="l"/>
              </a:tabLst>
            </a:pPr>
            <a:r>
              <a:rPr sz="2400" dirty="0">
                <a:latin typeface="Calibri" panose="020F0502020204030204" charset="0"/>
              </a:rPr>
              <a:t>E.g., Q-learning, Sarsa</a:t>
            </a:r>
            <a:endParaRPr sz="2400" dirty="0">
              <a:latin typeface="Calibri" panose="020F0502020204030204" charset="0"/>
            </a:endParaRPr>
          </a:p>
        </p:txBody>
      </p:sp>
      <p:sp>
        <p:nvSpPr>
          <p:cNvPr id="7" name="Date Placeholder 6"/>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2B7DD21C-109F-435F-B5EB-CB6F9857C51C}"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Slide Number Placeholder 8"/>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32D25E93-BC28-46D7-9290-4A5B9D165398}"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pic>
        <p:nvPicPr>
          <p:cNvPr id="30725" name="Picture 2" descr="Image result for different types of machine learning"/>
          <p:cNvPicPr>
            <a:picLocks noChangeAspect="1"/>
          </p:cNvPicPr>
          <p:nvPr/>
        </p:nvPicPr>
        <p:blipFill>
          <a:blip r:embed="rId1"/>
          <a:stretch>
            <a:fillRect/>
          </a:stretch>
        </p:blipFill>
        <p:spPr>
          <a:xfrm>
            <a:off x="1628775" y="706438"/>
            <a:ext cx="8963025" cy="5694362"/>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Title 10"/>
          <p:cNvSpPr>
            <a:spLocks noGrp="1"/>
          </p:cNvSpPr>
          <p:nvPr>
            <p:ph type="title"/>
          </p:nvPr>
        </p:nvSpPr>
        <p:spPr>
          <a:xfrm>
            <a:off x="1981200" y="274638"/>
            <a:ext cx="8229600" cy="639762"/>
          </a:xfrm>
        </p:spPr>
        <p:txBody>
          <a:bodyPr vert="horz" wrap="square" lIns="91440" tIns="45720" rIns="91440" bIns="45720" anchor="ctr" anchorCtr="0">
            <a:normAutofit fontScale="90000"/>
          </a:bodyPr>
          <a:p>
            <a:pPr eaLnBrk="1" hangingPunct="1"/>
            <a:r>
              <a:rPr lang="en-US" altLang="en-IN" dirty="0"/>
              <a:t>Major </a:t>
            </a:r>
            <a:r>
              <a:rPr lang="en-IN" altLang="x-none" dirty="0"/>
              <a:t>Types of Learning</a:t>
            </a:r>
            <a:endParaRPr dirty="0"/>
          </a:p>
        </p:txBody>
      </p:sp>
      <p:sp>
        <p:nvSpPr>
          <p:cNvPr id="4" name="Date Placeholder 3"/>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32D25E93-BC28-46D7-9290-4A5B9D165398}"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pic>
        <p:nvPicPr>
          <p:cNvPr id="31750" name="Picture 4"/>
          <p:cNvPicPr>
            <a:picLocks noChangeAspect="1"/>
          </p:cNvPicPr>
          <p:nvPr/>
        </p:nvPicPr>
        <p:blipFill>
          <a:blip r:embed="rId1"/>
          <a:stretch>
            <a:fillRect/>
          </a:stretch>
        </p:blipFill>
        <p:spPr>
          <a:xfrm>
            <a:off x="1905000" y="1066800"/>
            <a:ext cx="8456613" cy="5029200"/>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67D0E22B-9FA1-43BF-BF7E-D28B77C16B7C}" type="datetime1">
              <a:rPr kumimoji="0" 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pic>
        <p:nvPicPr>
          <p:cNvPr id="32773" name="Picture 2"/>
          <p:cNvPicPr>
            <a:picLocks noChangeAspect="1"/>
          </p:cNvPicPr>
          <p:nvPr/>
        </p:nvPicPr>
        <p:blipFill>
          <a:blip r:embed="rId1"/>
          <a:stretch>
            <a:fillRect/>
          </a:stretch>
        </p:blipFill>
        <p:spPr>
          <a:xfrm>
            <a:off x="1524000" y="533400"/>
            <a:ext cx="8572500" cy="6115050"/>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67D0E22B-9FA1-43BF-BF7E-D28B77C16B7C}" type="datetime1">
              <a:rPr kumimoji="0" 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pic>
        <p:nvPicPr>
          <p:cNvPr id="33797" name="Picture 2"/>
          <p:cNvPicPr>
            <a:picLocks noChangeAspect="1"/>
          </p:cNvPicPr>
          <p:nvPr/>
        </p:nvPicPr>
        <p:blipFill>
          <a:blip r:embed="rId1"/>
          <a:stretch>
            <a:fillRect/>
          </a:stretch>
        </p:blipFill>
        <p:spPr>
          <a:xfrm>
            <a:off x="1809750" y="533400"/>
            <a:ext cx="8401050" cy="5703888"/>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Title 1"/>
          <p:cNvSpPr>
            <a:spLocks noGrp="1"/>
          </p:cNvSpPr>
          <p:nvPr>
            <p:ph type="title"/>
          </p:nvPr>
        </p:nvSpPr>
        <p:spPr>
          <a:xfrm>
            <a:off x="1981200" y="76200"/>
            <a:ext cx="8229600" cy="792163"/>
          </a:xfrm>
        </p:spPr>
        <p:txBody>
          <a:bodyPr vert="horz" wrap="square" lIns="91440" tIns="45720" rIns="91440" bIns="45720" anchor="ctr" anchorCtr="0"/>
          <a:p>
            <a:pPr eaLnBrk="1" hangingPunct="1"/>
            <a:r>
              <a:rPr dirty="0">
                <a:solidFill>
                  <a:schemeClr val="tx1"/>
                </a:solidFill>
              </a:rPr>
              <a:t>Machine Learning Perspectives</a:t>
            </a:r>
            <a:endParaRPr dirty="0">
              <a:solidFill>
                <a:schemeClr val="tx1"/>
              </a:solidFill>
            </a:endParaRPr>
          </a:p>
        </p:txBody>
      </p:sp>
      <p:pic>
        <p:nvPicPr>
          <p:cNvPr id="60419" name="Picture 2"/>
          <p:cNvPicPr>
            <a:picLocks noChangeAspect="1"/>
          </p:cNvPicPr>
          <p:nvPr/>
        </p:nvPicPr>
        <p:blipFill>
          <a:blip r:embed="rId1"/>
          <a:stretch>
            <a:fillRect/>
          </a:stretch>
        </p:blipFill>
        <p:spPr>
          <a:xfrm>
            <a:off x="1905000" y="990600"/>
            <a:ext cx="8382000" cy="5486400"/>
          </a:xfrm>
          <a:prstGeom prst="rect">
            <a:avLst/>
          </a:prstGeom>
          <a:noFill/>
          <a:ln w="9525">
            <a:noFill/>
          </a:ln>
        </p:spPr>
      </p:pic>
      <p:sp>
        <p:nvSpPr>
          <p:cNvPr id="5" name="Date Placeholder 4"/>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85E6129A-CDBC-45DF-A977-0D15FBEDCFE6}"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標題 1"/>
          <p:cNvSpPr txBox="1"/>
          <p:nvPr/>
        </p:nvSpPr>
        <p:spPr>
          <a:xfrm>
            <a:off x="1981200" y="76200"/>
            <a:ext cx="8229600" cy="990600"/>
          </a:xfrm>
          <a:prstGeom prst="rect">
            <a:avLst/>
          </a:prstGeom>
        </p:spPr>
        <p:txBody>
          <a:bodyPr/>
          <a:p>
            <a:pPr algn="ctr">
              <a:buNone/>
            </a:pPr>
            <a:r>
              <a:rPr lang="en-US" altLang="zh-TW" sz="4400" dirty="0">
                <a:solidFill>
                  <a:schemeClr val="tx1"/>
                </a:solidFill>
                <a:latin typeface="Calibri" panose="020F0502020204030204" charset="0"/>
                <a:ea typeface="PMingLiU" pitchFamily="18" charset="-120"/>
              </a:rPr>
              <a:t>Algorithms</a:t>
            </a:r>
            <a:endParaRPr lang="en-US" altLang="zh-TW" sz="4400" dirty="0">
              <a:solidFill>
                <a:schemeClr val="tx1"/>
              </a:solidFill>
              <a:latin typeface="Calibri" panose="020F0502020204030204" charset="0"/>
              <a:ea typeface="PMingLiU" pitchFamily="18" charset="-120"/>
            </a:endParaRPr>
          </a:p>
        </p:txBody>
      </p:sp>
      <p:sp>
        <p:nvSpPr>
          <p:cNvPr id="61443" name="內容版面配置區 2"/>
          <p:cNvSpPr txBox="1"/>
          <p:nvPr/>
        </p:nvSpPr>
        <p:spPr>
          <a:xfrm>
            <a:off x="1981200" y="1066800"/>
            <a:ext cx="8229600" cy="5257800"/>
          </a:xfrm>
          <a:prstGeom prst="rect">
            <a:avLst/>
          </a:prstGeom>
          <a:noFill/>
          <a:ln w="9525">
            <a:noFill/>
          </a:ln>
        </p:spPr>
        <p:txBody>
          <a:bodyPr/>
          <a:p>
            <a:pPr marL="342900" indent="-342900">
              <a:spcBef>
                <a:spcPct val="20000"/>
              </a:spcBef>
              <a:buFont typeface="Arial" panose="020B0604020202020204" pitchFamily="34" charset="0"/>
              <a:buChar char="•"/>
            </a:pPr>
            <a:r>
              <a:rPr lang="en-US" altLang="zh-TW" sz="2600" b="1" dirty="0">
                <a:latin typeface="Calibri" panose="020F0502020204030204" charset="0"/>
                <a:ea typeface="PMingLiU" pitchFamily="18" charset="-120"/>
              </a:rPr>
              <a:t>Supervised learning </a:t>
            </a:r>
            <a:endParaRPr lang="en-US" altLang="zh-TW" sz="2600" dirty="0">
              <a:latin typeface="Calibri" panose="020F0502020204030204" charset="0"/>
              <a:ea typeface="PMingLiU" pitchFamily="18" charset="-120"/>
            </a:endParaRPr>
          </a:p>
          <a:p>
            <a:pPr marL="742950" lvl="1" indent="-285750" eaLnBrk="1" hangingPunct="1">
              <a:spcBef>
                <a:spcPct val="20000"/>
              </a:spcBef>
              <a:buFont typeface="Arial" panose="020B0604020202020204" pitchFamily="34" charset="0"/>
              <a:buChar char="–"/>
            </a:pPr>
            <a:r>
              <a:rPr lang="en-US" altLang="zh-TW" sz="2600" dirty="0">
                <a:latin typeface="Calibri" panose="020F0502020204030204" charset="0"/>
                <a:ea typeface="PMingLiU" pitchFamily="18" charset="-120"/>
              </a:rPr>
              <a:t>Prediction</a:t>
            </a:r>
            <a:endParaRPr lang="en-US" altLang="zh-TW" sz="2600" dirty="0">
              <a:latin typeface="Calibri" panose="020F0502020204030204" charset="0"/>
              <a:ea typeface="PMingLiU" pitchFamily="18" charset="-120"/>
            </a:endParaRPr>
          </a:p>
          <a:p>
            <a:pPr marL="742950" lvl="1" indent="-285750" eaLnBrk="1" hangingPunct="1">
              <a:spcBef>
                <a:spcPct val="20000"/>
              </a:spcBef>
              <a:buFont typeface="Arial" panose="020B0604020202020204" pitchFamily="34" charset="0"/>
              <a:buChar char="–"/>
            </a:pPr>
            <a:r>
              <a:rPr lang="en-US" altLang="zh-TW" sz="2600" dirty="0">
                <a:latin typeface="Calibri" panose="020F0502020204030204" charset="0"/>
                <a:ea typeface="PMingLiU" pitchFamily="18" charset="-120"/>
              </a:rPr>
              <a:t>Classification (discrete labels), Regression (real values)</a:t>
            </a:r>
            <a:endParaRPr lang="en-US" altLang="zh-TW" sz="2600" dirty="0">
              <a:latin typeface="Calibri" panose="020F0502020204030204" charset="0"/>
              <a:ea typeface="PMingLiU" pitchFamily="18" charset="-120"/>
            </a:endParaRPr>
          </a:p>
          <a:p>
            <a:pPr marL="342900" indent="-342900">
              <a:spcBef>
                <a:spcPct val="20000"/>
              </a:spcBef>
              <a:buFont typeface="Arial" panose="020B0604020202020204" pitchFamily="34" charset="0"/>
              <a:buChar char="•"/>
            </a:pPr>
            <a:r>
              <a:rPr lang="en-US" altLang="zh-TW" sz="2600" b="1" dirty="0">
                <a:latin typeface="Calibri" panose="020F0502020204030204" charset="0"/>
                <a:ea typeface="PMingLiU" pitchFamily="18" charset="-120"/>
              </a:rPr>
              <a:t>Unsupervised learning</a:t>
            </a:r>
            <a:endParaRPr lang="en-US" altLang="zh-TW" sz="2600" dirty="0">
              <a:latin typeface="Calibri" panose="020F0502020204030204" charset="0"/>
              <a:ea typeface="PMingLiU" pitchFamily="18" charset="-120"/>
            </a:endParaRPr>
          </a:p>
          <a:p>
            <a:pPr marL="742950" lvl="1" indent="-285750" eaLnBrk="1" hangingPunct="1">
              <a:spcBef>
                <a:spcPct val="20000"/>
              </a:spcBef>
              <a:buFont typeface="Arial" panose="020B0604020202020204" pitchFamily="34" charset="0"/>
              <a:buChar char="–"/>
            </a:pPr>
            <a:r>
              <a:rPr lang="en-US" altLang="zh-TW" sz="2600" dirty="0">
                <a:latin typeface="Calibri" panose="020F0502020204030204" charset="0"/>
                <a:ea typeface="PMingLiU" pitchFamily="18" charset="-120"/>
              </a:rPr>
              <a:t>Clustering</a:t>
            </a:r>
            <a:endParaRPr lang="en-US" altLang="zh-TW" sz="2600" dirty="0">
              <a:latin typeface="Calibri" panose="020F0502020204030204" charset="0"/>
              <a:ea typeface="PMingLiU" pitchFamily="18" charset="-120"/>
            </a:endParaRPr>
          </a:p>
          <a:p>
            <a:pPr marL="742950" lvl="1" indent="-285750" eaLnBrk="1" hangingPunct="1">
              <a:spcBef>
                <a:spcPct val="20000"/>
              </a:spcBef>
              <a:buFont typeface="Arial" panose="020B0604020202020204" pitchFamily="34" charset="0"/>
              <a:buChar char="–"/>
            </a:pPr>
            <a:r>
              <a:rPr lang="en-US" altLang="zh-TW" sz="2600" dirty="0">
                <a:latin typeface="Calibri" panose="020F0502020204030204" charset="0"/>
                <a:ea typeface="PMingLiU" pitchFamily="18" charset="-120"/>
              </a:rPr>
              <a:t>Probability distribution estimation</a:t>
            </a:r>
            <a:endParaRPr lang="en-US" altLang="zh-TW" sz="2600" dirty="0">
              <a:latin typeface="Calibri" panose="020F0502020204030204" charset="0"/>
              <a:ea typeface="PMingLiU" pitchFamily="18" charset="-120"/>
            </a:endParaRPr>
          </a:p>
          <a:p>
            <a:pPr marL="742950" lvl="1" indent="-285750" eaLnBrk="1" hangingPunct="1">
              <a:spcBef>
                <a:spcPct val="20000"/>
              </a:spcBef>
              <a:buFont typeface="Arial" panose="020B0604020202020204" pitchFamily="34" charset="0"/>
              <a:buChar char="–"/>
            </a:pPr>
            <a:r>
              <a:rPr lang="en-US" altLang="zh-TW" sz="2600" dirty="0">
                <a:latin typeface="Calibri" panose="020F0502020204030204" charset="0"/>
                <a:ea typeface="PMingLiU" pitchFamily="18" charset="-120"/>
              </a:rPr>
              <a:t>Finding association (in features)</a:t>
            </a:r>
            <a:endParaRPr lang="en-US" altLang="zh-TW" sz="2600" dirty="0">
              <a:latin typeface="Calibri" panose="020F0502020204030204" charset="0"/>
              <a:ea typeface="PMingLiU" pitchFamily="18" charset="-120"/>
            </a:endParaRPr>
          </a:p>
          <a:p>
            <a:pPr marL="742950" lvl="1" indent="-285750" eaLnBrk="1" hangingPunct="1">
              <a:spcBef>
                <a:spcPct val="20000"/>
              </a:spcBef>
              <a:buFont typeface="Arial" panose="020B0604020202020204" pitchFamily="34" charset="0"/>
              <a:buChar char="–"/>
            </a:pPr>
            <a:r>
              <a:rPr lang="en-US" altLang="zh-TW" sz="2600" dirty="0">
                <a:latin typeface="Calibri" panose="020F0502020204030204" charset="0"/>
                <a:ea typeface="PMingLiU" pitchFamily="18" charset="-120"/>
              </a:rPr>
              <a:t>Dimension reduction </a:t>
            </a:r>
            <a:endParaRPr lang="en-US" altLang="zh-TW" sz="2600" dirty="0">
              <a:latin typeface="Calibri" panose="020F0502020204030204" charset="0"/>
              <a:ea typeface="PMingLiU" pitchFamily="18" charset="-120"/>
            </a:endParaRPr>
          </a:p>
          <a:p>
            <a:pPr marL="342900" indent="-342900">
              <a:spcBef>
                <a:spcPct val="20000"/>
              </a:spcBef>
              <a:buFont typeface="Arial" panose="020B0604020202020204" pitchFamily="34" charset="0"/>
              <a:buChar char="•"/>
            </a:pPr>
            <a:r>
              <a:rPr lang="en-US" altLang="zh-TW" sz="2600" b="1" dirty="0">
                <a:latin typeface="Calibri" panose="020F0502020204030204" charset="0"/>
                <a:ea typeface="PMingLiU" pitchFamily="18" charset="-120"/>
              </a:rPr>
              <a:t>Semi-supervised learning</a:t>
            </a:r>
            <a:endParaRPr lang="en-US" altLang="zh-TW" sz="2600" b="1" dirty="0">
              <a:latin typeface="Calibri" panose="020F0502020204030204" charset="0"/>
              <a:ea typeface="PMingLiU" pitchFamily="18" charset="-120"/>
            </a:endParaRPr>
          </a:p>
          <a:p>
            <a:pPr marL="342900" indent="-342900">
              <a:spcBef>
                <a:spcPct val="20000"/>
              </a:spcBef>
              <a:buFont typeface="Arial" panose="020B0604020202020204" pitchFamily="34" charset="0"/>
              <a:buChar char="•"/>
            </a:pPr>
            <a:r>
              <a:rPr lang="en-US" altLang="zh-TW" sz="2600" b="1" dirty="0">
                <a:latin typeface="Calibri" panose="020F0502020204030204" charset="0"/>
                <a:ea typeface="PMingLiU" pitchFamily="18" charset="-120"/>
              </a:rPr>
              <a:t>Reinforcement learning</a:t>
            </a:r>
            <a:endParaRPr lang="en-US" altLang="zh-TW" sz="2600" b="1" dirty="0">
              <a:latin typeface="Calibri" panose="020F0502020204030204" charset="0"/>
              <a:ea typeface="PMingLiU" pitchFamily="18" charset="-120"/>
            </a:endParaRPr>
          </a:p>
          <a:p>
            <a:pPr marL="742950" lvl="1" indent="-285750" eaLnBrk="1" hangingPunct="1">
              <a:spcBef>
                <a:spcPct val="20000"/>
              </a:spcBef>
              <a:buFont typeface="Arial" panose="020B0604020202020204" pitchFamily="34" charset="0"/>
              <a:buChar char="–"/>
            </a:pPr>
            <a:r>
              <a:rPr lang="en-US" altLang="zh-TW" sz="2600" dirty="0">
                <a:latin typeface="Calibri" panose="020F0502020204030204" charset="0"/>
                <a:ea typeface="PMingLiU" pitchFamily="18" charset="-120"/>
              </a:rPr>
              <a:t>Decision making (robot, chess machine)</a:t>
            </a:r>
            <a:endParaRPr lang="en-US" altLang="zh-TW" sz="2600" dirty="0">
              <a:latin typeface="Calibri" panose="020F0502020204030204" charset="0"/>
              <a:ea typeface="PMingLiU" pitchFamily="18" charset="-120"/>
            </a:endParaRPr>
          </a:p>
          <a:p>
            <a:pPr marL="342900" indent="-342900">
              <a:spcBef>
                <a:spcPct val="20000"/>
              </a:spcBef>
              <a:buFont typeface="Arial" panose="020B0604020202020204" pitchFamily="34" charset="0"/>
              <a:buChar char="•"/>
            </a:pPr>
            <a:endParaRPr lang="zh-TW" altLang="en-US" sz="2400" dirty="0">
              <a:latin typeface="Calibri" panose="020F0502020204030204" charset="0"/>
              <a:ea typeface="PMingLiU" pitchFamily="18" charset="-120"/>
            </a:endParaRPr>
          </a:p>
        </p:txBody>
      </p:sp>
      <p:sp>
        <p:nvSpPr>
          <p:cNvPr id="5" name="Date Placeholder 4"/>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62ACCB81-A5B3-495A-818E-729B0AF65259}"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object 5"/>
          <p:cNvSpPr txBox="1"/>
          <p:nvPr/>
        </p:nvSpPr>
        <p:spPr>
          <a:xfrm>
            <a:off x="9369425" y="6183313"/>
            <a:ext cx="198438" cy="139700"/>
          </a:xfrm>
          <a:prstGeom prst="rect">
            <a:avLst/>
          </a:prstGeom>
          <a:noFill/>
          <a:ln w="9525">
            <a:noFill/>
          </a:ln>
        </p:spPr>
        <p:txBody>
          <a:bodyPr lIns="0" tIns="0" rIns="0" bIns="0">
            <a:spAutoFit/>
          </a:bodyPr>
          <a:p>
            <a:pPr marL="33655">
              <a:lnSpc>
                <a:spcPts val="1090"/>
              </a:lnSpc>
            </a:pPr>
            <a:fld id="{9A0DB2DC-4C9A-4742-B13C-FB6460FD3503}" type="slidenum">
              <a:rPr lang="en-US" sz="1100" dirty="0">
                <a:solidFill>
                  <a:srgbClr val="898989"/>
                </a:solidFill>
                <a:latin typeface="Calibri" panose="020F0502020204030204" charset="0"/>
              </a:rPr>
            </a:fld>
            <a:endParaRPr lang="en-US" sz="1100" dirty="0">
              <a:solidFill>
                <a:srgbClr val="898989"/>
              </a:solidFill>
              <a:latin typeface="Calibri" panose="020F0502020204030204" charset="0"/>
            </a:endParaRPr>
          </a:p>
        </p:txBody>
      </p:sp>
      <p:sp>
        <p:nvSpPr>
          <p:cNvPr id="62467" name="object 4"/>
          <p:cNvSpPr txBox="1"/>
          <p:nvPr/>
        </p:nvSpPr>
        <p:spPr>
          <a:xfrm>
            <a:off x="1905000" y="838200"/>
            <a:ext cx="8458200" cy="5904865"/>
          </a:xfrm>
          <a:prstGeom prst="rect">
            <a:avLst/>
          </a:prstGeom>
          <a:noFill/>
          <a:ln w="9525">
            <a:noFill/>
          </a:ln>
        </p:spPr>
        <p:txBody>
          <a:bodyPr lIns="0" tIns="11135" rIns="0" bIns="0">
            <a:spAutoFit/>
          </a:bodyPr>
          <a:p>
            <a:pPr marL="311150" indent="-299720" algn="just" defTabSz="914400">
              <a:lnSpc>
                <a:spcPct val="114000"/>
              </a:lnSpc>
              <a:buFont typeface="Arial" panose="020B0604020202020204" pitchFamily="34" charset="0"/>
              <a:buChar char="•"/>
              <a:tabLst>
                <a:tab pos="311150" algn="l"/>
              </a:tabLst>
            </a:pPr>
            <a:r>
              <a:rPr sz="2800" b="1" dirty="0">
                <a:latin typeface="Calibri" panose="020F0502020204030204" charset="0"/>
              </a:rPr>
              <a:t>Classification</a:t>
            </a:r>
            <a:endParaRPr sz="2800" dirty="0">
              <a:latin typeface="Calibri" panose="020F0502020204030204" charset="0"/>
            </a:endParaRPr>
          </a:p>
          <a:p>
            <a:pPr marL="662305" lvl="1" indent="-250825" algn="just" defTabSz="914400" eaLnBrk="1" hangingPunct="1">
              <a:lnSpc>
                <a:spcPct val="114000"/>
              </a:lnSpc>
              <a:buFont typeface="Arial" panose="020B0604020202020204" pitchFamily="34" charset="0"/>
              <a:buChar char="–"/>
              <a:tabLst>
                <a:tab pos="311150" algn="l"/>
              </a:tabLst>
            </a:pPr>
            <a:r>
              <a:rPr sz="2800" dirty="0">
                <a:latin typeface="Calibri" panose="020F0502020204030204" charset="0"/>
              </a:rPr>
              <a:t>Learn a way to classify unseen examples, based on a set of  labeled examples, e.g., classify songs by emotion  categories. E.g., decision trees (e.g., C5.4)</a:t>
            </a:r>
            <a:endParaRPr sz="2800" dirty="0">
              <a:latin typeface="Calibri" panose="020F0502020204030204" charset="0"/>
            </a:endParaRPr>
          </a:p>
          <a:p>
            <a:pPr marL="662305" lvl="1" indent="-250825" algn="just" defTabSz="914400" eaLnBrk="1" hangingPunct="1">
              <a:lnSpc>
                <a:spcPct val="114000"/>
              </a:lnSpc>
              <a:tabLst>
                <a:tab pos="311150" algn="l"/>
              </a:tabLst>
            </a:pPr>
            <a:endParaRPr sz="2800" dirty="0">
              <a:latin typeface="Calibri" panose="020F0502020204030204" charset="0"/>
            </a:endParaRPr>
          </a:p>
          <a:p>
            <a:pPr marL="311150" indent="-299720" algn="just" defTabSz="914400">
              <a:lnSpc>
                <a:spcPct val="114000"/>
              </a:lnSpc>
              <a:buFont typeface="Arial" panose="020B0604020202020204" pitchFamily="34" charset="0"/>
              <a:buChar char="•"/>
              <a:tabLst>
                <a:tab pos="311150" algn="l"/>
              </a:tabLst>
            </a:pPr>
            <a:r>
              <a:rPr sz="2800" b="1" dirty="0">
                <a:latin typeface="Calibri" panose="020F0502020204030204" charset="0"/>
              </a:rPr>
              <a:t>Regression</a:t>
            </a:r>
            <a:endParaRPr sz="2800" dirty="0">
              <a:latin typeface="Calibri" panose="020F0502020204030204" charset="0"/>
            </a:endParaRPr>
          </a:p>
          <a:p>
            <a:pPr marL="662305" lvl="1" indent="-250825" algn="just" defTabSz="914400" eaLnBrk="1" hangingPunct="1">
              <a:lnSpc>
                <a:spcPct val="114000"/>
              </a:lnSpc>
              <a:buFont typeface="Arial" panose="020B0604020202020204" pitchFamily="34" charset="0"/>
              <a:buChar char="–"/>
              <a:tabLst>
                <a:tab pos="311150" algn="l"/>
              </a:tabLst>
            </a:pPr>
            <a:r>
              <a:rPr sz="2800" dirty="0">
                <a:latin typeface="Calibri" panose="020F0502020204030204" charset="0"/>
              </a:rPr>
              <a:t>Learn a way to predict continuous output values, based on  a set of labeled examples, e.g., predict software  development effort in person months</a:t>
            </a:r>
            <a:endParaRPr sz="2800" dirty="0">
              <a:latin typeface="Calibri" panose="020F0502020204030204" charset="0"/>
            </a:endParaRPr>
          </a:p>
          <a:p>
            <a:pPr marL="662305" lvl="1" indent="-250825" algn="just" defTabSz="914400" eaLnBrk="1" hangingPunct="1">
              <a:lnSpc>
                <a:spcPct val="114000"/>
              </a:lnSpc>
              <a:buFont typeface="Arial" panose="020B0604020202020204" pitchFamily="34" charset="0"/>
              <a:buChar char="–"/>
              <a:tabLst>
                <a:tab pos="311150" algn="l"/>
              </a:tabLst>
            </a:pPr>
            <a:r>
              <a:rPr sz="2800" dirty="0">
                <a:latin typeface="Calibri" panose="020F0502020204030204" charset="0"/>
              </a:rPr>
              <a:t>Sometimes regarded as </a:t>
            </a:r>
            <a:r>
              <a:rPr sz="2800" b="1" dirty="0">
                <a:latin typeface="Calibri" panose="020F0502020204030204" charset="0"/>
              </a:rPr>
              <a:t>numeric classification </a:t>
            </a:r>
            <a:r>
              <a:rPr sz="2800" dirty="0">
                <a:latin typeface="Calibri" panose="020F0502020204030204" charset="0"/>
              </a:rPr>
              <a:t>(outputs are  continuous instead of discrete)</a:t>
            </a:r>
            <a:endParaRPr sz="2800" dirty="0">
              <a:latin typeface="Calibri" panose="020F0502020204030204" charset="0"/>
            </a:endParaRPr>
          </a:p>
          <a:p>
            <a:pPr marL="662305" lvl="1" indent="-250825" algn="just" defTabSz="914400" eaLnBrk="1" hangingPunct="1">
              <a:lnSpc>
                <a:spcPct val="114000"/>
              </a:lnSpc>
              <a:buFont typeface="Arial" panose="020B0604020202020204" pitchFamily="34" charset="0"/>
              <a:buChar char="–"/>
              <a:tabLst>
                <a:tab pos="311150" algn="l"/>
              </a:tabLst>
            </a:pPr>
            <a:r>
              <a:rPr sz="2800" dirty="0">
                <a:latin typeface="Calibri" panose="020F0502020204030204" charset="0"/>
              </a:rPr>
              <a:t>E.g., Support Vector Regression</a:t>
            </a:r>
            <a:endParaRPr sz="2800" dirty="0">
              <a:latin typeface="Calibri" panose="020F0502020204030204" charset="0"/>
            </a:endParaRPr>
          </a:p>
        </p:txBody>
      </p:sp>
      <p:sp>
        <p:nvSpPr>
          <p:cNvPr id="62468" name="Title 5"/>
          <p:cNvSpPr>
            <a:spLocks noGrp="1"/>
          </p:cNvSpPr>
          <p:nvPr>
            <p:ph type="title"/>
          </p:nvPr>
        </p:nvSpPr>
        <p:spPr>
          <a:xfrm>
            <a:off x="1981200" y="-152400"/>
            <a:ext cx="8229600" cy="1143000"/>
          </a:xfrm>
        </p:spPr>
        <p:txBody>
          <a:bodyPr vert="horz" wrap="square" lIns="91440" tIns="45720" rIns="91440" bIns="45720" anchor="ctr" anchorCtr="0"/>
          <a:p>
            <a:pPr eaLnBrk="1" hangingPunct="1"/>
            <a:r>
              <a:rPr dirty="0">
                <a:solidFill>
                  <a:schemeClr val="tx1"/>
                </a:solidFill>
              </a:rPr>
              <a:t>ML Algorithms</a:t>
            </a:r>
            <a:endParaRPr dirty="0">
              <a:solidFill>
                <a:schemeClr val="tx1"/>
              </a:solidFill>
            </a:endParaRPr>
          </a:p>
        </p:txBody>
      </p:sp>
      <p:sp>
        <p:nvSpPr>
          <p:cNvPr id="6" name="Date Placeholder 5"/>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3E2A7A5C-D9BA-4270-B48F-C7FBA4C8E817}"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Slide Number Placeholder 7"/>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1" name="object 4"/>
          <p:cNvSpPr txBox="1"/>
          <p:nvPr/>
        </p:nvSpPr>
        <p:spPr>
          <a:xfrm>
            <a:off x="1981200" y="1219200"/>
            <a:ext cx="8458200" cy="4873625"/>
          </a:xfrm>
          <a:prstGeom prst="rect">
            <a:avLst/>
          </a:prstGeom>
          <a:noFill/>
          <a:ln w="9525">
            <a:noFill/>
          </a:ln>
        </p:spPr>
        <p:txBody>
          <a:bodyPr lIns="0" tIns="99661" rIns="0" bIns="0">
            <a:spAutoFit/>
          </a:bodyPr>
          <a:p>
            <a:pPr marL="311150" indent="-299720" defTabSz="914400">
              <a:spcBef>
                <a:spcPts val="790"/>
              </a:spcBef>
              <a:buFont typeface="Arial" panose="020B0604020202020204" pitchFamily="34" charset="0"/>
              <a:buChar char="•"/>
              <a:tabLst>
                <a:tab pos="311150" algn="l"/>
              </a:tabLst>
            </a:pPr>
            <a:r>
              <a:rPr sz="2800" b="1" dirty="0">
                <a:latin typeface="Calibri" panose="020F0502020204030204" charset="0"/>
              </a:rPr>
              <a:t>Association</a:t>
            </a:r>
            <a:endParaRPr sz="2800" dirty="0">
              <a:latin typeface="Calibri" panose="020F0502020204030204" charset="0"/>
            </a:endParaRPr>
          </a:p>
          <a:p>
            <a:pPr marL="662305" lvl="1" indent="-250825" defTabSz="914400" eaLnBrk="1" hangingPunct="1">
              <a:spcBef>
                <a:spcPts val="600"/>
              </a:spcBef>
              <a:buFont typeface="Arial" panose="020B0604020202020204" pitchFamily="34" charset="0"/>
              <a:buChar char="–"/>
              <a:tabLst>
                <a:tab pos="311150" algn="l"/>
              </a:tabLst>
            </a:pPr>
            <a:r>
              <a:rPr sz="2800" dirty="0">
                <a:latin typeface="Calibri" panose="020F0502020204030204" charset="0"/>
              </a:rPr>
              <a:t>Find any association among features, not just  input-output associations (e.g., in a supermarket,  find that clients who buys apples also buys  cereals)</a:t>
            </a:r>
            <a:endParaRPr sz="2800" dirty="0">
              <a:latin typeface="Calibri" panose="020F0502020204030204" charset="0"/>
            </a:endParaRPr>
          </a:p>
          <a:p>
            <a:pPr marL="662305" lvl="1" indent="-250825" defTabSz="914400" eaLnBrk="1" hangingPunct="1">
              <a:spcBef>
                <a:spcPts val="590"/>
              </a:spcBef>
              <a:buFont typeface="Arial" panose="020B0604020202020204" pitchFamily="34" charset="0"/>
              <a:buChar char="–"/>
              <a:tabLst>
                <a:tab pos="311150" algn="l"/>
              </a:tabLst>
            </a:pPr>
            <a:r>
              <a:rPr sz="2800" dirty="0">
                <a:latin typeface="Calibri" panose="020F0502020204030204" charset="0"/>
              </a:rPr>
              <a:t>E.g., Apriori</a:t>
            </a:r>
            <a:endParaRPr sz="2800" dirty="0">
              <a:latin typeface="Calibri" panose="020F0502020204030204" charset="0"/>
            </a:endParaRPr>
          </a:p>
          <a:p>
            <a:pPr marL="662305" lvl="1" indent="-250825" defTabSz="914400" eaLnBrk="1" hangingPunct="1">
              <a:spcBef>
                <a:spcPts val="590"/>
              </a:spcBef>
              <a:tabLst>
                <a:tab pos="311150" algn="l"/>
              </a:tabLst>
            </a:pPr>
            <a:endParaRPr sz="2800" dirty="0">
              <a:latin typeface="Calibri" panose="020F0502020204030204" charset="0"/>
            </a:endParaRPr>
          </a:p>
          <a:p>
            <a:pPr marL="311150" indent="-299720" defTabSz="914400">
              <a:spcBef>
                <a:spcPts val="665"/>
              </a:spcBef>
              <a:buFont typeface="Arial" panose="020B0604020202020204" pitchFamily="34" charset="0"/>
              <a:buChar char="•"/>
              <a:tabLst>
                <a:tab pos="311150" algn="l"/>
              </a:tabLst>
            </a:pPr>
            <a:r>
              <a:rPr sz="2800" b="1" dirty="0">
                <a:latin typeface="Calibri" panose="020F0502020204030204" charset="0"/>
              </a:rPr>
              <a:t>Clustering</a:t>
            </a:r>
            <a:endParaRPr sz="2800" dirty="0">
              <a:latin typeface="Calibri" panose="020F0502020204030204" charset="0"/>
            </a:endParaRPr>
          </a:p>
          <a:p>
            <a:pPr marL="662305" lvl="1" indent="-250825" defTabSz="914400" eaLnBrk="1" hangingPunct="1">
              <a:spcBef>
                <a:spcPts val="600"/>
              </a:spcBef>
              <a:buFont typeface="Arial" panose="020B0604020202020204" pitchFamily="34" charset="0"/>
              <a:buChar char="–"/>
              <a:tabLst>
                <a:tab pos="311150" algn="l"/>
              </a:tabLst>
            </a:pPr>
            <a:r>
              <a:rPr sz="2800" dirty="0">
                <a:latin typeface="Calibri" panose="020F0502020204030204" charset="0"/>
              </a:rPr>
              <a:t>Find natural grouping among data</a:t>
            </a:r>
            <a:endParaRPr sz="2800" dirty="0">
              <a:latin typeface="Calibri" panose="020F0502020204030204" charset="0"/>
            </a:endParaRPr>
          </a:p>
          <a:p>
            <a:pPr marL="662305" lvl="1" indent="-250825" defTabSz="914400" eaLnBrk="1" hangingPunct="1">
              <a:spcBef>
                <a:spcPts val="590"/>
              </a:spcBef>
              <a:buFont typeface="Arial" panose="020B0604020202020204" pitchFamily="34" charset="0"/>
              <a:buChar char="–"/>
              <a:tabLst>
                <a:tab pos="311150" algn="l"/>
              </a:tabLst>
            </a:pPr>
            <a:r>
              <a:rPr sz="2800" dirty="0">
                <a:latin typeface="Calibri" panose="020F0502020204030204" charset="0"/>
              </a:rPr>
              <a:t>E.g., K-means clustering, DBSCAN, Heirarchial clustering</a:t>
            </a:r>
            <a:endParaRPr sz="2800" dirty="0">
              <a:latin typeface="Calibri" panose="020F0502020204030204" charset="0"/>
            </a:endParaRPr>
          </a:p>
        </p:txBody>
      </p:sp>
      <p:sp>
        <p:nvSpPr>
          <p:cNvPr id="7" name="Title 5"/>
          <p:cNvSpPr txBox="1"/>
          <p:nvPr/>
        </p:nvSpPr>
        <p:spPr bwMode="auto">
          <a:xfrm>
            <a:off x="1981200" y="-152400"/>
            <a:ext cx="8229600" cy="1143000"/>
          </a:xfrm>
          <a:prstGeom prst="rect">
            <a:avLst/>
          </a:prstGeom>
          <a:noFill/>
          <a:ln w="9525">
            <a:noFill/>
            <a:miter lim="800000"/>
          </a:ln>
        </p:spPr>
        <p:txBody>
          <a:bodyPr anchor="ctr"/>
          <a:lstStyle/>
          <a:p>
            <a:pPr marR="0" algn="ctr" defTabSz="914400" eaLnBrk="0" hangingPunct="0">
              <a:buClrTx/>
              <a:buSzTx/>
              <a:buFontTx/>
              <a:buNone/>
              <a:defRPr/>
            </a:pPr>
            <a:r>
              <a:rPr kumimoji="0" lang="en-US" sz="4400" kern="1200" cap="none" spc="0" normalizeH="0" baseline="0" noProof="0">
                <a:solidFill>
                  <a:schemeClr val="tx1"/>
                </a:solidFill>
                <a:latin typeface="+mj-lt"/>
                <a:ea typeface="+mj-ea"/>
                <a:cs typeface="+mj-cs"/>
              </a:rPr>
              <a:t>ML Algorithms</a:t>
            </a:r>
            <a:endParaRPr kumimoji="0" lang="en-US" sz="4400" kern="1200" cap="none" spc="0" normalizeH="0" baseline="0" noProof="0" dirty="0">
              <a:solidFill>
                <a:schemeClr val="tx1"/>
              </a:solidFill>
              <a:latin typeface="+mj-lt"/>
              <a:ea typeface="+mj-ea"/>
              <a:cs typeface="+mj-cs"/>
            </a:endParaRPr>
          </a:p>
        </p:txBody>
      </p:sp>
      <p:sp>
        <p:nvSpPr>
          <p:cNvPr id="6" name="Date Placeholder 5"/>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96EB6422-C34A-45D6-9CC4-12486101B914}"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Slide Number Placeholder 8"/>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Title 1"/>
          <p:cNvSpPr>
            <a:spLocks noGrp="1"/>
          </p:cNvSpPr>
          <p:nvPr>
            <p:ph type="title"/>
          </p:nvPr>
        </p:nvSpPr>
        <p:spPr>
          <a:xfrm>
            <a:off x="1981200" y="76200"/>
            <a:ext cx="8229600" cy="1143000"/>
          </a:xfrm>
        </p:spPr>
        <p:txBody>
          <a:bodyPr vert="horz" wrap="square" lIns="91440" tIns="45720" rIns="91440" bIns="45720" anchor="ctr" anchorCtr="0"/>
          <a:p>
            <a:pPr eaLnBrk="1" hangingPunct="1"/>
            <a:r>
              <a:rPr dirty="0">
                <a:solidFill>
                  <a:schemeClr val="tx1"/>
                </a:solidFill>
              </a:rPr>
              <a:t>Machine Learning Process</a:t>
            </a:r>
            <a:endParaRPr dirty="0">
              <a:solidFill>
                <a:schemeClr val="tx1"/>
              </a:solidFill>
            </a:endParaRPr>
          </a:p>
        </p:txBody>
      </p:sp>
      <p:pic>
        <p:nvPicPr>
          <p:cNvPr id="64515" name="Picture 2"/>
          <p:cNvPicPr>
            <a:picLocks noGrp="1" noChangeAspect="1"/>
          </p:cNvPicPr>
          <p:nvPr>
            <p:ph idx="1"/>
          </p:nvPr>
        </p:nvPicPr>
        <p:blipFill>
          <a:blip r:embed="rId1"/>
          <a:srcRect/>
          <a:stretch>
            <a:fillRect/>
          </a:stretch>
        </p:blipFill>
        <p:spPr>
          <a:xfrm>
            <a:off x="2246313" y="1600200"/>
            <a:ext cx="7699375" cy="4525963"/>
          </a:xfrm>
        </p:spPr>
      </p:pic>
      <p:sp>
        <p:nvSpPr>
          <p:cNvPr id="6" name="Date Placeholder 5"/>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9CDA345E-8C94-49C5-88AF-BB5CAC2C950E}"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Slide Number Placeholder 7"/>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517200" y="688900"/>
            <a:ext cx="5039600" cy="684000"/>
          </a:xfrm>
          <a:prstGeom prst="rect">
            <a:avLst/>
          </a:prstGeom>
          <a:solidFill>
            <a:schemeClr val="lt1"/>
          </a:solidFill>
        </p:spPr>
        <p:txBody>
          <a:bodyPr spcFirstLastPara="1" wrap="square" lIns="121900" tIns="121900" rIns="121900" bIns="121900" anchor="b" anchorCtr="0">
            <a:noAutofit/>
          </a:bodyPr>
          <a:lstStyle/>
          <a:p>
            <a:pPr marL="0" lvl="0" indent="0" algn="l" rtl="0">
              <a:lnSpc>
                <a:spcPct val="115000"/>
              </a:lnSpc>
              <a:spcBef>
                <a:spcPts val="0"/>
              </a:spcBef>
              <a:spcAft>
                <a:spcPts val="0"/>
              </a:spcAft>
              <a:buNone/>
            </a:pPr>
            <a:r>
              <a:rPr lang="en-GB" sz="3335">
                <a:solidFill>
                  <a:srgbClr val="212121"/>
                </a:solidFill>
                <a:latin typeface="Georgia" panose="02040502050405020303"/>
                <a:ea typeface="Georgia" panose="02040502050405020303"/>
                <a:cs typeface="Georgia" panose="02040502050405020303"/>
                <a:sym typeface="Georgia" panose="02040502050405020303"/>
              </a:rPr>
              <a:t>Data Visualization</a:t>
            </a:r>
            <a:endParaRPr sz="5335">
              <a:solidFill>
                <a:srgbClr val="212121"/>
              </a:solidFill>
              <a:latin typeface="Georgia" panose="02040502050405020303"/>
              <a:ea typeface="Georgia" panose="02040502050405020303"/>
              <a:cs typeface="Georgia" panose="02040502050405020303"/>
              <a:sym typeface="Georgia" panose="02040502050405020303"/>
            </a:endParaRPr>
          </a:p>
        </p:txBody>
      </p:sp>
      <p:sp>
        <p:nvSpPr>
          <p:cNvPr id="121" name="Google Shape;121;p21"/>
          <p:cNvSpPr txBox="1"/>
          <p:nvPr>
            <p:ph type="body" idx="1"/>
          </p:nvPr>
        </p:nvSpPr>
        <p:spPr>
          <a:xfrm>
            <a:off x="558967" y="1652233"/>
            <a:ext cx="5039600" cy="4428400"/>
          </a:xfrm>
          <a:prstGeom prst="rect">
            <a:avLst/>
          </a:prstGeom>
          <a:solidFill>
            <a:schemeClr val="lt2"/>
          </a:solidFill>
        </p:spPr>
        <p:txBody>
          <a:bodyPr spcFirstLastPara="1" wrap="square" lIns="121900" tIns="121900" rIns="121900" bIns="121900" anchor="t" anchorCtr="0">
            <a:noAutofit/>
          </a:bodyPr>
          <a:lstStyle/>
          <a:p>
            <a:pPr marL="0" lvl="0" indent="0" algn="l" rtl="0">
              <a:lnSpc>
                <a:spcPct val="166000"/>
              </a:lnSpc>
              <a:spcBef>
                <a:spcPts val="0"/>
              </a:spcBef>
              <a:spcAft>
                <a:spcPts val="0"/>
              </a:spcAft>
              <a:buNone/>
            </a:pPr>
            <a:r>
              <a:rPr lang="en-GB" sz="1735">
                <a:solidFill>
                  <a:schemeClr val="lt1"/>
                </a:solidFill>
                <a:latin typeface="Arial" panose="020B0604020202020204"/>
                <a:ea typeface="Arial" panose="020B0604020202020204"/>
                <a:cs typeface="Arial" panose="020B0604020202020204"/>
                <a:sym typeface="Arial" panose="020B0604020202020204"/>
              </a:rPr>
              <a:t>Data visualization involves representing data using charts, graphs, and other visual tools. Data visualization is important because it helps you understand and communicate insights and meaning from the data. Some of the commonly used data visualization tools include Tableau, Power BI, and Excel. When creating visualizations, it is important to choose the right type of chart or graph that can best represent the data</a:t>
            </a:r>
            <a:endParaRPr sz="2135">
              <a:solidFill>
                <a:schemeClr val="lt1"/>
              </a:solidFill>
            </a:endParaRPr>
          </a:p>
        </p:txBody>
      </p:sp>
      <p:sp>
        <p:nvSpPr>
          <p:cNvPr id="122" name="Google Shape;122;p21"/>
          <p:cNvSpPr txBox="1"/>
          <p:nvPr>
            <p:ph type="body" idx="2"/>
          </p:nvPr>
        </p:nvSpPr>
        <p:spPr>
          <a:xfrm>
            <a:off x="6483167" y="1664227"/>
            <a:ext cx="5039600" cy="4428400"/>
          </a:xfrm>
          <a:prstGeom prst="rect">
            <a:avLst/>
          </a:prstGeom>
          <a:solidFill>
            <a:schemeClr val="lt2"/>
          </a:solidFill>
        </p:spPr>
        <p:txBody>
          <a:bodyPr spcFirstLastPara="1" wrap="square" lIns="121900" tIns="121900" rIns="121900" bIns="121900" anchor="t" anchorCtr="0">
            <a:noAutofit/>
          </a:bodyPr>
          <a:lstStyle/>
          <a:p>
            <a:pPr marL="0" lvl="0" indent="0" algn="l" rtl="0">
              <a:lnSpc>
                <a:spcPct val="166000"/>
              </a:lnSpc>
              <a:spcBef>
                <a:spcPts val="0"/>
              </a:spcBef>
              <a:spcAft>
                <a:spcPts val="0"/>
              </a:spcAft>
              <a:buNone/>
            </a:pPr>
            <a:r>
              <a:rPr lang="en-GB" sz="1735">
                <a:solidFill>
                  <a:schemeClr val="lt1"/>
                </a:solidFill>
                <a:latin typeface="Arial" panose="020B0604020202020204"/>
                <a:ea typeface="Arial" panose="020B0604020202020204"/>
                <a:cs typeface="Arial" panose="020B0604020202020204"/>
                <a:sym typeface="Arial" panose="020B0604020202020204"/>
              </a:rPr>
              <a:t>Machine learning is a subfield of data analytics that involves using algorithms to make predictions and decisions based on data. Machine learning algorithms can be used for tasks like image recognition, language translation, and fraud detection. Some of the commonly used machine learning algorithms include linear regression, logistic regression, and decision trees.</a:t>
            </a:r>
            <a:endParaRPr sz="2135">
              <a:solidFill>
                <a:schemeClr val="lt1"/>
              </a:solidFill>
            </a:endParaRPr>
          </a:p>
        </p:txBody>
      </p:sp>
      <p:sp>
        <p:nvSpPr>
          <p:cNvPr id="123" name="Google Shape;123;p21"/>
          <p:cNvSpPr txBox="1"/>
          <p:nvPr>
            <p:ph type="title"/>
          </p:nvPr>
        </p:nvSpPr>
        <p:spPr>
          <a:xfrm>
            <a:off x="6441400" y="706733"/>
            <a:ext cx="5039600" cy="684000"/>
          </a:xfrm>
          <a:prstGeom prst="rect">
            <a:avLst/>
          </a:prstGeom>
          <a:solidFill>
            <a:schemeClr val="lt1"/>
          </a:solidFill>
        </p:spPr>
        <p:txBody>
          <a:bodyPr spcFirstLastPara="1" wrap="square" lIns="121900" tIns="121900" rIns="121900" bIns="121900" anchor="b" anchorCtr="0">
            <a:noAutofit/>
          </a:bodyPr>
          <a:lstStyle/>
          <a:p>
            <a:pPr marL="0" lvl="0" indent="0" algn="l" rtl="0">
              <a:lnSpc>
                <a:spcPct val="115000"/>
              </a:lnSpc>
              <a:spcBef>
                <a:spcPts val="0"/>
              </a:spcBef>
              <a:spcAft>
                <a:spcPts val="0"/>
              </a:spcAft>
              <a:buNone/>
            </a:pPr>
            <a:r>
              <a:rPr lang="en-GB" sz="3335">
                <a:solidFill>
                  <a:srgbClr val="212121"/>
                </a:solidFill>
                <a:latin typeface="Georgia" panose="02040502050405020303"/>
                <a:ea typeface="Georgia" panose="02040502050405020303"/>
                <a:cs typeface="Georgia" panose="02040502050405020303"/>
                <a:sym typeface="Georgia" panose="02040502050405020303"/>
              </a:rPr>
              <a:t>Machine Learning</a:t>
            </a:r>
            <a:endParaRPr sz="4400">
              <a:solidFill>
                <a:srgbClr val="212121"/>
              </a:solidFill>
              <a:latin typeface="Georgia" panose="02040502050405020303"/>
              <a:ea typeface="Georgia" panose="02040502050405020303"/>
              <a:cs typeface="Georgia" panose="02040502050405020303"/>
              <a:sym typeface="Georgia" panose="02040502050405020303"/>
            </a:endParaRPr>
          </a:p>
        </p:txBody>
      </p:sp>
      <p:sp>
        <p:nvSpPr>
          <p:cNvPr id="1" name="Date Placeholder 0"/>
          <p:cNvSpPr>
            <a:spLocks noGrp="1"/>
          </p:cNvSpPr>
          <p:nvPr>
            <p:ph type="dt" sz="half" idx="10"/>
          </p:nvPr>
        </p:nvSpPr>
        <p:spPr/>
        <p:txBody>
          <a:bodyPr/>
          <a:p>
            <a:fld id="{FDE934FF-F4E1-47C5-9CA5-30A81DDE2BE4}" type="datetime1">
              <a:rPr lang="en-US" smtClean="0"/>
            </a:fld>
            <a:endParaRPr lang="en-US"/>
          </a:p>
        </p:txBody>
      </p:sp>
      <p:sp>
        <p:nvSpPr>
          <p:cNvPr id="2" name="Slide Number Placeholder 1"/>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txBox="1"/>
          <p:nvPr/>
        </p:nvSpPr>
        <p:spPr>
          <a:xfrm>
            <a:off x="1981200" y="76200"/>
            <a:ext cx="8229600" cy="1143000"/>
          </a:xfrm>
          <a:prstGeom prst="rect">
            <a:avLst/>
          </a:prstGeom>
        </p:spPr>
        <p:txBody>
          <a:bodyPr/>
          <a:p>
            <a:pPr algn="ctr">
              <a:buNone/>
            </a:pPr>
            <a:r>
              <a:rPr lang="en-US" altLang="zh-TW" sz="4400" dirty="0">
                <a:solidFill>
                  <a:schemeClr val="tx1"/>
                </a:solidFill>
                <a:latin typeface="Calibri" panose="020F0502020204030204" charset="0"/>
                <a:ea typeface="PMingLiU" pitchFamily="18" charset="-120"/>
              </a:rPr>
              <a:t>Training and testing</a:t>
            </a:r>
            <a:endParaRPr lang="en-US" altLang="zh-TW" sz="4400" dirty="0">
              <a:solidFill>
                <a:schemeClr val="tx1"/>
              </a:solidFill>
              <a:latin typeface="Calibri" panose="020F0502020204030204" charset="0"/>
              <a:ea typeface="PMingLiU" pitchFamily="18" charset="-120"/>
            </a:endParaRPr>
          </a:p>
        </p:txBody>
      </p:sp>
      <p:sp>
        <p:nvSpPr>
          <p:cNvPr id="3" name="內容版面配置區 2"/>
          <p:cNvSpPr txBox="1"/>
          <p:nvPr/>
        </p:nvSpPr>
        <p:spPr>
          <a:xfrm>
            <a:off x="1981200" y="838200"/>
            <a:ext cx="8229600" cy="5059363"/>
          </a:xfrm>
          <a:prstGeom prst="rect">
            <a:avLst/>
          </a:prstGeom>
        </p:spPr>
        <p:txBody>
          <a:bodyPr/>
          <a:p>
            <a:pPr marL="342900" indent="-342900">
              <a:spcBef>
                <a:spcPct val="20000"/>
              </a:spcBef>
              <a:buFont typeface="Arial" panose="020B0604020202020204" pitchFamily="34" charset="0"/>
              <a:buChar char="•"/>
            </a:pPr>
            <a:r>
              <a:rPr lang="en-US" altLang="zh-TW" sz="2400" dirty="0">
                <a:latin typeface="Calibri" panose="020F0502020204030204" charset="0"/>
                <a:ea typeface="PMingLiU" pitchFamily="18" charset="-120"/>
              </a:rPr>
              <a:t>Training is the process of making the system able to learn.</a:t>
            </a:r>
            <a:endParaRPr lang="en-US" altLang="zh-TW" sz="2400" dirty="0">
              <a:latin typeface="Calibri" panose="020F0502020204030204" charset="0"/>
              <a:ea typeface="PMingLiU" pitchFamily="18" charset="-120"/>
            </a:endParaRPr>
          </a:p>
          <a:p>
            <a:pPr marL="342900" indent="-342900">
              <a:spcBef>
                <a:spcPct val="20000"/>
              </a:spcBef>
              <a:buFont typeface="Arial" panose="020B0604020202020204" pitchFamily="34" charset="0"/>
              <a:buChar char="•"/>
            </a:pPr>
            <a:r>
              <a:rPr lang="en-US" altLang="zh-TW" sz="2400" dirty="0">
                <a:latin typeface="Calibri" panose="020F0502020204030204" charset="0"/>
                <a:ea typeface="PMingLiU" pitchFamily="18" charset="-120"/>
              </a:rPr>
              <a:t>No free lunch rule:</a:t>
            </a:r>
            <a:endParaRPr lang="en-US" altLang="zh-TW" sz="2400" dirty="0">
              <a:latin typeface="Calibri" panose="020F0502020204030204" charset="0"/>
              <a:ea typeface="PMingLiU" pitchFamily="18" charset="-120"/>
            </a:endParaRPr>
          </a:p>
          <a:p>
            <a:pPr marL="742950" lvl="1" indent="-285750" eaLnBrk="1" hangingPunct="1">
              <a:spcBef>
                <a:spcPct val="20000"/>
              </a:spcBef>
              <a:buClr>
                <a:srgbClr val="8064A2"/>
              </a:buClr>
              <a:buFont typeface="Arial" panose="020B0604020202020204" pitchFamily="34" charset="0"/>
              <a:buChar char="–"/>
            </a:pPr>
            <a:r>
              <a:rPr lang="en-US" altLang="zh-TW" sz="2000" dirty="0">
                <a:latin typeface="Calibri" panose="020F0502020204030204" charset="0"/>
                <a:ea typeface="PMingLiU" pitchFamily="18" charset="-120"/>
              </a:rPr>
              <a:t>Training set and testing set come from the same distribution</a:t>
            </a:r>
            <a:endParaRPr lang="en-US" altLang="zh-TW" sz="2000" dirty="0">
              <a:latin typeface="Calibri" panose="020F0502020204030204" charset="0"/>
              <a:ea typeface="PMingLiU" pitchFamily="18" charset="-120"/>
            </a:endParaRPr>
          </a:p>
          <a:p>
            <a:pPr marL="742950" lvl="1" indent="-285750" eaLnBrk="1" hangingPunct="1">
              <a:spcBef>
                <a:spcPct val="20000"/>
              </a:spcBef>
              <a:buClr>
                <a:srgbClr val="8064A2"/>
              </a:buClr>
              <a:buFont typeface="Arial" panose="020B0604020202020204" pitchFamily="34" charset="0"/>
              <a:buChar char="–"/>
            </a:pPr>
            <a:r>
              <a:rPr lang="en-US" altLang="zh-TW" sz="2000" dirty="0">
                <a:latin typeface="Calibri" panose="020F0502020204030204" charset="0"/>
                <a:ea typeface="PMingLiU" pitchFamily="18" charset="-120"/>
              </a:rPr>
              <a:t>Need to make some assumptions or bias</a:t>
            </a:r>
            <a:endParaRPr lang="en-US" altLang="zh-TW" sz="2000" dirty="0">
              <a:latin typeface="Calibri" panose="020F0502020204030204" charset="0"/>
              <a:ea typeface="PMingLiU" pitchFamily="18" charset="-120"/>
            </a:endParaRPr>
          </a:p>
          <a:p>
            <a:pPr marL="342900" indent="-342900">
              <a:spcBef>
                <a:spcPct val="20000"/>
              </a:spcBef>
              <a:buFont typeface="Arial" panose="020B0604020202020204" pitchFamily="34" charset="0"/>
              <a:buChar char="•"/>
            </a:pPr>
            <a:endParaRPr lang="en-US" altLang="zh-TW" sz="2400" dirty="0">
              <a:latin typeface="Calibri" panose="020F0502020204030204" charset="0"/>
              <a:ea typeface="PMingLiU" pitchFamily="18" charset="-120"/>
            </a:endParaRPr>
          </a:p>
        </p:txBody>
      </p:sp>
      <p:pic>
        <p:nvPicPr>
          <p:cNvPr id="65540" name="Picture 7"/>
          <p:cNvPicPr>
            <a:picLocks noChangeAspect="1"/>
          </p:cNvPicPr>
          <p:nvPr/>
        </p:nvPicPr>
        <p:blipFill>
          <a:blip r:embed="rId1"/>
          <a:stretch>
            <a:fillRect/>
          </a:stretch>
        </p:blipFill>
        <p:spPr>
          <a:xfrm>
            <a:off x="2133600" y="2590800"/>
            <a:ext cx="8096250" cy="4067175"/>
          </a:xfrm>
          <a:prstGeom prst="rect">
            <a:avLst/>
          </a:prstGeom>
          <a:noFill/>
          <a:ln w="9525">
            <a:noFill/>
          </a:ln>
        </p:spPr>
      </p:pic>
      <p:sp>
        <p:nvSpPr>
          <p:cNvPr id="6" name="Date Placeholder 5"/>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B708BEFE-93A9-46B4-A1B8-888F606F3D1E}"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Slide Number Placeholder 7"/>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內容版面配置區 2"/>
          <p:cNvSpPr txBox="1"/>
          <p:nvPr/>
        </p:nvSpPr>
        <p:spPr>
          <a:xfrm>
            <a:off x="1981200" y="990600"/>
            <a:ext cx="8229600" cy="5135563"/>
          </a:xfrm>
          <a:prstGeom prst="rect">
            <a:avLst/>
          </a:prstGeom>
        </p:spPr>
        <p:txBody>
          <a:bodyPr/>
          <a:p>
            <a:pPr marL="342900" indent="-342900">
              <a:spcBef>
                <a:spcPct val="20000"/>
              </a:spcBef>
              <a:buFont typeface="Arial" panose="020B0604020202020204" pitchFamily="34" charset="0"/>
              <a:buChar char="•"/>
            </a:pPr>
            <a:r>
              <a:rPr lang="en-US" altLang="zh-TW" sz="2800" dirty="0">
                <a:latin typeface="Calibri" panose="020F0502020204030204" charset="0"/>
                <a:ea typeface="PMingLiU" pitchFamily="18" charset="-120"/>
              </a:rPr>
              <a:t>There are several factors affecting the performance:</a:t>
            </a:r>
            <a:endParaRPr lang="en-US" altLang="zh-TW" sz="2800" dirty="0">
              <a:latin typeface="Calibri" panose="020F0502020204030204" charset="0"/>
              <a:ea typeface="PMingLiU" pitchFamily="18" charset="-120"/>
            </a:endParaRPr>
          </a:p>
          <a:p>
            <a:pPr marL="742950" lvl="1" indent="-285750" eaLnBrk="1" hangingPunct="1">
              <a:spcBef>
                <a:spcPct val="20000"/>
              </a:spcBef>
              <a:buClr>
                <a:srgbClr val="8064A2"/>
              </a:buClr>
              <a:buFont typeface="Arial" panose="020B0604020202020204" pitchFamily="34" charset="0"/>
              <a:buChar char="–"/>
            </a:pPr>
            <a:r>
              <a:rPr lang="en-US" altLang="zh-TW" sz="2800" b="1" dirty="0">
                <a:latin typeface="Calibri" panose="020F0502020204030204" charset="0"/>
                <a:ea typeface="PMingLiU" pitchFamily="18" charset="-120"/>
              </a:rPr>
              <a:t>Types of training</a:t>
            </a:r>
            <a:r>
              <a:rPr lang="en-US" altLang="zh-TW" sz="2800" dirty="0">
                <a:latin typeface="Calibri" panose="020F0502020204030204" charset="0"/>
                <a:ea typeface="PMingLiU" pitchFamily="18" charset="-120"/>
              </a:rPr>
              <a:t> provided</a:t>
            </a:r>
            <a:endParaRPr lang="en-US" altLang="zh-TW" sz="2800" dirty="0">
              <a:latin typeface="Calibri" panose="020F0502020204030204" charset="0"/>
              <a:ea typeface="PMingLiU" pitchFamily="18" charset="-120"/>
            </a:endParaRPr>
          </a:p>
          <a:p>
            <a:pPr marL="742950" lvl="1" indent="-285750" eaLnBrk="1" hangingPunct="1">
              <a:spcBef>
                <a:spcPct val="20000"/>
              </a:spcBef>
              <a:buClr>
                <a:srgbClr val="8064A2"/>
              </a:buClr>
              <a:buFont typeface="Arial" panose="020B0604020202020204" pitchFamily="34" charset="0"/>
              <a:buChar char="–"/>
            </a:pPr>
            <a:r>
              <a:rPr lang="en-US" altLang="zh-TW" sz="2800" dirty="0">
                <a:latin typeface="Calibri" panose="020F0502020204030204" charset="0"/>
                <a:ea typeface="PMingLiU" pitchFamily="18" charset="-120"/>
              </a:rPr>
              <a:t>The form and extent of any initial </a:t>
            </a:r>
            <a:r>
              <a:rPr lang="en-US" altLang="zh-TW" sz="2800" b="1" dirty="0">
                <a:latin typeface="Calibri" panose="020F0502020204030204" charset="0"/>
                <a:ea typeface="PMingLiU" pitchFamily="18" charset="-120"/>
              </a:rPr>
              <a:t>background knowledge</a:t>
            </a:r>
            <a:endParaRPr lang="en-US" altLang="zh-TW" sz="2800" b="1" dirty="0">
              <a:latin typeface="Calibri" panose="020F0502020204030204" charset="0"/>
              <a:ea typeface="PMingLiU" pitchFamily="18" charset="-120"/>
            </a:endParaRPr>
          </a:p>
          <a:p>
            <a:pPr marL="742950" lvl="1" indent="-285750" eaLnBrk="1" hangingPunct="1">
              <a:spcBef>
                <a:spcPct val="20000"/>
              </a:spcBef>
              <a:buClr>
                <a:srgbClr val="8064A2"/>
              </a:buClr>
              <a:buFont typeface="Arial" panose="020B0604020202020204" pitchFamily="34" charset="0"/>
              <a:buChar char="–"/>
            </a:pPr>
            <a:r>
              <a:rPr lang="en-US" altLang="zh-TW" sz="2800" dirty="0">
                <a:latin typeface="Calibri" panose="020F0502020204030204" charset="0"/>
                <a:ea typeface="PMingLiU" pitchFamily="18" charset="-120"/>
              </a:rPr>
              <a:t>The </a:t>
            </a:r>
            <a:r>
              <a:rPr lang="en-US" altLang="zh-TW" sz="2800" b="1" dirty="0">
                <a:latin typeface="Calibri" panose="020F0502020204030204" charset="0"/>
                <a:ea typeface="PMingLiU" pitchFamily="18" charset="-120"/>
              </a:rPr>
              <a:t>type of feedback</a:t>
            </a:r>
            <a:r>
              <a:rPr lang="en-US" altLang="zh-TW" sz="2800" dirty="0">
                <a:latin typeface="Calibri" panose="020F0502020204030204" charset="0"/>
                <a:ea typeface="PMingLiU" pitchFamily="18" charset="-120"/>
              </a:rPr>
              <a:t> provided</a:t>
            </a:r>
            <a:endParaRPr lang="en-US" altLang="zh-TW" sz="2800" dirty="0">
              <a:latin typeface="Calibri" panose="020F0502020204030204" charset="0"/>
              <a:ea typeface="PMingLiU" pitchFamily="18" charset="-120"/>
            </a:endParaRPr>
          </a:p>
          <a:p>
            <a:pPr marL="742950" lvl="1" indent="-285750" eaLnBrk="1" hangingPunct="1">
              <a:spcBef>
                <a:spcPct val="20000"/>
              </a:spcBef>
              <a:buClr>
                <a:srgbClr val="8064A2"/>
              </a:buClr>
              <a:buFont typeface="Arial" panose="020B0604020202020204" pitchFamily="34" charset="0"/>
              <a:buChar char="–"/>
            </a:pPr>
            <a:r>
              <a:rPr lang="en-US" altLang="zh-TW" sz="2800" dirty="0">
                <a:latin typeface="Calibri" panose="020F0502020204030204" charset="0"/>
                <a:ea typeface="PMingLiU" pitchFamily="18" charset="-120"/>
              </a:rPr>
              <a:t>The </a:t>
            </a:r>
            <a:r>
              <a:rPr lang="en-US" altLang="zh-TW" sz="2800" b="1" dirty="0">
                <a:latin typeface="Calibri" panose="020F0502020204030204" charset="0"/>
                <a:ea typeface="PMingLiU" pitchFamily="18" charset="-120"/>
              </a:rPr>
              <a:t>learning algorithms</a:t>
            </a:r>
            <a:r>
              <a:rPr lang="en-US" altLang="zh-TW" sz="2800" dirty="0">
                <a:latin typeface="Calibri" panose="020F0502020204030204" charset="0"/>
                <a:ea typeface="PMingLiU" pitchFamily="18" charset="-120"/>
              </a:rPr>
              <a:t> used</a:t>
            </a:r>
            <a:endParaRPr lang="en-US" altLang="zh-TW" sz="2800" dirty="0">
              <a:latin typeface="Calibri" panose="020F0502020204030204" charset="0"/>
              <a:ea typeface="PMingLiU" pitchFamily="18" charset="-120"/>
            </a:endParaRPr>
          </a:p>
          <a:p>
            <a:pPr marL="742950" lvl="1" indent="-285750" eaLnBrk="1" hangingPunct="1">
              <a:spcBef>
                <a:spcPct val="20000"/>
              </a:spcBef>
              <a:buClr>
                <a:srgbClr val="8064A2"/>
              </a:buClr>
              <a:buFont typeface="Wingdings 2" panose="05020102010507070707" pitchFamily="18" charset="2"/>
              <a:buNone/>
            </a:pPr>
            <a:endParaRPr lang="en-US" altLang="zh-TW" sz="2800" dirty="0">
              <a:latin typeface="Calibri" panose="020F0502020204030204" charset="0"/>
              <a:ea typeface="PMingLiU" pitchFamily="18" charset="-120"/>
            </a:endParaRPr>
          </a:p>
          <a:p>
            <a:pPr marL="342900" indent="-342900" algn="just">
              <a:spcBef>
                <a:spcPct val="20000"/>
              </a:spcBef>
              <a:buFont typeface="Arial" panose="020B0604020202020204" pitchFamily="34" charset="0"/>
              <a:buChar char="•"/>
            </a:pPr>
            <a:r>
              <a:rPr lang="en-US" altLang="zh-TW" sz="2800" dirty="0">
                <a:latin typeface="Calibri" panose="020F0502020204030204" charset="0"/>
                <a:ea typeface="PMingLiU" pitchFamily="18" charset="-120"/>
              </a:rPr>
              <a:t>Two important factors:</a:t>
            </a:r>
            <a:endParaRPr lang="en-US" altLang="zh-TW" sz="2800" dirty="0">
              <a:latin typeface="Calibri" panose="020F0502020204030204" charset="0"/>
              <a:ea typeface="PMingLiU" pitchFamily="18" charset="-120"/>
            </a:endParaRPr>
          </a:p>
          <a:p>
            <a:pPr marL="742950" lvl="1" indent="-285750" algn="just" eaLnBrk="1" hangingPunct="1">
              <a:spcBef>
                <a:spcPct val="20000"/>
              </a:spcBef>
              <a:buClr>
                <a:srgbClr val="8064A2"/>
              </a:buClr>
              <a:buFont typeface="Arial" panose="020B0604020202020204" pitchFamily="34" charset="0"/>
              <a:buChar char="–"/>
            </a:pPr>
            <a:r>
              <a:rPr lang="en-US" altLang="zh-TW" sz="2800" dirty="0">
                <a:latin typeface="Calibri" panose="020F0502020204030204" charset="0"/>
                <a:ea typeface="PMingLiU" pitchFamily="18" charset="-120"/>
              </a:rPr>
              <a:t>Modeling</a:t>
            </a:r>
            <a:endParaRPr lang="en-US" altLang="zh-TW" sz="2800" dirty="0">
              <a:latin typeface="Calibri" panose="020F0502020204030204" charset="0"/>
              <a:ea typeface="PMingLiU" pitchFamily="18" charset="-120"/>
            </a:endParaRPr>
          </a:p>
          <a:p>
            <a:pPr marL="742950" lvl="1" indent="-285750" algn="just" eaLnBrk="1" hangingPunct="1">
              <a:spcBef>
                <a:spcPct val="20000"/>
              </a:spcBef>
              <a:buClr>
                <a:srgbClr val="8064A2"/>
              </a:buClr>
              <a:buFont typeface="Arial" panose="020B0604020202020204" pitchFamily="34" charset="0"/>
              <a:buChar char="–"/>
            </a:pPr>
            <a:r>
              <a:rPr lang="en-US" altLang="zh-TW" sz="2800" dirty="0">
                <a:latin typeface="Calibri" panose="020F0502020204030204" charset="0"/>
                <a:ea typeface="PMingLiU" pitchFamily="18" charset="-120"/>
              </a:rPr>
              <a:t>Optimization</a:t>
            </a:r>
            <a:endParaRPr lang="en-US" altLang="zh-TW" sz="2800" dirty="0">
              <a:latin typeface="Calibri" panose="020F0502020204030204" charset="0"/>
              <a:ea typeface="PMingLiU" pitchFamily="18" charset="-120"/>
            </a:endParaRPr>
          </a:p>
          <a:p>
            <a:pPr marL="742950" lvl="1" indent="-285750" eaLnBrk="1" hangingPunct="1">
              <a:spcBef>
                <a:spcPct val="20000"/>
              </a:spcBef>
              <a:buClr>
                <a:srgbClr val="8064A2"/>
              </a:buClr>
              <a:buFont typeface="Wingdings 2" panose="05020102010507070707" pitchFamily="18" charset="2"/>
              <a:buNone/>
            </a:pPr>
            <a:endParaRPr lang="en-US" altLang="zh-TW" sz="2800" dirty="0">
              <a:latin typeface="Calibri" panose="020F0502020204030204" charset="0"/>
              <a:ea typeface="PMingLiU" pitchFamily="18" charset="-120"/>
            </a:endParaRPr>
          </a:p>
        </p:txBody>
      </p:sp>
      <p:sp>
        <p:nvSpPr>
          <p:cNvPr id="3" name="標題 1"/>
          <p:cNvSpPr txBox="1"/>
          <p:nvPr/>
        </p:nvSpPr>
        <p:spPr>
          <a:xfrm>
            <a:off x="1981200" y="0"/>
            <a:ext cx="8229600" cy="1143000"/>
          </a:xfrm>
          <a:prstGeom prst="rect">
            <a:avLst/>
          </a:prstGeom>
        </p:spPr>
        <p:txBody>
          <a:bodyPr/>
          <a:p>
            <a:pPr algn="ctr">
              <a:buNone/>
            </a:pPr>
            <a:r>
              <a:rPr lang="en-US" altLang="zh-TW" sz="4400" dirty="0">
                <a:solidFill>
                  <a:schemeClr val="tx1"/>
                </a:solidFill>
                <a:latin typeface="Calibri" panose="020F0502020204030204" charset="0"/>
                <a:ea typeface="PMingLiU" pitchFamily="18" charset="-120"/>
              </a:rPr>
              <a:t>Performance</a:t>
            </a:r>
            <a:endParaRPr lang="en-US" altLang="zh-TW" sz="4400" dirty="0">
              <a:solidFill>
                <a:schemeClr val="tx1"/>
              </a:solidFill>
              <a:latin typeface="Calibri" panose="020F0502020204030204" charset="0"/>
              <a:ea typeface="PMingLiU" pitchFamily="18" charset="-120"/>
            </a:endParaRPr>
          </a:p>
        </p:txBody>
      </p:sp>
      <p:sp>
        <p:nvSpPr>
          <p:cNvPr id="5" name="Date Placeholder 4"/>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A7FAD970-14C8-44B2-B116-3196F7BAC845}"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object 5"/>
          <p:cNvSpPr txBox="1"/>
          <p:nvPr/>
        </p:nvSpPr>
        <p:spPr>
          <a:xfrm>
            <a:off x="9369425" y="6183313"/>
            <a:ext cx="198438" cy="139700"/>
          </a:xfrm>
          <a:prstGeom prst="rect">
            <a:avLst/>
          </a:prstGeom>
          <a:noFill/>
          <a:ln w="9525">
            <a:noFill/>
          </a:ln>
        </p:spPr>
        <p:txBody>
          <a:bodyPr lIns="0" tIns="0" rIns="0" bIns="0">
            <a:spAutoFit/>
          </a:bodyPr>
          <a:p>
            <a:pPr marL="33655">
              <a:lnSpc>
                <a:spcPts val="1090"/>
              </a:lnSpc>
            </a:pPr>
            <a:fld id="{9A0DB2DC-4C9A-4742-B13C-FB6460FD3503}" type="slidenum">
              <a:rPr lang="en-US" sz="1100" dirty="0">
                <a:solidFill>
                  <a:srgbClr val="898989"/>
                </a:solidFill>
                <a:latin typeface="Calibri" panose="020F0502020204030204" charset="0"/>
              </a:rPr>
            </a:fld>
            <a:endParaRPr lang="en-US" sz="1100" dirty="0">
              <a:solidFill>
                <a:srgbClr val="898989"/>
              </a:solidFill>
              <a:latin typeface="Calibri" panose="020F0502020204030204" charset="0"/>
            </a:endParaRPr>
          </a:p>
        </p:txBody>
      </p:sp>
      <p:sp>
        <p:nvSpPr>
          <p:cNvPr id="67587" name="object 4"/>
          <p:cNvSpPr txBox="1"/>
          <p:nvPr/>
        </p:nvSpPr>
        <p:spPr>
          <a:xfrm>
            <a:off x="1905000" y="1233488"/>
            <a:ext cx="8382000" cy="4479290"/>
          </a:xfrm>
          <a:prstGeom prst="rect">
            <a:avLst/>
          </a:prstGeom>
          <a:noFill/>
          <a:ln w="9525">
            <a:noFill/>
          </a:ln>
        </p:spPr>
        <p:txBody>
          <a:bodyPr lIns="0" tIns="59574" rIns="0" bIns="0">
            <a:spAutoFit/>
          </a:bodyPr>
          <a:p>
            <a:pPr marL="311150" indent="-299720" algn="just" defTabSz="914400">
              <a:lnSpc>
                <a:spcPct val="114000"/>
              </a:lnSpc>
              <a:buFont typeface="Arial" panose="020B0604020202020204" pitchFamily="34" charset="0"/>
              <a:buChar char="•"/>
              <a:tabLst>
                <a:tab pos="311150" algn="l"/>
              </a:tabLst>
            </a:pPr>
            <a:r>
              <a:rPr sz="2800" b="1" dirty="0">
                <a:latin typeface="Calibri" panose="020F0502020204030204" charset="0"/>
              </a:rPr>
              <a:t>Different ML traditions propose different  approaches inspired by real-world analogies</a:t>
            </a:r>
            <a:endParaRPr sz="2800" dirty="0">
              <a:latin typeface="Calibri" panose="020F0502020204030204" charset="0"/>
            </a:endParaRPr>
          </a:p>
          <a:p>
            <a:pPr marL="662305" lvl="1" indent="-250825" algn="just" defTabSz="914400" eaLnBrk="1" hangingPunct="1">
              <a:lnSpc>
                <a:spcPct val="114000"/>
              </a:lnSpc>
              <a:buFont typeface="Arial" panose="020B0604020202020204" pitchFamily="34" charset="0"/>
              <a:buChar char="–"/>
              <a:tabLst>
                <a:tab pos="311150" algn="l"/>
              </a:tabLst>
            </a:pPr>
            <a:r>
              <a:rPr sz="2800" b="1" dirty="0">
                <a:latin typeface="Calibri" panose="020F0502020204030204" charset="0"/>
              </a:rPr>
              <a:t>Neural networks </a:t>
            </a:r>
            <a:r>
              <a:rPr sz="2800" dirty="0">
                <a:latin typeface="Calibri" panose="020F0502020204030204" charset="0"/>
              </a:rPr>
              <a:t>researchers: emphasize  analogies to neurobiology</a:t>
            </a:r>
            <a:endParaRPr sz="2800" dirty="0">
              <a:latin typeface="Calibri" panose="020F0502020204030204" charset="0"/>
            </a:endParaRPr>
          </a:p>
          <a:p>
            <a:pPr marL="662305" lvl="1" indent="-250825" algn="just" defTabSz="914400" eaLnBrk="1" hangingPunct="1">
              <a:lnSpc>
                <a:spcPct val="114000"/>
              </a:lnSpc>
              <a:buFont typeface="Arial" panose="020B0604020202020204" pitchFamily="34" charset="0"/>
              <a:buChar char="–"/>
              <a:tabLst>
                <a:tab pos="311150" algn="l"/>
              </a:tabLst>
            </a:pPr>
            <a:r>
              <a:rPr sz="2800" b="1" dirty="0">
                <a:latin typeface="Calibri" panose="020F0502020204030204" charset="0"/>
              </a:rPr>
              <a:t>Case-based learning</a:t>
            </a:r>
            <a:r>
              <a:rPr sz="2800" dirty="0">
                <a:latin typeface="Calibri" panose="020F0502020204030204" charset="0"/>
              </a:rPr>
              <a:t>: human memory</a:t>
            </a:r>
            <a:endParaRPr sz="2800" dirty="0">
              <a:latin typeface="Calibri" panose="020F0502020204030204" charset="0"/>
            </a:endParaRPr>
          </a:p>
          <a:p>
            <a:pPr marL="662305" lvl="1" indent="-250825" algn="just" defTabSz="914400" eaLnBrk="1" hangingPunct="1">
              <a:lnSpc>
                <a:spcPct val="114000"/>
              </a:lnSpc>
              <a:buFont typeface="Arial" panose="020B0604020202020204" pitchFamily="34" charset="0"/>
              <a:buChar char="–"/>
              <a:tabLst>
                <a:tab pos="311150" algn="l"/>
              </a:tabLst>
            </a:pPr>
            <a:r>
              <a:rPr sz="2800" b="1" dirty="0">
                <a:latin typeface="Calibri" panose="020F0502020204030204" charset="0"/>
              </a:rPr>
              <a:t>Genetic algorithms</a:t>
            </a:r>
            <a:r>
              <a:rPr sz="2800" dirty="0">
                <a:latin typeface="Calibri" panose="020F0502020204030204" charset="0"/>
              </a:rPr>
              <a:t>: evolution</a:t>
            </a:r>
            <a:endParaRPr sz="2800" dirty="0">
              <a:latin typeface="Calibri" panose="020F0502020204030204" charset="0"/>
            </a:endParaRPr>
          </a:p>
          <a:p>
            <a:pPr marL="662305" lvl="1" indent="-250825" algn="just" defTabSz="914400" eaLnBrk="1" hangingPunct="1">
              <a:lnSpc>
                <a:spcPct val="114000"/>
              </a:lnSpc>
              <a:buFont typeface="Arial" panose="020B0604020202020204" pitchFamily="34" charset="0"/>
              <a:buChar char="–"/>
              <a:tabLst>
                <a:tab pos="311150" algn="l"/>
              </a:tabLst>
            </a:pPr>
            <a:r>
              <a:rPr sz="2800" b="1" dirty="0">
                <a:latin typeface="Calibri" panose="020F0502020204030204" charset="0"/>
              </a:rPr>
              <a:t>Rule induction</a:t>
            </a:r>
            <a:r>
              <a:rPr sz="2800" dirty="0">
                <a:latin typeface="Calibri" panose="020F0502020204030204" charset="0"/>
              </a:rPr>
              <a:t>: heuristic search</a:t>
            </a:r>
            <a:endParaRPr sz="2800" dirty="0">
              <a:latin typeface="Calibri" panose="020F0502020204030204" charset="0"/>
            </a:endParaRPr>
          </a:p>
          <a:p>
            <a:pPr marL="662305" lvl="1" indent="-250825" algn="just" defTabSz="914400" eaLnBrk="1" hangingPunct="1">
              <a:lnSpc>
                <a:spcPct val="114000"/>
              </a:lnSpc>
              <a:buFont typeface="Arial" panose="020B0604020202020204" pitchFamily="34" charset="0"/>
              <a:buChar char="–"/>
              <a:tabLst>
                <a:tab pos="311150" algn="l"/>
              </a:tabLst>
            </a:pPr>
            <a:r>
              <a:rPr sz="2800" b="1" dirty="0">
                <a:latin typeface="Calibri" panose="020F0502020204030204" charset="0"/>
              </a:rPr>
              <a:t>Analytic methods</a:t>
            </a:r>
            <a:r>
              <a:rPr sz="2800" dirty="0">
                <a:latin typeface="Calibri" panose="020F0502020204030204" charset="0"/>
              </a:rPr>
              <a:t>: reasoning in formal logic</a:t>
            </a:r>
            <a:endParaRPr sz="2800" dirty="0">
              <a:latin typeface="Calibri" panose="020F0502020204030204" charset="0"/>
            </a:endParaRPr>
          </a:p>
          <a:p>
            <a:pPr marL="311150" indent="-299720" algn="just" defTabSz="914400">
              <a:lnSpc>
                <a:spcPct val="114000"/>
              </a:lnSpc>
              <a:buFont typeface="Arial" panose="020B0604020202020204" pitchFamily="34" charset="0"/>
              <a:buChar char="•"/>
              <a:tabLst>
                <a:tab pos="311150" algn="l"/>
              </a:tabLst>
            </a:pPr>
            <a:r>
              <a:rPr sz="2800" b="1" dirty="0">
                <a:latin typeface="Calibri" panose="020F0502020204030204" charset="0"/>
              </a:rPr>
              <a:t>Again, different notation and terminology</a:t>
            </a:r>
            <a:endParaRPr sz="2800" dirty="0">
              <a:latin typeface="Calibri" panose="020F0502020204030204" charset="0"/>
            </a:endParaRPr>
          </a:p>
        </p:txBody>
      </p:sp>
      <p:sp>
        <p:nvSpPr>
          <p:cNvPr id="67588" name="TextBox 6"/>
          <p:cNvSpPr txBox="1"/>
          <p:nvPr/>
        </p:nvSpPr>
        <p:spPr>
          <a:xfrm>
            <a:off x="1752600" y="220663"/>
            <a:ext cx="8610600" cy="768350"/>
          </a:xfrm>
          <a:prstGeom prst="rect">
            <a:avLst/>
          </a:prstGeom>
          <a:noFill/>
          <a:ln w="9525">
            <a:noFill/>
          </a:ln>
        </p:spPr>
        <p:txBody>
          <a:bodyPr>
            <a:spAutoFit/>
          </a:bodyPr>
          <a:p>
            <a:pPr algn="ctr"/>
            <a:r>
              <a:rPr sz="4400" dirty="0">
                <a:solidFill>
                  <a:schemeClr val="tx1"/>
                </a:solidFill>
                <a:latin typeface="Arial" panose="020B0604020202020204" pitchFamily="34" charset="0"/>
              </a:rPr>
              <a:t>Machine Learning Traditions</a:t>
            </a:r>
            <a:endParaRPr sz="4400" dirty="0">
              <a:solidFill>
                <a:schemeClr val="tx1"/>
              </a:solidFill>
              <a:latin typeface="Arial" panose="020B0604020202020204" pitchFamily="34" charset="0"/>
            </a:endParaRPr>
          </a:p>
        </p:txBody>
      </p:sp>
      <p:sp>
        <p:nvSpPr>
          <p:cNvPr id="6" name="Date Placeholder 5"/>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DDB0B986-F5B2-4E20-869A-DA6DDF565D2E}"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Slide Number Placeholder 7"/>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Rectangle 2"/>
          <p:cNvSpPr>
            <a:spLocks noGrp="1"/>
          </p:cNvSpPr>
          <p:nvPr>
            <p:ph type="title"/>
          </p:nvPr>
        </p:nvSpPr>
        <p:spPr>
          <a:xfrm>
            <a:off x="1524000" y="-76200"/>
            <a:ext cx="10058400" cy="1143000"/>
          </a:xfrm>
        </p:spPr>
        <p:txBody>
          <a:bodyPr vert="horz" wrap="square" lIns="91440" tIns="45720" rIns="91440" bIns="45720" anchor="ctr" anchorCtr="0"/>
          <a:p>
            <a:pPr eaLnBrk="1" hangingPunct="1">
              <a:buNone/>
            </a:pPr>
            <a:r>
              <a:rPr dirty="0">
                <a:solidFill>
                  <a:schemeClr val="tx1"/>
                </a:solidFill>
                <a:ea typeface="Arial Unicode MS" pitchFamily="34" charset="-128"/>
              </a:rPr>
              <a:t>Different Varieties of Machine Learning </a:t>
            </a:r>
            <a:endParaRPr dirty="0">
              <a:solidFill>
                <a:schemeClr val="tx1"/>
              </a:solidFill>
              <a:ea typeface="Arial Unicode MS" pitchFamily="34" charset="-128"/>
            </a:endParaRPr>
          </a:p>
        </p:txBody>
      </p:sp>
      <p:sp>
        <p:nvSpPr>
          <p:cNvPr id="35843" name="Rectangle 3"/>
          <p:cNvSpPr>
            <a:spLocks noGrp="1" noChangeArrowheads="1"/>
          </p:cNvSpPr>
          <p:nvPr>
            <p:ph idx="1"/>
          </p:nvPr>
        </p:nvSpPr>
        <p:spPr>
          <a:xfrm>
            <a:off x="1981200" y="990600"/>
            <a:ext cx="8229600" cy="5410200"/>
          </a:xfrm>
        </p:spPr>
        <p:txBody>
          <a:bodyPr vert="horz" wrap="square" lIns="91440" tIns="45720" rIns="91440" bIns="45720" numCol="1" rtlCol="0" anchor="t" anchorCtr="0" compatLnSpc="1">
            <a:normAutofit lnSpcReduction="10000"/>
          </a:bodyPr>
          <a:lstStyle/>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Concept Learning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Courier New" panose="02070309020205020404" pitchFamily="49" charset="0"/>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Clustering Algorithms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Connectionist Algorithms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Genetic Algorithms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Explanation-based Learning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Transformation-based Learning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Reinforcement Learning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Case-based Learning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Macro Learning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Evaluation Functions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Cognitive Learning Architectures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Constructive Induction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Discovery Systems</a:t>
            </a:r>
            <a:endPar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Knowledge capture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endParaRPr kumimoji="0" lang="en-US" sz="20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p:txBody>
      </p:sp>
      <p:sp>
        <p:nvSpPr>
          <p:cNvPr id="5" name="Date Placeholder 4"/>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5C80B5E6-5233-4B67-A8CC-155B4A9798FE}"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0658" name="Picture 2"/>
          <p:cNvPicPr>
            <a:picLocks noChangeAspect="1"/>
          </p:cNvPicPr>
          <p:nvPr/>
        </p:nvPicPr>
        <p:blipFill>
          <a:blip r:embed="rId1"/>
          <a:stretch>
            <a:fillRect/>
          </a:stretch>
        </p:blipFill>
        <p:spPr>
          <a:xfrm>
            <a:off x="2133600" y="1085850"/>
            <a:ext cx="8153400" cy="4686300"/>
          </a:xfrm>
          <a:prstGeom prst="rect">
            <a:avLst/>
          </a:prstGeom>
          <a:noFill/>
          <a:ln w="9525">
            <a:noFill/>
          </a:ln>
        </p:spPr>
      </p:pic>
      <p:sp>
        <p:nvSpPr>
          <p:cNvPr id="70659" name="TextBox 4"/>
          <p:cNvSpPr txBox="1"/>
          <p:nvPr/>
        </p:nvSpPr>
        <p:spPr>
          <a:xfrm>
            <a:off x="1752600" y="0"/>
            <a:ext cx="8458200" cy="768350"/>
          </a:xfrm>
          <a:prstGeom prst="rect">
            <a:avLst/>
          </a:prstGeom>
          <a:noFill/>
          <a:ln w="9525">
            <a:noFill/>
          </a:ln>
        </p:spPr>
        <p:txBody>
          <a:bodyPr>
            <a:spAutoFit/>
          </a:bodyPr>
          <a:p>
            <a:pPr algn="ctr"/>
            <a:r>
              <a:rPr sz="4400" dirty="0">
                <a:solidFill>
                  <a:schemeClr val="tx1"/>
                </a:solidFill>
                <a:latin typeface="Arial" panose="020B0604020202020204" pitchFamily="34" charset="0"/>
              </a:rPr>
              <a:t>Machine Learning Applications</a:t>
            </a:r>
            <a:endParaRPr sz="4400" dirty="0">
              <a:solidFill>
                <a:schemeClr val="tx1"/>
              </a:solidFill>
              <a:latin typeface="Arial" panose="020B0604020202020204" pitchFamily="34" charset="0"/>
            </a:endParaRPr>
          </a:p>
        </p:txBody>
      </p:sp>
      <p:sp>
        <p:nvSpPr>
          <p:cNvPr id="5" name="Date Placeholder 4"/>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FEB32CE8-75D4-411D-B94E-89FB2A29B8EC}"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682" name="Picture 2"/>
          <p:cNvPicPr>
            <a:picLocks noChangeAspect="1"/>
          </p:cNvPicPr>
          <p:nvPr/>
        </p:nvPicPr>
        <p:blipFill>
          <a:blip r:embed="rId1"/>
          <a:stretch>
            <a:fillRect/>
          </a:stretch>
        </p:blipFill>
        <p:spPr>
          <a:xfrm>
            <a:off x="2057400" y="838200"/>
            <a:ext cx="3810000" cy="2286000"/>
          </a:xfrm>
          <a:prstGeom prst="rect">
            <a:avLst/>
          </a:prstGeom>
          <a:noFill/>
          <a:ln w="38100" cap="flat" cmpd="sng">
            <a:solidFill>
              <a:srgbClr val="C00000"/>
            </a:solidFill>
            <a:prstDash val="solid"/>
            <a:miter/>
            <a:headEnd type="none" w="med" len="med"/>
            <a:tailEnd type="none" w="med" len="med"/>
          </a:ln>
        </p:spPr>
      </p:pic>
      <p:pic>
        <p:nvPicPr>
          <p:cNvPr id="71683" name="Picture 4"/>
          <p:cNvPicPr>
            <a:picLocks noChangeAspect="1"/>
          </p:cNvPicPr>
          <p:nvPr/>
        </p:nvPicPr>
        <p:blipFill>
          <a:blip r:embed="rId2"/>
          <a:stretch>
            <a:fillRect/>
          </a:stretch>
        </p:blipFill>
        <p:spPr>
          <a:xfrm>
            <a:off x="7772400" y="3352800"/>
            <a:ext cx="2438400" cy="2667000"/>
          </a:xfrm>
          <a:prstGeom prst="rect">
            <a:avLst/>
          </a:prstGeom>
          <a:noFill/>
          <a:ln w="38100" cap="flat" cmpd="sng">
            <a:solidFill>
              <a:srgbClr val="C00000"/>
            </a:solidFill>
            <a:prstDash val="solid"/>
            <a:miter/>
            <a:headEnd type="none" w="med" len="med"/>
            <a:tailEnd type="none" w="med" len="med"/>
          </a:ln>
        </p:spPr>
      </p:pic>
      <p:pic>
        <p:nvPicPr>
          <p:cNvPr id="71684" name="Picture 5"/>
          <p:cNvPicPr>
            <a:picLocks noChangeAspect="1"/>
          </p:cNvPicPr>
          <p:nvPr/>
        </p:nvPicPr>
        <p:blipFill>
          <a:blip r:embed="rId3"/>
          <a:stretch>
            <a:fillRect/>
          </a:stretch>
        </p:blipFill>
        <p:spPr>
          <a:xfrm>
            <a:off x="4648200" y="3733800"/>
            <a:ext cx="2743200" cy="2057400"/>
          </a:xfrm>
          <a:prstGeom prst="rect">
            <a:avLst/>
          </a:prstGeom>
          <a:solidFill>
            <a:srgbClr val="C00000"/>
          </a:solidFill>
          <a:ln w="38100" cap="flat" cmpd="sng">
            <a:solidFill>
              <a:srgbClr val="C00000"/>
            </a:solidFill>
            <a:prstDash val="solid"/>
            <a:miter/>
            <a:headEnd type="none" w="med" len="med"/>
            <a:tailEnd type="none" w="med" len="med"/>
          </a:ln>
        </p:spPr>
      </p:pic>
      <p:sp>
        <p:nvSpPr>
          <p:cNvPr id="8" name="TextBox 7"/>
          <p:cNvSpPr txBox="1"/>
          <p:nvPr/>
        </p:nvSpPr>
        <p:spPr>
          <a:xfrm>
            <a:off x="1524000" y="0"/>
            <a:ext cx="10399395" cy="706755"/>
          </a:xfrm>
          <a:prstGeom prst="rect">
            <a:avLst/>
          </a:prstGeom>
          <a:noFill/>
        </p:spPr>
        <p:txBody>
          <a:bodyPr wrap="square">
            <a:spAutoFit/>
          </a:bodyPr>
          <a:lstStyle/>
          <a:p>
            <a:pPr marR="0" algn="ctr" defTabSz="914400">
              <a:buClrTx/>
              <a:buSzTx/>
              <a:buFontTx/>
              <a:buNone/>
              <a:defRPr/>
            </a:pPr>
            <a:r>
              <a:rPr kumimoji="0" lang="en-US" sz="4000" kern="1200" cap="none" spc="0" normalizeH="0" baseline="0" noProof="0" dirty="0">
                <a:solidFill>
                  <a:schemeClr val="tx1"/>
                </a:solidFill>
                <a:latin typeface="+mj-lt"/>
                <a:ea typeface="+mn-ea"/>
                <a:cs typeface="Arial" panose="020B0604020202020204" pitchFamily="34" charset="0"/>
              </a:rPr>
              <a:t>Machine Learning touching our Daily Life</a:t>
            </a:r>
            <a:endParaRPr kumimoji="0" lang="en-US" sz="4000" kern="1200" cap="none" spc="0" normalizeH="0" baseline="0" noProof="0" dirty="0">
              <a:solidFill>
                <a:schemeClr val="tx1"/>
              </a:solidFill>
              <a:latin typeface="+mj-lt"/>
              <a:ea typeface="+mn-ea"/>
              <a:cs typeface="Arial" panose="020B0604020202020204" pitchFamily="34" charset="0"/>
            </a:endParaRPr>
          </a:p>
        </p:txBody>
      </p:sp>
      <p:sp>
        <p:nvSpPr>
          <p:cNvPr id="9" name="TextBox 8"/>
          <p:cNvSpPr txBox="1"/>
          <p:nvPr/>
        </p:nvSpPr>
        <p:spPr>
          <a:xfrm>
            <a:off x="6019800" y="990600"/>
            <a:ext cx="4038600" cy="1814830"/>
          </a:xfrm>
          <a:prstGeom prst="rect">
            <a:avLst/>
          </a:prstGeom>
          <a:noFill/>
        </p:spPr>
        <p:txBody>
          <a:bodyPr>
            <a:spAutoFit/>
          </a:bodyPr>
          <a:lstStyle/>
          <a:p>
            <a:pPr marR="0" algn="ctr" defTabSz="914400">
              <a:buClrTx/>
              <a:buSzTx/>
              <a:buFontTx/>
              <a:buNone/>
              <a:defRPr/>
            </a:pPr>
            <a:r>
              <a:rPr kumimoji="0" lang="en-US" sz="2800" kern="1200" cap="none" spc="0" normalizeH="0" baseline="0" noProof="0" dirty="0" err="1">
                <a:solidFill>
                  <a:srgbClr val="0070C0"/>
                </a:solidFill>
                <a:latin typeface="+mn-lt"/>
                <a:ea typeface="+mn-ea"/>
                <a:cs typeface="Arial" panose="020B0604020202020204" pitchFamily="34" charset="0"/>
              </a:rPr>
              <a:t>Walmart</a:t>
            </a:r>
            <a:r>
              <a:rPr kumimoji="0" lang="en-US" sz="2800" kern="1200" cap="none" spc="0" normalizeH="0" baseline="0" noProof="0" dirty="0">
                <a:latin typeface="+mn-lt"/>
                <a:ea typeface="+mn-ea"/>
                <a:cs typeface="Arial" panose="020B0604020202020204" pitchFamily="34" charset="0"/>
              </a:rPr>
              <a:t> use Robots in their stores for inventory management, packing, pricing checks </a:t>
            </a:r>
            <a:endParaRPr kumimoji="0" lang="en-US" sz="2800" kern="1200" cap="none" spc="0" normalizeH="0" baseline="0" noProof="0" dirty="0">
              <a:latin typeface="+mn-lt"/>
              <a:ea typeface="+mn-ea"/>
              <a:cs typeface="Arial" panose="020B0604020202020204" pitchFamily="34" charset="0"/>
            </a:endParaRPr>
          </a:p>
        </p:txBody>
      </p:sp>
      <p:sp>
        <p:nvSpPr>
          <p:cNvPr id="10" name="TextBox 9"/>
          <p:cNvSpPr txBox="1"/>
          <p:nvPr/>
        </p:nvSpPr>
        <p:spPr>
          <a:xfrm>
            <a:off x="1981200" y="3810000"/>
            <a:ext cx="2286000" cy="1814830"/>
          </a:xfrm>
          <a:prstGeom prst="rect">
            <a:avLst/>
          </a:prstGeom>
          <a:noFill/>
        </p:spPr>
        <p:txBody>
          <a:bodyPr>
            <a:spAutoFit/>
          </a:bodyPr>
          <a:lstStyle/>
          <a:p>
            <a:pPr marR="0" algn="ctr" defTabSz="914400">
              <a:buClrTx/>
              <a:buSzTx/>
              <a:buFontTx/>
              <a:buNone/>
              <a:defRPr/>
            </a:pPr>
            <a:r>
              <a:rPr kumimoji="0" lang="en-US" sz="2800" kern="1200" cap="none" spc="0" normalizeH="0" baseline="0" noProof="0" dirty="0">
                <a:solidFill>
                  <a:srgbClr val="0070C0"/>
                </a:solidFill>
                <a:latin typeface="+mn-lt"/>
                <a:ea typeface="+mn-ea"/>
                <a:cs typeface="Arial" panose="020B0604020202020204" pitchFamily="34" charset="0"/>
              </a:rPr>
              <a:t>Restaurants</a:t>
            </a:r>
            <a:r>
              <a:rPr kumimoji="0" lang="en-US" sz="2800" kern="1200" cap="none" spc="0" normalizeH="0" baseline="0" noProof="0" dirty="0">
                <a:latin typeface="+mn-lt"/>
                <a:ea typeface="+mn-ea"/>
                <a:cs typeface="Arial" panose="020B0604020202020204" pitchFamily="34" charset="0"/>
              </a:rPr>
              <a:t> have Robot chefs and Waiters</a:t>
            </a:r>
            <a:endParaRPr kumimoji="0" lang="en-US" sz="2800" kern="1200" cap="none" spc="0" normalizeH="0" baseline="0" noProof="0" dirty="0">
              <a:latin typeface="+mn-lt"/>
              <a:ea typeface="+mn-ea"/>
              <a:cs typeface="Arial" panose="020B0604020202020204" pitchFamily="34" charset="0"/>
            </a:endParaRPr>
          </a:p>
        </p:txBody>
      </p:sp>
      <p:sp>
        <p:nvSpPr>
          <p:cNvPr id="11" name="Date Placeholder 10"/>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7294209F-2647-4A4C-9B90-A5B16D99BB18}"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3" name="Slide Number Placeholder 12"/>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p:nvPr/>
        </p:nvSpPr>
        <p:spPr>
          <a:xfrm>
            <a:off x="1828800" y="4953000"/>
            <a:ext cx="8458200" cy="1383665"/>
          </a:xfrm>
          <a:prstGeom prst="rect">
            <a:avLst/>
          </a:prstGeom>
        </p:spPr>
        <p:txBody>
          <a:bodyPr>
            <a:spAutoFit/>
          </a:bodyP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en-US" sz="2800" b="1" i="0" u="none" strike="noStrike" kern="1200" cap="none" spc="0" normalizeH="0" baseline="0" noProof="0" dirty="0">
                <a:ln>
                  <a:noFill/>
                </a:ln>
                <a:solidFill>
                  <a:srgbClr val="0070C0"/>
                </a:solidFill>
                <a:effectLst/>
                <a:uLnTx/>
                <a:uFillTx/>
                <a:latin typeface="+mn-lt"/>
                <a:ea typeface="+mn-ea"/>
                <a:cs typeface="Arial" panose="020B0604020202020204" pitchFamily="34" charset="0"/>
              </a:rPr>
              <a:t>Michelangelo</a:t>
            </a:r>
            <a:r>
              <a:rPr kumimoji="0" lang="en-US" sz="28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 an internal ML-as-a-service platform that democratizes machine learning and makes scaling AI to meet the needs of business as easy as requesting a ride.</a:t>
            </a:r>
            <a:endParaRPr kumimoji="0" lang="en-US" sz="2800" b="0" i="0" u="none" strike="noStrike" kern="1200" cap="none" spc="0" normalizeH="0" baseline="0" noProof="0" dirty="0">
              <a:ln>
                <a:noFill/>
              </a:ln>
              <a:solidFill>
                <a:schemeClr val="tx1"/>
              </a:solidFill>
              <a:effectLst/>
              <a:uLnTx/>
              <a:uFillTx/>
              <a:latin typeface="+mn-lt"/>
              <a:ea typeface="+mn-ea"/>
              <a:cs typeface="Arial" panose="020B0604020202020204" pitchFamily="34" charset="0"/>
            </a:endParaRPr>
          </a:p>
        </p:txBody>
      </p:sp>
      <p:pic>
        <p:nvPicPr>
          <p:cNvPr id="72707" name="Picture 2"/>
          <p:cNvPicPr>
            <a:picLocks noChangeAspect="1"/>
          </p:cNvPicPr>
          <p:nvPr/>
        </p:nvPicPr>
        <p:blipFill>
          <a:blip r:embed="rId1"/>
          <a:stretch>
            <a:fillRect/>
          </a:stretch>
        </p:blipFill>
        <p:spPr>
          <a:xfrm>
            <a:off x="1905000" y="1295400"/>
            <a:ext cx="2609850" cy="3276600"/>
          </a:xfrm>
          <a:prstGeom prst="rect">
            <a:avLst/>
          </a:prstGeom>
          <a:noFill/>
          <a:ln w="9525">
            <a:noFill/>
          </a:ln>
        </p:spPr>
      </p:pic>
      <p:pic>
        <p:nvPicPr>
          <p:cNvPr id="72708" name="Picture 3"/>
          <p:cNvPicPr>
            <a:picLocks noChangeAspect="1"/>
          </p:cNvPicPr>
          <p:nvPr/>
        </p:nvPicPr>
        <p:blipFill>
          <a:blip r:embed="rId2"/>
          <a:stretch>
            <a:fillRect/>
          </a:stretch>
        </p:blipFill>
        <p:spPr>
          <a:xfrm>
            <a:off x="4705350" y="990600"/>
            <a:ext cx="5657850" cy="4067175"/>
          </a:xfrm>
          <a:prstGeom prst="rect">
            <a:avLst/>
          </a:prstGeom>
          <a:noFill/>
          <a:ln w="9525">
            <a:noFill/>
          </a:ln>
        </p:spPr>
      </p:pic>
      <p:sp>
        <p:nvSpPr>
          <p:cNvPr id="7" name="Rectangle 6"/>
          <p:cNvSpPr/>
          <p:nvPr/>
        </p:nvSpPr>
        <p:spPr>
          <a:xfrm>
            <a:off x="1524000" y="39688"/>
            <a:ext cx="9144000" cy="645160"/>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3600" b="0" i="0" u="none" strike="noStrike" kern="1200" cap="none" spc="0" normalizeH="0" baseline="0" noProof="0" dirty="0">
                <a:ln>
                  <a:noFill/>
                </a:ln>
                <a:solidFill>
                  <a:schemeClr val="tx1"/>
                </a:solidFill>
                <a:effectLst/>
                <a:uLnTx/>
                <a:uFillTx/>
                <a:latin typeface="+mj-lt"/>
                <a:ea typeface="+mn-ea"/>
                <a:cs typeface="Arial" panose="020B0604020202020204" pitchFamily="34" charset="0"/>
              </a:rPr>
              <a:t>Machine Learning touching our Daily Life</a:t>
            </a:r>
            <a:endParaRPr kumimoji="0" lang="en-US" sz="3600" b="0" i="0" u="none" strike="noStrike" kern="1200" cap="none" spc="0" normalizeH="0" baseline="0" noProof="0" dirty="0">
              <a:ln>
                <a:noFill/>
              </a:ln>
              <a:solidFill>
                <a:schemeClr val="tx1"/>
              </a:solidFill>
              <a:effectLst/>
              <a:uLnTx/>
              <a:uFillTx/>
              <a:latin typeface="+mj-lt"/>
              <a:ea typeface="+mn-ea"/>
              <a:cs typeface="Arial" panose="020B0604020202020204" pitchFamily="34" charset="0"/>
            </a:endParaRPr>
          </a:p>
        </p:txBody>
      </p:sp>
      <p:sp>
        <p:nvSpPr>
          <p:cNvPr id="8" name="Date Placeholder 7"/>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A88B47D2-7047-4868-9368-57BD0E1C3252}"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0" name="Slide Number Placeholder 9"/>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p:nvPr/>
        </p:nvSpPr>
        <p:spPr>
          <a:xfrm>
            <a:off x="1524000" y="39688"/>
            <a:ext cx="9144000" cy="645160"/>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3600" b="0" i="0" u="none" strike="noStrike" kern="1200" cap="none" spc="0" normalizeH="0" baseline="0" noProof="0" dirty="0">
                <a:ln>
                  <a:noFill/>
                </a:ln>
                <a:solidFill>
                  <a:schemeClr val="tx1"/>
                </a:solidFill>
                <a:effectLst/>
                <a:uLnTx/>
                <a:uFillTx/>
                <a:latin typeface="+mj-lt"/>
                <a:ea typeface="+mn-ea"/>
                <a:cs typeface="Arial" panose="020B0604020202020204" pitchFamily="34" charset="0"/>
              </a:rPr>
              <a:t>Machine Learning touching our Daily Life</a:t>
            </a:r>
            <a:endParaRPr kumimoji="0" lang="en-US" sz="3600" b="0" i="0" u="none" strike="noStrike" kern="1200" cap="none" spc="0" normalizeH="0" baseline="0" noProof="0" dirty="0">
              <a:ln>
                <a:noFill/>
              </a:ln>
              <a:solidFill>
                <a:schemeClr val="tx1"/>
              </a:solidFill>
              <a:effectLst/>
              <a:uLnTx/>
              <a:uFillTx/>
              <a:latin typeface="+mj-lt"/>
              <a:ea typeface="+mn-ea"/>
              <a:cs typeface="Arial" panose="020B0604020202020204" pitchFamily="34" charset="0"/>
            </a:endParaRPr>
          </a:p>
        </p:txBody>
      </p:sp>
      <p:pic>
        <p:nvPicPr>
          <p:cNvPr id="73731" name="Picture 2"/>
          <p:cNvPicPr>
            <a:picLocks noChangeAspect="1"/>
          </p:cNvPicPr>
          <p:nvPr/>
        </p:nvPicPr>
        <p:blipFill>
          <a:blip r:embed="rId1"/>
          <a:stretch>
            <a:fillRect/>
          </a:stretch>
        </p:blipFill>
        <p:spPr>
          <a:xfrm>
            <a:off x="2057400" y="914400"/>
            <a:ext cx="2952750" cy="1552575"/>
          </a:xfrm>
          <a:prstGeom prst="rect">
            <a:avLst/>
          </a:prstGeom>
          <a:noFill/>
          <a:ln w="9525">
            <a:noFill/>
          </a:ln>
        </p:spPr>
      </p:pic>
      <p:sp>
        <p:nvSpPr>
          <p:cNvPr id="6" name="TextBox 5"/>
          <p:cNvSpPr txBox="1"/>
          <p:nvPr/>
        </p:nvSpPr>
        <p:spPr>
          <a:xfrm>
            <a:off x="5334000" y="1143000"/>
            <a:ext cx="3886200" cy="829945"/>
          </a:xfrm>
          <a:prstGeom prst="rect">
            <a:avLst/>
          </a:prstGeom>
          <a:noFill/>
        </p:spPr>
        <p:txBody>
          <a:bodyPr>
            <a:spAutoFit/>
          </a:bodyPr>
          <a:lstStyle/>
          <a:p>
            <a:pPr marR="0" algn="just" defTabSz="914400">
              <a:buClrTx/>
              <a:buSzTx/>
              <a:buFontTx/>
              <a:buNone/>
              <a:defRPr/>
            </a:pPr>
            <a:r>
              <a:rPr kumimoji="0" lang="en-US" sz="2400" kern="1200" cap="none" spc="0" normalizeH="0" baseline="0" noProof="0" dirty="0">
                <a:latin typeface="+mn-lt"/>
                <a:ea typeface="+mn-ea"/>
                <a:cs typeface="Arial" panose="020B0604020202020204" pitchFamily="34" charset="0"/>
              </a:rPr>
              <a:t>Song Recommendations based on mood and interest</a:t>
            </a:r>
            <a:endParaRPr kumimoji="0" lang="en-US" sz="2400" kern="1200" cap="none" spc="0" normalizeH="0" baseline="0" noProof="0" dirty="0">
              <a:latin typeface="+mn-lt"/>
              <a:ea typeface="+mn-ea"/>
              <a:cs typeface="Arial" panose="020B0604020202020204" pitchFamily="34" charset="0"/>
            </a:endParaRPr>
          </a:p>
        </p:txBody>
      </p:sp>
      <p:pic>
        <p:nvPicPr>
          <p:cNvPr id="73733" name="Picture 3"/>
          <p:cNvPicPr>
            <a:picLocks noChangeAspect="1"/>
          </p:cNvPicPr>
          <p:nvPr/>
        </p:nvPicPr>
        <p:blipFill>
          <a:blip r:embed="rId2"/>
          <a:stretch>
            <a:fillRect/>
          </a:stretch>
        </p:blipFill>
        <p:spPr>
          <a:xfrm>
            <a:off x="7772400" y="2133600"/>
            <a:ext cx="2143125" cy="2143125"/>
          </a:xfrm>
          <a:prstGeom prst="rect">
            <a:avLst/>
          </a:prstGeom>
          <a:noFill/>
          <a:ln w="9525">
            <a:noFill/>
          </a:ln>
        </p:spPr>
      </p:pic>
      <p:sp>
        <p:nvSpPr>
          <p:cNvPr id="8" name="TextBox 7"/>
          <p:cNvSpPr txBox="1"/>
          <p:nvPr/>
        </p:nvSpPr>
        <p:spPr>
          <a:xfrm>
            <a:off x="2209800" y="2895600"/>
            <a:ext cx="5181600" cy="1106805"/>
          </a:xfrm>
          <a:prstGeom prst="rect">
            <a:avLst/>
          </a:prstGeom>
          <a:noFill/>
        </p:spPr>
        <p:txBody>
          <a:bodyPr>
            <a:spAutoFit/>
          </a:bodyPr>
          <a:lstStyle/>
          <a:p>
            <a:pPr marR="0" algn="just" defTabSz="914400">
              <a:buClrTx/>
              <a:buSzTx/>
              <a:buFontTx/>
              <a:buNone/>
              <a:defRPr/>
            </a:pPr>
            <a:r>
              <a:rPr kumimoji="0" lang="en-US" sz="2400" kern="1200" cap="none" spc="0" normalizeH="0" baseline="0" noProof="0" dirty="0">
                <a:latin typeface="+mn-lt"/>
                <a:ea typeface="+mn-ea"/>
                <a:cs typeface="Arial" panose="020B0604020202020204" pitchFamily="34" charset="0"/>
              </a:rPr>
              <a:t>Data Acquisition from </a:t>
            </a:r>
            <a:r>
              <a:rPr kumimoji="0" lang="en-US" sz="2400" kern="1200" cap="none" spc="0" normalizeH="0" baseline="0" noProof="0" dirty="0" err="1">
                <a:latin typeface="+mn-lt"/>
                <a:ea typeface="+mn-ea"/>
                <a:cs typeface="Arial" panose="020B0604020202020204" pitchFamily="34" charset="0"/>
              </a:rPr>
              <a:t>Tamr</a:t>
            </a:r>
            <a:r>
              <a:rPr kumimoji="0" lang="en-US" sz="2400" kern="1200" cap="none" spc="0" normalizeH="0" baseline="0" noProof="0" dirty="0">
                <a:latin typeface="+mn-lt"/>
                <a:ea typeface="+mn-ea"/>
                <a:cs typeface="Arial" panose="020B0604020202020204" pitchFamily="34" charset="0"/>
              </a:rPr>
              <a:t> – Enterprise Data Unification Company</a:t>
            </a:r>
            <a:endParaRPr kumimoji="0" lang="en-US" sz="2400" kern="1200" cap="none" spc="0" normalizeH="0" baseline="0" noProof="0" dirty="0">
              <a:latin typeface="+mn-lt"/>
              <a:ea typeface="+mn-ea"/>
              <a:cs typeface="Arial" panose="020B0604020202020204" pitchFamily="34" charset="0"/>
            </a:endParaRPr>
          </a:p>
          <a:p>
            <a:pPr marR="0" defTabSz="914400">
              <a:buClrTx/>
              <a:buSzTx/>
              <a:buFontTx/>
              <a:buNone/>
              <a:defRPr/>
            </a:pPr>
            <a:endParaRPr kumimoji="0" lang="en-US" kern="1200" cap="none" spc="0" normalizeH="0" baseline="0" noProof="0" dirty="0">
              <a:latin typeface="Arial" panose="020B0604020202020204" pitchFamily="34" charset="0"/>
              <a:ea typeface="+mn-ea"/>
              <a:cs typeface="Arial" panose="020B0604020202020204" pitchFamily="34" charset="0"/>
            </a:endParaRPr>
          </a:p>
        </p:txBody>
      </p:sp>
      <p:pic>
        <p:nvPicPr>
          <p:cNvPr id="73735" name="Picture 4"/>
          <p:cNvPicPr>
            <a:picLocks noChangeAspect="1"/>
          </p:cNvPicPr>
          <p:nvPr/>
        </p:nvPicPr>
        <p:blipFill>
          <a:blip r:embed="rId3"/>
          <a:stretch>
            <a:fillRect/>
          </a:stretch>
        </p:blipFill>
        <p:spPr>
          <a:xfrm>
            <a:off x="2209800" y="4495800"/>
            <a:ext cx="3524250" cy="1295400"/>
          </a:xfrm>
          <a:prstGeom prst="rect">
            <a:avLst/>
          </a:prstGeom>
          <a:noFill/>
          <a:ln w="9525">
            <a:noFill/>
          </a:ln>
        </p:spPr>
      </p:pic>
      <p:sp>
        <p:nvSpPr>
          <p:cNvPr id="10" name="TextBox 9"/>
          <p:cNvSpPr txBox="1"/>
          <p:nvPr/>
        </p:nvSpPr>
        <p:spPr>
          <a:xfrm>
            <a:off x="6400800" y="4724400"/>
            <a:ext cx="3276600" cy="829945"/>
          </a:xfrm>
          <a:prstGeom prst="rect">
            <a:avLst/>
          </a:prstGeom>
          <a:noFill/>
        </p:spPr>
        <p:txBody>
          <a:bodyPr>
            <a:spAutoFit/>
          </a:bodyPr>
          <a:lstStyle/>
          <a:p>
            <a:pPr marR="0" defTabSz="914400">
              <a:buClrTx/>
              <a:buSzTx/>
              <a:buFontTx/>
              <a:buNone/>
              <a:defRPr/>
            </a:pPr>
            <a:r>
              <a:rPr kumimoji="0" lang="en-US" sz="2400" kern="1200" cap="none" spc="0" normalizeH="0" baseline="0" noProof="0" dirty="0">
                <a:latin typeface="+mn-lt"/>
                <a:ea typeface="+mn-ea"/>
                <a:cs typeface="Arial" panose="020B0604020202020204" pitchFamily="34" charset="0"/>
              </a:rPr>
              <a:t>Content specific vaccines for Children </a:t>
            </a:r>
            <a:endParaRPr kumimoji="0" lang="en-US" sz="2400" kern="1200" cap="none" spc="0" normalizeH="0" baseline="0" noProof="0" dirty="0">
              <a:latin typeface="+mn-lt"/>
              <a:ea typeface="+mn-ea"/>
              <a:cs typeface="Arial" panose="020B0604020202020204" pitchFamily="34" charset="0"/>
            </a:endParaRPr>
          </a:p>
        </p:txBody>
      </p:sp>
      <p:sp>
        <p:nvSpPr>
          <p:cNvPr id="11" name="Date Placeholder 10"/>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750E34BF-0D42-4C47-A35D-080EA6587214}"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3" name="Slide Number Placeholder 12"/>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4754" name="Group 8"/>
          <p:cNvGrpSpPr/>
          <p:nvPr/>
        </p:nvGrpSpPr>
        <p:grpSpPr>
          <a:xfrm>
            <a:off x="1981200" y="1219200"/>
            <a:ext cx="8153400" cy="5029200"/>
            <a:chOff x="457200" y="1066800"/>
            <a:chExt cx="8153400" cy="5029200"/>
          </a:xfrm>
        </p:grpSpPr>
        <p:pic>
          <p:nvPicPr>
            <p:cNvPr id="74759" name="Picture 2"/>
            <p:cNvPicPr>
              <a:picLocks noChangeAspect="1"/>
            </p:cNvPicPr>
            <p:nvPr/>
          </p:nvPicPr>
          <p:blipFill>
            <a:blip r:embed="rId1"/>
            <a:stretch>
              <a:fillRect/>
            </a:stretch>
          </p:blipFill>
          <p:spPr>
            <a:xfrm>
              <a:off x="457200" y="3124200"/>
              <a:ext cx="8153400" cy="2971800"/>
            </a:xfrm>
            <a:prstGeom prst="rect">
              <a:avLst/>
            </a:prstGeom>
            <a:noFill/>
            <a:ln w="9525" cap="flat" cmpd="sng">
              <a:solidFill>
                <a:srgbClr val="0070C0"/>
              </a:solidFill>
              <a:prstDash val="solid"/>
              <a:miter/>
              <a:headEnd type="none" w="med" len="med"/>
              <a:tailEnd type="none" w="med" len="med"/>
            </a:ln>
          </p:spPr>
        </p:pic>
        <p:pic>
          <p:nvPicPr>
            <p:cNvPr id="74760" name="Picture 4"/>
            <p:cNvPicPr>
              <a:picLocks noChangeAspect="1"/>
            </p:cNvPicPr>
            <p:nvPr/>
          </p:nvPicPr>
          <p:blipFill>
            <a:blip r:embed="rId2"/>
            <a:stretch>
              <a:fillRect/>
            </a:stretch>
          </p:blipFill>
          <p:spPr>
            <a:xfrm>
              <a:off x="2971800" y="1066800"/>
              <a:ext cx="5638800" cy="2066925"/>
            </a:xfrm>
            <a:prstGeom prst="rect">
              <a:avLst/>
            </a:prstGeom>
            <a:noFill/>
            <a:ln w="9525" cap="flat" cmpd="sng">
              <a:solidFill>
                <a:srgbClr val="0070C0"/>
              </a:solidFill>
              <a:prstDash val="solid"/>
              <a:miter/>
              <a:headEnd type="none" w="med" len="med"/>
              <a:tailEnd type="none" w="med" len="med"/>
            </a:ln>
          </p:spPr>
        </p:pic>
        <p:pic>
          <p:nvPicPr>
            <p:cNvPr id="74761" name="Picture 5"/>
            <p:cNvPicPr>
              <a:picLocks noChangeAspect="1"/>
            </p:cNvPicPr>
            <p:nvPr/>
          </p:nvPicPr>
          <p:blipFill>
            <a:blip r:embed="rId3"/>
            <a:stretch>
              <a:fillRect/>
            </a:stretch>
          </p:blipFill>
          <p:spPr>
            <a:xfrm>
              <a:off x="457200" y="1066800"/>
              <a:ext cx="2514600" cy="2057400"/>
            </a:xfrm>
            <a:prstGeom prst="rect">
              <a:avLst/>
            </a:prstGeom>
            <a:noFill/>
            <a:ln w="19050" cap="flat" cmpd="sng">
              <a:solidFill>
                <a:srgbClr val="0070C0"/>
              </a:solidFill>
              <a:prstDash val="solid"/>
              <a:miter/>
              <a:headEnd type="none" w="med" len="med"/>
              <a:tailEnd type="none" w="med" len="med"/>
            </a:ln>
          </p:spPr>
        </p:pic>
      </p:grpSp>
      <p:sp>
        <p:nvSpPr>
          <p:cNvPr id="10" name="TextBox 9"/>
          <p:cNvSpPr txBox="1"/>
          <p:nvPr/>
        </p:nvSpPr>
        <p:spPr>
          <a:xfrm>
            <a:off x="159385" y="130175"/>
            <a:ext cx="10508615" cy="873760"/>
          </a:xfrm>
          <a:prstGeom prst="rect">
            <a:avLst/>
          </a:prstGeom>
          <a:noFill/>
        </p:spPr>
        <p:txBody>
          <a:bodyPr>
            <a:noAutofit/>
          </a:bodyPr>
          <a:lstStyle/>
          <a:p>
            <a:pPr marR="0" algn="ctr" defTabSz="914400">
              <a:buClrTx/>
              <a:buSzTx/>
              <a:buFontTx/>
              <a:buNone/>
              <a:defRPr/>
            </a:pPr>
            <a:r>
              <a:rPr kumimoji="0" lang="en-US" sz="4000" kern="1200" cap="none" spc="0" normalizeH="0" baseline="0" noProof="0" dirty="0">
                <a:solidFill>
                  <a:schemeClr val="tx1"/>
                </a:solidFill>
                <a:latin typeface="+mj-lt"/>
                <a:ea typeface="+mn-ea"/>
                <a:cs typeface="Arial" panose="020B0604020202020204" pitchFamily="34" charset="0"/>
              </a:rPr>
              <a:t>Amazon – Game Changer of the Decade</a:t>
            </a:r>
            <a:endParaRPr kumimoji="0" lang="en-US" sz="4000" kern="1200" cap="none" spc="0" normalizeH="0" baseline="0" noProof="0" dirty="0">
              <a:solidFill>
                <a:schemeClr val="tx1"/>
              </a:solidFill>
              <a:latin typeface="+mj-lt"/>
              <a:ea typeface="+mn-ea"/>
              <a:cs typeface="Arial" panose="020B0604020202020204" pitchFamily="34" charset="0"/>
            </a:endParaRPr>
          </a:p>
        </p:txBody>
      </p:sp>
      <p:sp>
        <p:nvSpPr>
          <p:cNvPr id="8" name="Date Placeholder 7"/>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99F0B694-DACF-42FA-A75E-3F2F1D866748}"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1" name="Slide Number Placeholder 10"/>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TextBox 5"/>
          <p:cNvSpPr txBox="1"/>
          <p:nvPr/>
        </p:nvSpPr>
        <p:spPr>
          <a:xfrm>
            <a:off x="1524000" y="76200"/>
            <a:ext cx="9144000" cy="706755"/>
          </a:xfrm>
          <a:prstGeom prst="rect">
            <a:avLst/>
          </a:prstGeom>
          <a:noFill/>
          <a:ln w="9525">
            <a:noFill/>
          </a:ln>
        </p:spPr>
        <p:txBody>
          <a:bodyPr>
            <a:spAutoFit/>
          </a:bodyPr>
          <a:p>
            <a:pPr algn="ctr"/>
            <a:r>
              <a:rPr sz="4000" dirty="0">
                <a:solidFill>
                  <a:schemeClr val="tx1"/>
                </a:solidFill>
                <a:latin typeface="Arial" panose="020B0604020202020204" pitchFamily="34" charset="0"/>
              </a:rPr>
              <a:t>Machine Learning in Civil Engineering</a:t>
            </a:r>
            <a:endParaRPr sz="4000" dirty="0">
              <a:solidFill>
                <a:schemeClr val="tx1"/>
              </a:solidFill>
              <a:latin typeface="Arial" panose="020B0604020202020204" pitchFamily="34" charset="0"/>
            </a:endParaRPr>
          </a:p>
        </p:txBody>
      </p:sp>
      <p:sp>
        <p:nvSpPr>
          <p:cNvPr id="75779" name="TextBox 6"/>
          <p:cNvSpPr txBox="1"/>
          <p:nvPr/>
        </p:nvSpPr>
        <p:spPr>
          <a:xfrm>
            <a:off x="1752600" y="1143000"/>
            <a:ext cx="8610600" cy="5003165"/>
          </a:xfrm>
          <a:prstGeom prst="rect">
            <a:avLst/>
          </a:prstGeom>
          <a:noFill/>
          <a:ln w="9525">
            <a:noFill/>
          </a:ln>
        </p:spPr>
        <p:txBody>
          <a:bodyPr>
            <a:spAutoFit/>
          </a:bodyPr>
          <a:p>
            <a:pPr marL="579755" indent="-457200" algn="just">
              <a:lnSpc>
                <a:spcPct val="114000"/>
              </a:lnSpc>
              <a:buFont typeface="Wingdings" panose="05000000000000000000" pitchFamily="2" charset="2"/>
              <a:buChar char="Ø"/>
            </a:pPr>
            <a:r>
              <a:rPr sz="2800" dirty="0">
                <a:latin typeface="Arial" panose="020B0604020202020204" pitchFamily="34" charset="0"/>
              </a:rPr>
              <a:t>Design of Construction Management System</a:t>
            </a:r>
            <a:endParaRPr sz="2800" dirty="0">
              <a:latin typeface="Arial" panose="020B0604020202020204" pitchFamily="34" charset="0"/>
            </a:endParaRPr>
          </a:p>
          <a:p>
            <a:pPr marL="579755" indent="-457200" algn="just">
              <a:lnSpc>
                <a:spcPct val="114000"/>
              </a:lnSpc>
              <a:buFont typeface="Wingdings" panose="05000000000000000000" pitchFamily="2" charset="2"/>
              <a:buChar char="Ø"/>
            </a:pPr>
            <a:r>
              <a:rPr sz="2800" dirty="0">
                <a:latin typeface="Arial" panose="020B0604020202020204" pitchFamily="34" charset="0"/>
              </a:rPr>
              <a:t>Prediction of the Severity of Earthquakes</a:t>
            </a:r>
            <a:endParaRPr sz="2800" dirty="0">
              <a:latin typeface="Arial" panose="020B0604020202020204" pitchFamily="34" charset="0"/>
            </a:endParaRPr>
          </a:p>
          <a:p>
            <a:pPr marL="579755" indent="-457200" algn="just">
              <a:lnSpc>
                <a:spcPct val="114000"/>
              </a:lnSpc>
              <a:buFont typeface="Wingdings" panose="05000000000000000000" pitchFamily="2" charset="2"/>
              <a:buChar char="Ø"/>
            </a:pPr>
            <a:r>
              <a:rPr sz="2800" dirty="0">
                <a:latin typeface="Arial" panose="020B0604020202020204" pitchFamily="34" charset="0"/>
              </a:rPr>
              <a:t>Better analysis of monitoring the construction health</a:t>
            </a:r>
            <a:endParaRPr sz="2800" dirty="0">
              <a:latin typeface="Arial" panose="020B0604020202020204" pitchFamily="34" charset="0"/>
            </a:endParaRPr>
          </a:p>
          <a:p>
            <a:pPr marL="579755" indent="-457200" algn="just">
              <a:lnSpc>
                <a:spcPct val="114000"/>
              </a:lnSpc>
              <a:buFont typeface="Wingdings" panose="05000000000000000000" pitchFamily="2" charset="2"/>
              <a:buChar char="Ø"/>
            </a:pPr>
            <a:r>
              <a:rPr sz="2800" dirty="0">
                <a:latin typeface="Arial" panose="020B0604020202020204" pitchFamily="34" charset="0"/>
              </a:rPr>
              <a:t>Analysis of Environmental Engineering</a:t>
            </a:r>
            <a:endParaRPr sz="2800" dirty="0">
              <a:latin typeface="Arial" panose="020B0604020202020204" pitchFamily="34" charset="0"/>
            </a:endParaRPr>
          </a:p>
          <a:p>
            <a:pPr marL="579755" indent="-457200" algn="just">
              <a:lnSpc>
                <a:spcPct val="114000"/>
              </a:lnSpc>
              <a:buFont typeface="Wingdings" panose="05000000000000000000" pitchFamily="2" charset="2"/>
              <a:buChar char="Ø"/>
            </a:pPr>
            <a:r>
              <a:rPr sz="2800" dirty="0">
                <a:latin typeface="Arial" panose="020B0604020202020204" pitchFamily="34" charset="0"/>
              </a:rPr>
              <a:t>Design of Highway and transportation Engineering fo the prediction of Transport arrivals and pedestrian movement analysis</a:t>
            </a:r>
            <a:endParaRPr sz="2800" dirty="0">
              <a:latin typeface="Arial" panose="020B0604020202020204" pitchFamily="34" charset="0"/>
            </a:endParaRPr>
          </a:p>
          <a:p>
            <a:pPr marL="579755" indent="-457200" algn="just">
              <a:lnSpc>
                <a:spcPct val="114000"/>
              </a:lnSpc>
              <a:buFont typeface="Wingdings" panose="05000000000000000000" pitchFamily="2" charset="2"/>
              <a:buChar char="Ø"/>
            </a:pPr>
            <a:r>
              <a:rPr sz="2800" dirty="0">
                <a:latin typeface="Arial" panose="020B0604020202020204" pitchFamily="34" charset="0"/>
              </a:rPr>
              <a:t>Use of Machine learning in surveying, Geotechnical and Geospatial Engineering</a:t>
            </a:r>
            <a:endParaRPr sz="2800" dirty="0">
              <a:solidFill>
                <a:srgbClr val="7030A0"/>
              </a:solidFill>
              <a:latin typeface="Arial" panose="020B0604020202020204" pitchFamily="34" charset="0"/>
            </a:endParaRPr>
          </a:p>
        </p:txBody>
      </p:sp>
      <p:sp>
        <p:nvSpPr>
          <p:cNvPr id="6" name="Date Placeholder 5"/>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96A941E4-51DE-431B-8CB8-B640020123CE}"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Slide Number Placeholder 7"/>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rgbClr val="212121"/>
                </a:solidFill>
                <a:latin typeface="Georgia" panose="02040502050405020303"/>
                <a:ea typeface="Georgia" panose="02040502050405020303"/>
                <a:cs typeface="Georgia" panose="02040502050405020303"/>
                <a:sym typeface="Georgia" panose="02040502050405020303"/>
              </a:rPr>
              <a:t>Data Visualization</a:t>
            </a:r>
            <a:r>
              <a:rPr lang="en-US" altLang="en-GB">
                <a:solidFill>
                  <a:srgbClr val="212121"/>
                </a:solidFill>
                <a:latin typeface="Georgia" panose="02040502050405020303"/>
                <a:ea typeface="Georgia" panose="02040502050405020303"/>
                <a:cs typeface="Georgia" panose="02040502050405020303"/>
                <a:sym typeface="Georgia" panose="02040502050405020303"/>
              </a:rPr>
              <a:t>: </a:t>
            </a:r>
            <a:r>
              <a:rPr lang="en-US" dirty="0" smtClean="0"/>
              <a:t>What is it?</a:t>
            </a:r>
            <a:endParaRPr lang="en-IN" dirty="0"/>
          </a:p>
        </p:txBody>
      </p:sp>
      <p:sp>
        <p:nvSpPr>
          <p:cNvPr id="3" name="Content Placeholder 2"/>
          <p:cNvSpPr>
            <a:spLocks noGrp="1"/>
          </p:cNvSpPr>
          <p:nvPr>
            <p:ph idx="1"/>
          </p:nvPr>
        </p:nvSpPr>
        <p:spPr/>
        <p:txBody>
          <a:bodyPr>
            <a:noAutofit/>
          </a:bodyPr>
          <a:lstStyle/>
          <a:p>
            <a:pPr algn="just">
              <a:lnSpc>
                <a:spcPct val="150000"/>
              </a:lnSpc>
            </a:pPr>
            <a:r>
              <a:rPr lang="en-US" sz="1700" dirty="0">
                <a:latin typeface="Calibri" panose="020F0502020204030204" charset="0"/>
                <a:cs typeface="Calibri" panose="020F0502020204030204" charset="0"/>
              </a:rPr>
              <a:t>Data visualization is the graphical representation of information and </a:t>
            </a:r>
            <a:r>
              <a:rPr lang="en-US" sz="1700" dirty="0" smtClean="0">
                <a:latin typeface="Calibri" panose="020F0502020204030204" charset="0"/>
                <a:cs typeface="Calibri" panose="020F0502020204030204" charset="0"/>
              </a:rPr>
              <a:t>data.</a:t>
            </a:r>
            <a:endParaRPr lang="en-US" sz="1700" dirty="0" smtClean="0">
              <a:latin typeface="Calibri" panose="020F0502020204030204" charset="0"/>
              <a:cs typeface="Calibri" panose="020F0502020204030204" charset="0"/>
            </a:endParaRPr>
          </a:p>
          <a:p>
            <a:pPr algn="just">
              <a:lnSpc>
                <a:spcPct val="150000"/>
              </a:lnSpc>
            </a:pPr>
            <a:r>
              <a:rPr lang="en-US" sz="1700" dirty="0">
                <a:latin typeface="Calibri" panose="020F0502020204030204" charset="0"/>
                <a:cs typeface="Calibri" panose="020F0502020204030204" charset="0"/>
              </a:rPr>
              <a:t>By using visual elements like charts, graphs, and maps, data visualization tools provide an accessible way to see and understand trends, outliers, and patterns in data</a:t>
            </a:r>
            <a:r>
              <a:rPr lang="en-US" sz="1700" dirty="0" smtClean="0">
                <a:latin typeface="Calibri" panose="020F0502020204030204" charset="0"/>
                <a:cs typeface="Calibri" panose="020F0502020204030204" charset="0"/>
              </a:rPr>
              <a:t>.</a:t>
            </a:r>
            <a:endParaRPr lang="en-US" sz="1700" dirty="0" smtClean="0">
              <a:latin typeface="Calibri" panose="020F0502020204030204" charset="0"/>
              <a:cs typeface="Calibri" panose="020F0502020204030204" charset="0"/>
            </a:endParaRPr>
          </a:p>
          <a:p>
            <a:pPr algn="just">
              <a:lnSpc>
                <a:spcPct val="150000"/>
              </a:lnSpc>
            </a:pPr>
            <a:r>
              <a:rPr lang="en-US" sz="1700" dirty="0" smtClean="0">
                <a:latin typeface="Calibri" panose="020F0502020204030204" charset="0"/>
                <a:cs typeface="Calibri" panose="020F0502020204030204" charset="0"/>
              </a:rPr>
              <a:t>It </a:t>
            </a:r>
            <a:r>
              <a:rPr lang="en-US" sz="1700" dirty="0">
                <a:latin typeface="Calibri" panose="020F0502020204030204" charset="0"/>
                <a:cs typeface="Calibri" panose="020F0502020204030204" charset="0"/>
              </a:rPr>
              <a:t>provides an excellent way for employees or business owners to present data to non-technical audiences without confusion</a:t>
            </a:r>
            <a:r>
              <a:rPr lang="en-US" sz="1700" dirty="0" smtClean="0">
                <a:latin typeface="Calibri" panose="020F0502020204030204" charset="0"/>
                <a:cs typeface="Calibri" panose="020F0502020204030204" charset="0"/>
              </a:rPr>
              <a:t>.</a:t>
            </a:r>
            <a:endParaRPr lang="en-US" sz="1700" dirty="0" smtClean="0">
              <a:latin typeface="Calibri" panose="020F0502020204030204" charset="0"/>
              <a:cs typeface="Calibri" panose="020F0502020204030204" charset="0"/>
            </a:endParaRPr>
          </a:p>
          <a:p>
            <a:pPr algn="just">
              <a:lnSpc>
                <a:spcPct val="150000"/>
              </a:lnSpc>
            </a:pPr>
            <a:r>
              <a:rPr lang="en-US" sz="1700" dirty="0">
                <a:latin typeface="Calibri" panose="020F0502020204030204" charset="0"/>
                <a:cs typeface="Calibri" panose="020F0502020204030204" charset="0"/>
              </a:rPr>
              <a:t> </a:t>
            </a:r>
            <a:r>
              <a:rPr lang="en-US" sz="1700" dirty="0" smtClean="0">
                <a:latin typeface="Calibri" panose="020F0502020204030204" charset="0"/>
                <a:cs typeface="Calibri" panose="020F0502020204030204" charset="0"/>
              </a:rPr>
              <a:t>Helps too </a:t>
            </a:r>
            <a:r>
              <a:rPr lang="en-US" sz="1700" dirty="0">
                <a:latin typeface="Calibri" panose="020F0502020204030204" charset="0"/>
                <a:cs typeface="Calibri" panose="020F0502020204030204" charset="0"/>
              </a:rPr>
              <a:t>make decisions and use visuals to tell stories of when data informs the who, what, when, where, and how. </a:t>
            </a:r>
            <a:endParaRPr lang="en-US" sz="1700" dirty="0">
              <a:latin typeface="Calibri" panose="020F0502020204030204" charset="0"/>
              <a:cs typeface="Calibri" panose="020F0502020204030204" charset="0"/>
            </a:endParaRPr>
          </a:p>
          <a:p>
            <a:pPr marL="0" indent="0" algn="just">
              <a:lnSpc>
                <a:spcPct val="150000"/>
              </a:lnSpc>
              <a:buNone/>
            </a:pPr>
            <a:r>
              <a:rPr lang="en-US" sz="1700" dirty="0">
                <a:latin typeface="Calibri" panose="020F0502020204030204" charset="0"/>
                <a:cs typeface="Calibri" panose="020F0502020204030204" charset="0"/>
                <a:sym typeface="+mn-ea"/>
              </a:rPr>
              <a:t>While traditional education typically draws a distinct line between </a:t>
            </a:r>
            <a:r>
              <a:rPr lang="en-US" sz="1700" u="sng" dirty="0">
                <a:latin typeface="Calibri" panose="020F0502020204030204" charset="0"/>
                <a:cs typeface="Calibri" panose="020F0502020204030204" charset="0"/>
                <a:sym typeface="+mn-ea"/>
              </a:rPr>
              <a:t>creative storytelling and technical analysis</a:t>
            </a:r>
            <a:r>
              <a:rPr lang="en-US" sz="1700" dirty="0">
                <a:latin typeface="Calibri" panose="020F0502020204030204" charset="0"/>
                <a:cs typeface="Calibri" panose="020F0502020204030204" charset="0"/>
                <a:sym typeface="+mn-ea"/>
              </a:rPr>
              <a:t>, the modern professional world also values those who can cross between the two: </a:t>
            </a:r>
            <a:endParaRPr lang="en-US" sz="1700" dirty="0" smtClean="0">
              <a:latin typeface="Calibri" panose="020F0502020204030204" charset="0"/>
              <a:cs typeface="Calibri" panose="020F0502020204030204" charset="0"/>
            </a:endParaRPr>
          </a:p>
          <a:p>
            <a:pPr marL="0" indent="0" algn="just">
              <a:lnSpc>
                <a:spcPct val="150000"/>
              </a:lnSpc>
              <a:buNone/>
            </a:pPr>
            <a:r>
              <a:rPr lang="en-US" sz="1700" dirty="0" smtClean="0">
                <a:latin typeface="Calibri" panose="020F0502020204030204" charset="0"/>
                <a:cs typeface="Calibri" panose="020F0502020204030204" charset="0"/>
                <a:sym typeface="+mn-ea"/>
              </a:rPr>
              <a:t>data </a:t>
            </a:r>
            <a:r>
              <a:rPr lang="en-US" sz="1700" dirty="0">
                <a:latin typeface="Calibri" panose="020F0502020204030204" charset="0"/>
                <a:cs typeface="Calibri" panose="020F0502020204030204" charset="0"/>
                <a:sym typeface="+mn-ea"/>
              </a:rPr>
              <a:t>visualization sits right in the middle of analysis and visual </a:t>
            </a:r>
            <a:r>
              <a:rPr lang="en-US" sz="1700" dirty="0" smtClean="0">
                <a:latin typeface="Calibri" panose="020F0502020204030204" charset="0"/>
                <a:cs typeface="Calibri" panose="020F0502020204030204" charset="0"/>
                <a:sym typeface="+mn-ea"/>
              </a:rPr>
              <a:t>storytelling.</a:t>
            </a:r>
            <a:endParaRPr lang="en-US" sz="1700" dirty="0" smtClean="0">
              <a:latin typeface="Calibri" panose="020F0502020204030204" charset="0"/>
              <a:cs typeface="Calibri" panose="020F0502020204030204" charset="0"/>
              <a:sym typeface="+mn-ea"/>
            </a:endParaRPr>
          </a:p>
          <a:p>
            <a:pPr marL="0" indent="0" algn="just">
              <a:lnSpc>
                <a:spcPct val="150000"/>
              </a:lnSpc>
              <a:buNone/>
            </a:pPr>
            <a:endParaRPr lang="en-US" sz="1700" dirty="0" smtClean="0">
              <a:latin typeface="Calibri" panose="020F0502020204030204" charset="0"/>
              <a:cs typeface="Calibri" panose="020F0502020204030204" charset="0"/>
            </a:endParaRPr>
          </a:p>
          <a:p>
            <a:pPr algn="just">
              <a:lnSpc>
                <a:spcPct val="150000"/>
              </a:lnSpc>
            </a:pPr>
            <a:r>
              <a:rPr lang="en-US" sz="1700" dirty="0">
                <a:latin typeface="Calibri" panose="020F0502020204030204" charset="0"/>
                <a:cs typeface="Calibri" panose="020F0502020204030204" charset="0"/>
                <a:sym typeface="+mn-ea"/>
              </a:rPr>
              <a:t>A good visualization tells a story, removing the noise from data and highlighting useful </a:t>
            </a:r>
            <a:r>
              <a:rPr lang="en-US" sz="1700" dirty="0" smtClean="0">
                <a:latin typeface="Calibri" panose="020F0502020204030204" charset="0"/>
                <a:cs typeface="Calibri" panose="020F0502020204030204" charset="0"/>
                <a:sym typeface="+mn-ea"/>
              </a:rPr>
              <a:t>information.</a:t>
            </a:r>
            <a:endParaRPr lang="en-IN" sz="1700" dirty="0">
              <a:latin typeface="Calibri" panose="020F0502020204030204" charset="0"/>
              <a:cs typeface="Calibri" panose="020F0502020204030204" charset="0"/>
            </a:endParaRPr>
          </a:p>
          <a:p>
            <a:pPr marL="0" indent="0" algn="just">
              <a:lnSpc>
                <a:spcPct val="150000"/>
              </a:lnSpc>
              <a:buNone/>
            </a:pPr>
            <a:endParaRPr lang="en-IN" sz="1700" dirty="0">
              <a:latin typeface="Calibri" panose="020F0502020204030204" charset="0"/>
              <a:cs typeface="Calibri" panose="020F0502020204030204" charset="0"/>
            </a:endParaRPr>
          </a:p>
          <a:p>
            <a:pPr algn="just">
              <a:lnSpc>
                <a:spcPct val="150000"/>
              </a:lnSpc>
            </a:pPr>
            <a:endParaRPr lang="en-IN" sz="700" dirty="0">
              <a:latin typeface="Calibri" panose="020F0502020204030204" charset="0"/>
              <a:cs typeface="Calibri" panose="020F0502020204030204" charset="0"/>
            </a:endParaRPr>
          </a:p>
        </p:txBody>
      </p:sp>
      <p:sp>
        <p:nvSpPr>
          <p:cNvPr id="4" name="Date Placeholder 3"/>
          <p:cNvSpPr>
            <a:spLocks noGrp="1"/>
          </p:cNvSpPr>
          <p:nvPr>
            <p:ph type="dt" sz="half" idx="10"/>
          </p:nvPr>
        </p:nvSpPr>
        <p:spPr/>
        <p:txBody>
          <a:bodyPr/>
          <a:p>
            <a:fld id="{63A1C593-65D0-4073-BCC9-577B9352EA97}" type="datetime1">
              <a:rPr lang="en-US" smtClean="0"/>
            </a:fld>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TextBox 5"/>
          <p:cNvSpPr txBox="1"/>
          <p:nvPr/>
        </p:nvSpPr>
        <p:spPr>
          <a:xfrm>
            <a:off x="387985" y="176530"/>
            <a:ext cx="11614785" cy="923925"/>
          </a:xfrm>
          <a:prstGeom prst="rect">
            <a:avLst/>
          </a:prstGeom>
          <a:noFill/>
          <a:ln w="9525">
            <a:noFill/>
          </a:ln>
        </p:spPr>
        <p:txBody>
          <a:bodyPr>
            <a:noAutofit/>
          </a:bodyPr>
          <a:p>
            <a:pPr algn="ctr"/>
            <a:r>
              <a:rPr sz="4200" dirty="0">
                <a:solidFill>
                  <a:schemeClr val="tx1"/>
                </a:solidFill>
                <a:latin typeface="Arial" panose="020B0604020202020204" pitchFamily="34" charset="0"/>
              </a:rPr>
              <a:t>Machine Learning in Mechanical Engineering</a:t>
            </a:r>
            <a:endParaRPr sz="4200" dirty="0">
              <a:solidFill>
                <a:schemeClr val="tx1"/>
              </a:solidFill>
              <a:latin typeface="Arial" panose="020B0604020202020204" pitchFamily="34" charset="0"/>
            </a:endParaRPr>
          </a:p>
        </p:txBody>
      </p:sp>
      <p:sp>
        <p:nvSpPr>
          <p:cNvPr id="76803" name="TextBox 6"/>
          <p:cNvSpPr txBox="1"/>
          <p:nvPr/>
        </p:nvSpPr>
        <p:spPr>
          <a:xfrm>
            <a:off x="1752600" y="1839913"/>
            <a:ext cx="8610600" cy="2546985"/>
          </a:xfrm>
          <a:prstGeom prst="rect">
            <a:avLst/>
          </a:prstGeom>
          <a:noFill/>
          <a:ln w="9525">
            <a:noFill/>
          </a:ln>
        </p:spPr>
        <p:txBody>
          <a:bodyPr>
            <a:spAutoFit/>
          </a:bodyPr>
          <a:p>
            <a:pPr marL="579755" indent="-457200" algn="just">
              <a:lnSpc>
                <a:spcPct val="114000"/>
              </a:lnSpc>
              <a:buFont typeface="Wingdings" panose="05000000000000000000" pitchFamily="2" charset="2"/>
              <a:buChar char="Ø"/>
            </a:pPr>
            <a:r>
              <a:rPr sz="2800" dirty="0">
                <a:latin typeface="Arial" panose="020B0604020202020204" pitchFamily="34" charset="0"/>
              </a:rPr>
              <a:t>Cognitive Science of a Machine</a:t>
            </a:r>
            <a:endParaRPr sz="2800" dirty="0">
              <a:latin typeface="Arial" panose="020B0604020202020204" pitchFamily="34" charset="0"/>
            </a:endParaRPr>
          </a:p>
          <a:p>
            <a:pPr marL="579755" indent="-457200" algn="just">
              <a:lnSpc>
                <a:spcPct val="114000"/>
              </a:lnSpc>
              <a:buFont typeface="Wingdings" panose="05000000000000000000" pitchFamily="2" charset="2"/>
              <a:buChar char="Ø"/>
            </a:pPr>
            <a:r>
              <a:rPr sz="2800" dirty="0">
                <a:latin typeface="Arial" panose="020B0604020202020204" pitchFamily="34" charset="0"/>
              </a:rPr>
              <a:t>Use of IoT and Big Data Analytics</a:t>
            </a:r>
            <a:endParaRPr sz="2800" dirty="0">
              <a:latin typeface="Arial" panose="020B0604020202020204" pitchFamily="34" charset="0"/>
            </a:endParaRPr>
          </a:p>
          <a:p>
            <a:pPr marL="579755" indent="-457200" algn="just">
              <a:lnSpc>
                <a:spcPct val="114000"/>
              </a:lnSpc>
              <a:buFont typeface="Wingdings" panose="05000000000000000000" pitchFamily="2" charset="2"/>
              <a:buChar char="Ø"/>
            </a:pPr>
            <a:r>
              <a:rPr sz="2800" dirty="0">
                <a:latin typeface="Arial" panose="020B0604020202020204" pitchFamily="34" charset="0"/>
              </a:rPr>
              <a:t>On site performance of devices</a:t>
            </a:r>
            <a:endParaRPr sz="2800" dirty="0">
              <a:latin typeface="Arial" panose="020B0604020202020204" pitchFamily="34" charset="0"/>
            </a:endParaRPr>
          </a:p>
          <a:p>
            <a:pPr marL="579755" indent="-457200" algn="just">
              <a:lnSpc>
                <a:spcPct val="114000"/>
              </a:lnSpc>
              <a:buFont typeface="Wingdings" panose="05000000000000000000" pitchFamily="2" charset="2"/>
              <a:buChar char="Ø"/>
            </a:pPr>
            <a:r>
              <a:rPr sz="2800" dirty="0">
                <a:latin typeface="Arial" panose="020B0604020202020204" pitchFamily="34" charset="0"/>
              </a:rPr>
              <a:t>Non-linear root cause analysis</a:t>
            </a:r>
            <a:endParaRPr sz="2800" dirty="0">
              <a:latin typeface="Arial" panose="020B0604020202020204" pitchFamily="34" charset="0"/>
            </a:endParaRPr>
          </a:p>
          <a:p>
            <a:pPr marL="579755" indent="-457200" algn="just">
              <a:lnSpc>
                <a:spcPct val="114000"/>
              </a:lnSpc>
              <a:buFont typeface="Wingdings" panose="05000000000000000000" pitchFamily="2" charset="2"/>
              <a:buChar char="Ø"/>
            </a:pPr>
            <a:r>
              <a:rPr sz="2800" dirty="0">
                <a:latin typeface="Arial" panose="020B0604020202020204" pitchFamily="34" charset="0"/>
              </a:rPr>
              <a:t>Tools for analytics and operations</a:t>
            </a:r>
            <a:endParaRPr sz="2800" dirty="0">
              <a:latin typeface="Arial" panose="020B0604020202020204" pitchFamily="34" charset="0"/>
            </a:endParaRPr>
          </a:p>
        </p:txBody>
      </p:sp>
      <p:sp>
        <p:nvSpPr>
          <p:cNvPr id="6" name="Date Placeholder 5"/>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C1A3AD63-9086-444E-B3A4-7957A291372B}"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Slide Number Placeholder 7"/>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981200" y="76200"/>
            <a:ext cx="8229600" cy="1143000"/>
          </a:xfrm>
        </p:spPr>
        <p:txBody>
          <a:bodyPr vert="horz" wrap="square" lIns="91440" tIns="45720" rIns="91440" bIns="45720" numCol="1" rtlCol="0" anchor="ctr" anchorCtr="0" compatLnSpc="1">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AI for automatically segmenting brain tumors</a:t>
            </a: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3" name="Rectangle 2"/>
          <p:cNvSpPr/>
          <p:nvPr/>
        </p:nvSpPr>
        <p:spPr>
          <a:xfrm>
            <a:off x="1828800" y="1295400"/>
            <a:ext cx="8458200" cy="4575810"/>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51155" marR="0" lvl="0" indent="-351155" algn="just" defTabSz="914400" rtl="0" eaLnBrk="1" fontAlgn="base" latinLnBrk="0" hangingPunct="1">
              <a:lnSpc>
                <a:spcPct val="114000"/>
              </a:lnSpc>
              <a:spcBef>
                <a:spcPts val="1200"/>
              </a:spcBef>
              <a:spcAft>
                <a:spcPts val="120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Artificial Intelligence has a broad scope in healthcare devices and applications. </a:t>
            </a:r>
            <a:endPar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51155" marR="0" lvl="0" indent="-351155" algn="just" defTabSz="914400" rtl="0" eaLnBrk="1" fontAlgn="base" latinLnBrk="0" hangingPunct="1">
              <a:lnSpc>
                <a:spcPct val="114000"/>
              </a:lnSpc>
              <a:spcBef>
                <a:spcPts val="1200"/>
              </a:spcBef>
              <a:spcAft>
                <a:spcPts val="120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Makes analysis, treatment, and monitoring of tumors more effective. </a:t>
            </a:r>
            <a:endPar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51155" marR="0" lvl="0" indent="-351155" algn="just" defTabSz="914400" rtl="0" eaLnBrk="1" fontAlgn="base" latinLnBrk="0" hangingPunct="1">
              <a:lnSpc>
                <a:spcPct val="114000"/>
              </a:lnSpc>
              <a:spcBef>
                <a:spcPts val="1200"/>
              </a:spcBef>
              <a:spcAft>
                <a:spcPts val="120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NVIDIA has developed a 3D MRI brain tumor segmentation using deep-learning and 3D magnetic resonance imaging technologies. </a:t>
            </a:r>
            <a:endPar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 name="Date Placeholder 4"/>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30F0CFD8-1EBB-447C-AC35-AB7E2FF7B500}"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6018" name="Picture 3"/>
          <p:cNvPicPr>
            <a:picLocks noChangeAspect="1"/>
          </p:cNvPicPr>
          <p:nvPr/>
        </p:nvPicPr>
        <p:blipFill>
          <a:blip r:embed="rId1"/>
          <a:stretch>
            <a:fillRect/>
          </a:stretch>
        </p:blipFill>
        <p:spPr>
          <a:xfrm>
            <a:off x="2057400" y="838200"/>
            <a:ext cx="1895475" cy="2133600"/>
          </a:xfrm>
          <a:prstGeom prst="rect">
            <a:avLst/>
          </a:prstGeom>
          <a:noFill/>
          <a:ln w="28575" cap="flat" cmpd="sng">
            <a:solidFill>
              <a:srgbClr val="0070C0"/>
            </a:solidFill>
            <a:prstDash val="solid"/>
            <a:miter/>
            <a:headEnd type="none" w="med" len="med"/>
            <a:tailEnd type="none" w="med" len="med"/>
          </a:ln>
        </p:spPr>
      </p:pic>
      <p:pic>
        <p:nvPicPr>
          <p:cNvPr id="86019" name="Picture 2"/>
          <p:cNvPicPr>
            <a:picLocks noChangeAspect="1"/>
          </p:cNvPicPr>
          <p:nvPr/>
        </p:nvPicPr>
        <p:blipFill>
          <a:blip r:embed="rId2"/>
          <a:stretch>
            <a:fillRect/>
          </a:stretch>
        </p:blipFill>
        <p:spPr>
          <a:xfrm>
            <a:off x="4572000" y="914400"/>
            <a:ext cx="2057400" cy="2057400"/>
          </a:xfrm>
          <a:prstGeom prst="rect">
            <a:avLst/>
          </a:prstGeom>
          <a:noFill/>
          <a:ln w="28575" cap="flat" cmpd="sng">
            <a:solidFill>
              <a:srgbClr val="0070C0"/>
            </a:solidFill>
            <a:prstDash val="solid"/>
            <a:miter/>
            <a:headEnd type="none" w="med" len="med"/>
            <a:tailEnd type="none" w="med" len="med"/>
          </a:ln>
        </p:spPr>
      </p:pic>
      <p:sp>
        <p:nvSpPr>
          <p:cNvPr id="6" name="TextBox 5"/>
          <p:cNvSpPr txBox="1"/>
          <p:nvPr/>
        </p:nvSpPr>
        <p:spPr>
          <a:xfrm>
            <a:off x="1981200" y="0"/>
            <a:ext cx="8229600" cy="768350"/>
          </a:xfrm>
          <a:prstGeom prst="rect">
            <a:avLst/>
          </a:prstGeom>
          <a:noFill/>
        </p:spPr>
        <p:txBody>
          <a:bodyPr>
            <a:spAutoFit/>
          </a:bodyPr>
          <a:lstStyle/>
          <a:p>
            <a:pPr marR="0" algn="ctr" defTabSz="914400">
              <a:buClrTx/>
              <a:buSzTx/>
              <a:buFontTx/>
              <a:buNone/>
              <a:defRPr/>
            </a:pPr>
            <a:r>
              <a:rPr kumimoji="0" lang="en-US" sz="4400" kern="1200" cap="none" spc="0" normalizeH="0" baseline="0" noProof="0" dirty="0">
                <a:solidFill>
                  <a:schemeClr val="tx1"/>
                </a:solidFill>
                <a:latin typeface="+mj-lt"/>
                <a:ea typeface="+mn-ea"/>
                <a:cs typeface="Arial" panose="020B0604020202020204" pitchFamily="34" charset="0"/>
              </a:rPr>
              <a:t>Personalization</a:t>
            </a:r>
            <a:endParaRPr kumimoji="0" lang="en-US" sz="4400" kern="1200" cap="none" spc="0" normalizeH="0" baseline="0" noProof="0" dirty="0">
              <a:solidFill>
                <a:schemeClr val="tx1"/>
              </a:solidFill>
              <a:latin typeface="+mj-lt"/>
              <a:ea typeface="+mn-ea"/>
              <a:cs typeface="Arial" panose="020B0604020202020204" pitchFamily="34" charset="0"/>
            </a:endParaRPr>
          </a:p>
        </p:txBody>
      </p:sp>
      <p:sp>
        <p:nvSpPr>
          <p:cNvPr id="7" name="TextBox 6"/>
          <p:cNvSpPr txBox="1"/>
          <p:nvPr/>
        </p:nvSpPr>
        <p:spPr>
          <a:xfrm>
            <a:off x="2057400" y="3048000"/>
            <a:ext cx="1905000" cy="675640"/>
          </a:xfrm>
          <a:prstGeom prst="rect">
            <a:avLst/>
          </a:prstGeom>
          <a:noFill/>
        </p:spPr>
        <p:txBody>
          <a:bodyPr>
            <a:spAutoFit/>
          </a:bodyPr>
          <a:lstStyle/>
          <a:p>
            <a:pPr marR="0" algn="ctr" defTabSz="914400">
              <a:buClrTx/>
              <a:buSzTx/>
              <a:buFontTx/>
              <a:buNone/>
              <a:defRPr/>
            </a:pPr>
            <a:r>
              <a:rPr kumimoji="0" lang="en-US" sz="2000" b="1" kern="1200" cap="none" spc="0" normalizeH="0" baseline="0" noProof="0" dirty="0">
                <a:solidFill>
                  <a:srgbClr val="0070C0"/>
                </a:solidFill>
                <a:latin typeface="+mn-lt"/>
                <a:ea typeface="+mn-ea"/>
                <a:cs typeface="Arial" panose="020B0604020202020204" pitchFamily="34" charset="0"/>
              </a:rPr>
              <a:t>Sophia </a:t>
            </a:r>
            <a:endParaRPr kumimoji="0" lang="en-US" sz="2000" b="1" kern="1200" cap="none" spc="0" normalizeH="0" baseline="0" noProof="0" dirty="0">
              <a:solidFill>
                <a:srgbClr val="0070C0"/>
              </a:solidFill>
              <a:latin typeface="+mn-lt"/>
              <a:ea typeface="+mn-ea"/>
              <a:cs typeface="Arial" panose="020B0604020202020204" pitchFamily="34" charset="0"/>
            </a:endParaRPr>
          </a:p>
          <a:p>
            <a:pPr marR="0" algn="ctr" defTabSz="914400">
              <a:buClrTx/>
              <a:buSzTx/>
              <a:buFontTx/>
              <a:buNone/>
              <a:defRPr/>
            </a:pPr>
            <a:r>
              <a:rPr kumimoji="0" lang="en-US" kern="1200" cap="none" spc="0" normalizeH="0" baseline="0" noProof="0" dirty="0">
                <a:latin typeface="+mn-lt"/>
                <a:ea typeface="+mn-ea"/>
                <a:cs typeface="Arial" panose="020B0604020202020204" pitchFamily="34" charset="0"/>
              </a:rPr>
              <a:t> social  humanoid</a:t>
            </a:r>
            <a:endParaRPr kumimoji="0" lang="en-US" kern="1200" cap="none" spc="0" normalizeH="0" baseline="0" noProof="0" dirty="0">
              <a:latin typeface="+mn-lt"/>
              <a:ea typeface="+mn-ea"/>
              <a:cs typeface="Arial" panose="020B0604020202020204" pitchFamily="34" charset="0"/>
            </a:endParaRPr>
          </a:p>
        </p:txBody>
      </p:sp>
      <p:sp>
        <p:nvSpPr>
          <p:cNvPr id="8" name="TextBox 7"/>
          <p:cNvSpPr txBox="1"/>
          <p:nvPr/>
        </p:nvSpPr>
        <p:spPr>
          <a:xfrm>
            <a:off x="4572000" y="3124200"/>
            <a:ext cx="2133600" cy="398780"/>
          </a:xfrm>
          <a:prstGeom prst="rect">
            <a:avLst/>
          </a:prstGeom>
          <a:noFill/>
        </p:spPr>
        <p:txBody>
          <a:bodyPr>
            <a:spAutoFit/>
          </a:bodyPr>
          <a:lstStyle/>
          <a:p>
            <a:pPr marR="0" algn="ctr" defTabSz="914400">
              <a:buClrTx/>
              <a:buSzTx/>
              <a:buFontTx/>
              <a:buNone/>
              <a:defRPr/>
            </a:pPr>
            <a:r>
              <a:rPr kumimoji="0" lang="en-US" sz="2000" b="1" kern="1200" cap="none" spc="0" normalizeH="0" baseline="0" noProof="0" dirty="0">
                <a:solidFill>
                  <a:srgbClr val="0070C0"/>
                </a:solidFill>
                <a:latin typeface="+mn-lt"/>
                <a:ea typeface="+mn-ea"/>
                <a:cs typeface="Arial" panose="020B0604020202020204" pitchFamily="34" charset="0"/>
              </a:rPr>
              <a:t>Google Assistant</a:t>
            </a:r>
            <a:endParaRPr kumimoji="0" lang="en-US" sz="2000" b="1" kern="1200" cap="none" spc="0" normalizeH="0" baseline="0" noProof="0" dirty="0">
              <a:solidFill>
                <a:srgbClr val="0070C0"/>
              </a:solidFill>
              <a:latin typeface="+mn-lt"/>
              <a:ea typeface="+mn-ea"/>
              <a:cs typeface="Arial" panose="020B0604020202020204" pitchFamily="34" charset="0"/>
            </a:endParaRPr>
          </a:p>
        </p:txBody>
      </p:sp>
      <p:pic>
        <p:nvPicPr>
          <p:cNvPr id="86023" name="Picture 3"/>
          <p:cNvPicPr>
            <a:picLocks noChangeAspect="1"/>
          </p:cNvPicPr>
          <p:nvPr/>
        </p:nvPicPr>
        <p:blipFill>
          <a:blip r:embed="rId3"/>
          <a:stretch>
            <a:fillRect/>
          </a:stretch>
        </p:blipFill>
        <p:spPr>
          <a:xfrm>
            <a:off x="7239000" y="914400"/>
            <a:ext cx="2857500" cy="2133600"/>
          </a:xfrm>
          <a:prstGeom prst="rect">
            <a:avLst/>
          </a:prstGeom>
          <a:noFill/>
          <a:ln w="9525" cap="flat" cmpd="sng">
            <a:solidFill>
              <a:srgbClr val="0070C0"/>
            </a:solidFill>
            <a:prstDash val="solid"/>
            <a:miter/>
            <a:headEnd type="none" w="med" len="med"/>
            <a:tailEnd type="none" w="med" len="med"/>
          </a:ln>
        </p:spPr>
      </p:pic>
      <p:sp>
        <p:nvSpPr>
          <p:cNvPr id="10" name="TextBox 9"/>
          <p:cNvSpPr txBox="1"/>
          <p:nvPr/>
        </p:nvSpPr>
        <p:spPr>
          <a:xfrm>
            <a:off x="7239000" y="3200400"/>
            <a:ext cx="2895600" cy="675640"/>
          </a:xfrm>
          <a:prstGeom prst="rect">
            <a:avLst/>
          </a:prstGeom>
          <a:noFill/>
        </p:spPr>
        <p:txBody>
          <a:bodyPr>
            <a:spAutoFit/>
          </a:bodyPr>
          <a:lstStyle/>
          <a:p>
            <a:pPr marR="0" algn="ctr" defTabSz="914400">
              <a:buClrTx/>
              <a:buSzTx/>
              <a:buFontTx/>
              <a:buNone/>
              <a:defRPr/>
            </a:pPr>
            <a:r>
              <a:rPr kumimoji="0" lang="en-US" sz="2000" b="1" kern="1200" cap="none" spc="0" normalizeH="0" baseline="0" noProof="0" dirty="0">
                <a:solidFill>
                  <a:srgbClr val="0070C0"/>
                </a:solidFill>
                <a:latin typeface="+mn-lt"/>
                <a:ea typeface="+mn-ea"/>
                <a:cs typeface="Arial" panose="020B0604020202020204" pitchFamily="34" charset="0"/>
              </a:rPr>
              <a:t>Amazon </a:t>
            </a:r>
            <a:r>
              <a:rPr kumimoji="0" lang="en-US" sz="2000" b="1" kern="1200" cap="none" spc="0" normalizeH="0" baseline="0" noProof="0" dirty="0" err="1">
                <a:solidFill>
                  <a:srgbClr val="0070C0"/>
                </a:solidFill>
                <a:latin typeface="+mn-lt"/>
                <a:ea typeface="+mn-ea"/>
                <a:cs typeface="Arial" panose="020B0604020202020204" pitchFamily="34" charset="0"/>
              </a:rPr>
              <a:t>Alexa</a:t>
            </a:r>
            <a:r>
              <a:rPr kumimoji="0" lang="en-US" sz="2000" b="1" kern="1200" cap="none" spc="0" normalizeH="0" baseline="0" noProof="0" dirty="0">
                <a:solidFill>
                  <a:srgbClr val="0070C0"/>
                </a:solidFill>
                <a:latin typeface="+mn-lt"/>
                <a:ea typeface="+mn-ea"/>
                <a:cs typeface="Arial" panose="020B0604020202020204" pitchFamily="34" charset="0"/>
              </a:rPr>
              <a:t> </a:t>
            </a:r>
            <a:endParaRPr kumimoji="0" lang="en-US" sz="2000" b="1" kern="1200" cap="none" spc="0" normalizeH="0" baseline="0" noProof="0" dirty="0">
              <a:solidFill>
                <a:srgbClr val="0070C0"/>
              </a:solidFill>
              <a:latin typeface="+mn-lt"/>
              <a:ea typeface="+mn-ea"/>
              <a:cs typeface="Arial" panose="020B0604020202020204" pitchFamily="34" charset="0"/>
            </a:endParaRPr>
          </a:p>
          <a:p>
            <a:pPr marR="0" algn="ctr" defTabSz="914400">
              <a:buClrTx/>
              <a:buSzTx/>
              <a:buFontTx/>
              <a:buNone/>
              <a:defRPr/>
            </a:pPr>
            <a:r>
              <a:rPr kumimoji="0" lang="en-US" kern="1200" cap="none" spc="0" normalizeH="0" baseline="0" noProof="0" dirty="0">
                <a:latin typeface="+mn-lt"/>
                <a:ea typeface="+mn-ea"/>
                <a:cs typeface="Arial" panose="020B0604020202020204" pitchFamily="34" charset="0"/>
              </a:rPr>
              <a:t>Virtual Assistant</a:t>
            </a:r>
            <a:endParaRPr kumimoji="0" lang="en-US" kern="1200" cap="none" spc="0" normalizeH="0" baseline="0" noProof="0" dirty="0">
              <a:latin typeface="+mn-lt"/>
              <a:ea typeface="+mn-ea"/>
              <a:cs typeface="Arial" panose="020B0604020202020204" pitchFamily="34" charset="0"/>
            </a:endParaRPr>
          </a:p>
        </p:txBody>
      </p:sp>
      <p:pic>
        <p:nvPicPr>
          <p:cNvPr id="86025" name="Picture 4"/>
          <p:cNvPicPr>
            <a:picLocks noChangeAspect="1"/>
          </p:cNvPicPr>
          <p:nvPr/>
        </p:nvPicPr>
        <p:blipFill>
          <a:blip r:embed="rId4"/>
          <a:stretch>
            <a:fillRect/>
          </a:stretch>
        </p:blipFill>
        <p:spPr>
          <a:xfrm>
            <a:off x="1828800" y="4267200"/>
            <a:ext cx="8534400" cy="2209800"/>
          </a:xfrm>
          <a:prstGeom prst="rect">
            <a:avLst/>
          </a:prstGeom>
          <a:noFill/>
          <a:ln w="9525" cap="flat" cmpd="sng">
            <a:solidFill>
              <a:srgbClr val="0070C0"/>
            </a:solidFill>
            <a:prstDash val="solid"/>
            <a:miter/>
            <a:headEnd type="none" w="med" len="med"/>
            <a:tailEnd type="none" w="med" len="med"/>
          </a:ln>
        </p:spPr>
      </p:pic>
      <p:sp>
        <p:nvSpPr>
          <p:cNvPr id="12" name="TextBox 11"/>
          <p:cNvSpPr txBox="1"/>
          <p:nvPr/>
        </p:nvSpPr>
        <p:spPr>
          <a:xfrm>
            <a:off x="1828800" y="3867150"/>
            <a:ext cx="2895600" cy="398780"/>
          </a:xfrm>
          <a:prstGeom prst="rect">
            <a:avLst/>
          </a:prstGeom>
          <a:noFill/>
          <a:ln w="28575">
            <a:solidFill>
              <a:srgbClr val="0070C0"/>
            </a:solidFill>
          </a:ln>
        </p:spPr>
        <p:txBody>
          <a:bodyPr>
            <a:spAutoFit/>
          </a:bodyPr>
          <a:lstStyle/>
          <a:p>
            <a:pPr marR="0" defTabSz="914400">
              <a:buClrTx/>
              <a:buSzTx/>
              <a:buFontTx/>
              <a:buNone/>
              <a:defRPr/>
            </a:pPr>
            <a:r>
              <a:rPr kumimoji="0" lang="en-US" sz="2000" kern="1200" cap="none" spc="0" normalizeH="0" baseline="0" noProof="0" dirty="0">
                <a:solidFill>
                  <a:srgbClr val="FF0000"/>
                </a:solidFill>
                <a:latin typeface="+mn-lt"/>
                <a:ea typeface="+mn-ea"/>
                <a:cs typeface="Arial" panose="020B0604020202020204" pitchFamily="34" charset="0"/>
              </a:rPr>
              <a:t>Personalization Platforms</a:t>
            </a:r>
            <a:endParaRPr kumimoji="0" lang="en-US" sz="2000" kern="1200" cap="none" spc="0" normalizeH="0" baseline="0" noProof="0" dirty="0">
              <a:solidFill>
                <a:srgbClr val="FF0000"/>
              </a:solidFill>
              <a:latin typeface="+mn-lt"/>
              <a:ea typeface="+mn-ea"/>
              <a:cs typeface="Arial" panose="020B0604020202020204" pitchFamily="34" charset="0"/>
            </a:endParaRPr>
          </a:p>
        </p:txBody>
      </p:sp>
      <p:sp>
        <p:nvSpPr>
          <p:cNvPr id="13" name="Date Placeholder 12"/>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43F0088C-1055-4CEF-8685-6534CC1A8D1E}"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5" name="Slide Number Placeholder 14"/>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354" name="Picture 2" descr="Related image"/>
          <p:cNvPicPr>
            <a:picLocks noChangeAspect="1"/>
          </p:cNvPicPr>
          <p:nvPr/>
        </p:nvPicPr>
        <p:blipFill>
          <a:blip r:embed="rId1"/>
          <a:stretch>
            <a:fillRect/>
          </a:stretch>
        </p:blipFill>
        <p:spPr>
          <a:xfrm>
            <a:off x="1752600" y="1295400"/>
            <a:ext cx="5638800" cy="4724400"/>
          </a:xfrm>
          <a:prstGeom prst="rect">
            <a:avLst/>
          </a:prstGeom>
          <a:noFill/>
          <a:ln w="9525">
            <a:noFill/>
          </a:ln>
        </p:spPr>
      </p:pic>
      <p:sp>
        <p:nvSpPr>
          <p:cNvPr id="5" name="TextBox 4"/>
          <p:cNvSpPr txBox="1"/>
          <p:nvPr/>
        </p:nvSpPr>
        <p:spPr>
          <a:xfrm>
            <a:off x="7315200" y="1371600"/>
            <a:ext cx="3124200" cy="4615815"/>
          </a:xfrm>
          <a:prstGeom prst="rect">
            <a:avLst/>
          </a:prstGeom>
          <a:noFill/>
        </p:spPr>
        <p:txBody>
          <a:bodyPr>
            <a:spAutoFit/>
          </a:bodyPr>
          <a:lstStyle/>
          <a:p>
            <a:pPr marR="0" algn="just" defTabSz="914400">
              <a:buClrTx/>
              <a:buSzTx/>
              <a:buFontTx/>
              <a:buNone/>
              <a:defRPr/>
            </a:pPr>
            <a:r>
              <a:rPr kumimoji="0" lang="en-US" sz="2100" kern="1200" cap="none" spc="0" normalizeH="0" baseline="0" noProof="0" dirty="0">
                <a:latin typeface="+mn-lt"/>
                <a:ea typeface="+mn-ea"/>
                <a:cs typeface="Arial" panose="020B0604020202020204" pitchFamily="34" charset="0"/>
              </a:rPr>
              <a:t>Programs with the ability to learn and reason like humans</a:t>
            </a:r>
            <a:endParaRPr kumimoji="0" lang="en-US" sz="2100" kern="1200" cap="none" spc="0" normalizeH="0" baseline="0" noProof="0" dirty="0">
              <a:latin typeface="+mn-lt"/>
              <a:ea typeface="+mn-ea"/>
              <a:cs typeface="Arial" panose="020B0604020202020204" pitchFamily="34" charset="0"/>
            </a:endParaRPr>
          </a:p>
          <a:p>
            <a:pPr marR="0" algn="just" defTabSz="914400">
              <a:buClrTx/>
              <a:buSzTx/>
              <a:buFontTx/>
              <a:buNone/>
              <a:defRPr/>
            </a:pPr>
            <a:endParaRPr kumimoji="0" lang="en-US" sz="2100" kern="1200" cap="none" spc="0" normalizeH="0" baseline="0" noProof="0" dirty="0">
              <a:latin typeface="+mn-lt"/>
              <a:ea typeface="+mn-ea"/>
              <a:cs typeface="Arial" panose="020B0604020202020204" pitchFamily="34" charset="0"/>
            </a:endParaRPr>
          </a:p>
          <a:p>
            <a:pPr marR="0" algn="just" defTabSz="914400">
              <a:buClrTx/>
              <a:buSzTx/>
              <a:buFontTx/>
              <a:buNone/>
              <a:defRPr/>
            </a:pPr>
            <a:r>
              <a:rPr kumimoji="0" lang="en-US" sz="2100" kern="1200" cap="none" spc="0" normalizeH="0" baseline="0" noProof="0" dirty="0">
                <a:latin typeface="+mn-lt"/>
                <a:ea typeface="+mn-ea"/>
                <a:cs typeface="Arial" panose="020B0604020202020204" pitchFamily="34" charset="0"/>
              </a:rPr>
              <a:t>Algorithms with the ability to learn without being explicitly programmed</a:t>
            </a:r>
            <a:endParaRPr kumimoji="0" lang="en-US" sz="2100" kern="1200" cap="none" spc="0" normalizeH="0" baseline="0" noProof="0" dirty="0">
              <a:latin typeface="+mn-lt"/>
              <a:ea typeface="+mn-ea"/>
              <a:cs typeface="Arial" panose="020B0604020202020204" pitchFamily="34" charset="0"/>
            </a:endParaRPr>
          </a:p>
          <a:p>
            <a:pPr marR="0" algn="just" defTabSz="914400">
              <a:buClrTx/>
              <a:buSzTx/>
              <a:buFontTx/>
              <a:buNone/>
              <a:defRPr/>
            </a:pPr>
            <a:endParaRPr kumimoji="0" lang="en-US" sz="2100" kern="1200" cap="none" spc="0" normalizeH="0" baseline="0" noProof="0" dirty="0">
              <a:latin typeface="+mn-lt"/>
              <a:ea typeface="+mn-ea"/>
              <a:cs typeface="Arial" panose="020B0604020202020204" pitchFamily="34" charset="0"/>
            </a:endParaRPr>
          </a:p>
          <a:p>
            <a:pPr marR="0" algn="just" defTabSz="914400">
              <a:buClrTx/>
              <a:buSzTx/>
              <a:buFontTx/>
              <a:buNone/>
              <a:defRPr/>
            </a:pPr>
            <a:endParaRPr kumimoji="0" lang="en-US" sz="2100" kern="1200" cap="none" spc="0" normalizeH="0" baseline="0" noProof="0" dirty="0">
              <a:latin typeface="+mn-lt"/>
              <a:ea typeface="+mn-ea"/>
              <a:cs typeface="Arial" panose="020B0604020202020204" pitchFamily="34" charset="0"/>
            </a:endParaRPr>
          </a:p>
          <a:p>
            <a:pPr marR="0" algn="just" defTabSz="914400">
              <a:buClrTx/>
              <a:buSzTx/>
              <a:buFontTx/>
              <a:buNone/>
              <a:defRPr/>
            </a:pPr>
            <a:r>
              <a:rPr kumimoji="0" lang="en-US" sz="2100" kern="1200" cap="none" spc="0" normalizeH="0" baseline="0" noProof="0" dirty="0">
                <a:latin typeface="+mn-lt"/>
                <a:ea typeface="+mn-ea"/>
                <a:cs typeface="Arial" panose="020B0604020202020204" pitchFamily="34" charset="0"/>
              </a:rPr>
              <a:t>Subset of Machine Learning in which Artificial Neural Networks adapt and learn from vast amounts of data. </a:t>
            </a:r>
            <a:endParaRPr kumimoji="0" lang="en-US" sz="2100" kern="1200" cap="none" spc="0" normalizeH="0" baseline="0" noProof="0" dirty="0">
              <a:latin typeface="+mn-lt"/>
              <a:ea typeface="+mn-ea"/>
              <a:cs typeface="Arial" panose="020B0604020202020204" pitchFamily="34" charset="0"/>
            </a:endParaRPr>
          </a:p>
        </p:txBody>
      </p:sp>
      <p:sp>
        <p:nvSpPr>
          <p:cNvPr id="7" name="TextBox 6"/>
          <p:cNvSpPr txBox="1"/>
          <p:nvPr/>
        </p:nvSpPr>
        <p:spPr>
          <a:xfrm>
            <a:off x="295910" y="76200"/>
            <a:ext cx="10067290" cy="768350"/>
          </a:xfrm>
          <a:prstGeom prst="rect">
            <a:avLst/>
          </a:prstGeom>
          <a:noFill/>
        </p:spPr>
        <p:txBody>
          <a:bodyPr wrap="square">
            <a:spAutoFit/>
          </a:bodyPr>
          <a:lstStyle/>
          <a:p>
            <a:pPr marR="0" algn="ctr" defTabSz="914400">
              <a:buClrTx/>
              <a:buSzTx/>
              <a:buFontTx/>
              <a:buNone/>
              <a:defRPr/>
            </a:pPr>
            <a:r>
              <a:rPr kumimoji="0" lang="en-US" sz="4400" kern="1200" cap="none" spc="0" normalizeH="0" baseline="0" noProof="0" dirty="0">
                <a:solidFill>
                  <a:schemeClr val="tx1"/>
                </a:solidFill>
                <a:latin typeface="+mj-lt"/>
                <a:ea typeface="+mn-ea"/>
                <a:cs typeface="Arial" panose="020B0604020202020204" pitchFamily="34" charset="0"/>
              </a:rPr>
              <a:t>AI</a:t>
            </a:r>
            <a:r>
              <a:rPr kumimoji="0" lang="en-US" sz="4000" kern="1200" cap="none" spc="0" normalizeH="0" baseline="0" noProof="0" dirty="0">
                <a:solidFill>
                  <a:schemeClr val="tx1"/>
                </a:solidFill>
                <a:latin typeface="+mj-lt"/>
                <a:ea typeface="+mn-ea"/>
                <a:cs typeface="Arial" panose="020B0604020202020204" pitchFamily="34" charset="0"/>
              </a:rPr>
              <a:t> </a:t>
            </a:r>
            <a:r>
              <a:rPr kumimoji="0" lang="en-US" sz="3200" kern="1200" cap="none" spc="0" normalizeH="0" baseline="0" noProof="0" dirty="0" err="1">
                <a:solidFill>
                  <a:schemeClr val="tx1"/>
                </a:solidFill>
                <a:latin typeface="+mj-lt"/>
                <a:ea typeface="+mn-ea"/>
                <a:cs typeface="Arial" panose="020B0604020202020204" pitchFamily="34" charset="0"/>
              </a:rPr>
              <a:t>vs</a:t>
            </a:r>
            <a:r>
              <a:rPr kumimoji="0" lang="en-US" sz="4000" kern="1200" cap="none" spc="0" normalizeH="0" baseline="0" noProof="0" dirty="0">
                <a:solidFill>
                  <a:schemeClr val="tx1"/>
                </a:solidFill>
                <a:latin typeface="+mj-lt"/>
                <a:ea typeface="+mn-ea"/>
                <a:cs typeface="Arial" panose="020B0604020202020204" pitchFamily="34" charset="0"/>
              </a:rPr>
              <a:t> Machine Learning </a:t>
            </a:r>
            <a:r>
              <a:rPr kumimoji="0" lang="en-US" sz="3200" kern="1200" cap="none" spc="0" normalizeH="0" baseline="0" noProof="0" dirty="0" err="1">
                <a:solidFill>
                  <a:schemeClr val="tx1"/>
                </a:solidFill>
                <a:latin typeface="+mj-lt"/>
                <a:ea typeface="+mn-ea"/>
                <a:cs typeface="Arial" panose="020B0604020202020204" pitchFamily="34" charset="0"/>
              </a:rPr>
              <a:t>vs</a:t>
            </a:r>
            <a:r>
              <a:rPr kumimoji="0" lang="en-US" sz="4000" kern="1200" cap="none" spc="0" normalizeH="0" baseline="0" noProof="0" dirty="0">
                <a:solidFill>
                  <a:schemeClr val="tx1"/>
                </a:solidFill>
                <a:latin typeface="+mj-lt"/>
                <a:ea typeface="+mn-ea"/>
                <a:cs typeface="Arial" panose="020B0604020202020204" pitchFamily="34" charset="0"/>
              </a:rPr>
              <a:t> Deep Learning</a:t>
            </a:r>
            <a:endParaRPr kumimoji="0" lang="en-US" sz="4000" kern="1200" cap="none" spc="0" normalizeH="0" baseline="0" noProof="0" dirty="0">
              <a:solidFill>
                <a:schemeClr val="tx1"/>
              </a:solidFill>
              <a:latin typeface="+mj-lt"/>
              <a:ea typeface="+mn-ea"/>
              <a:cs typeface="Arial" panose="020B0604020202020204" pitchFamily="34" charset="0"/>
            </a:endParaRPr>
          </a:p>
        </p:txBody>
      </p:sp>
      <p:sp>
        <p:nvSpPr>
          <p:cNvPr id="6" name="Date Placeholder 5"/>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7C0F1063-DD61-4037-B6F9-F8E1D67E7F91}"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Slide Number Placeholder 8"/>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Title 1"/>
          <p:cNvSpPr>
            <a:spLocks noGrp="1"/>
          </p:cNvSpPr>
          <p:nvPr>
            <p:ph type="title"/>
          </p:nvPr>
        </p:nvSpPr>
        <p:spPr>
          <a:xfrm>
            <a:off x="1981200" y="76200"/>
            <a:ext cx="8229600" cy="1143000"/>
          </a:xfrm>
        </p:spPr>
        <p:txBody>
          <a:bodyPr vert="horz" wrap="square" lIns="91440" tIns="45720" rIns="91440" bIns="45720" anchor="ctr" anchorCtr="0"/>
          <a:p>
            <a:pPr eaLnBrk="1" hangingPunct="1"/>
            <a:r>
              <a:rPr sz="4800" dirty="0">
                <a:solidFill>
                  <a:schemeClr val="tx1"/>
                </a:solidFill>
              </a:rPr>
              <a:t>Future of machine learning</a:t>
            </a:r>
            <a:endParaRPr sz="4800" dirty="0">
              <a:solidFill>
                <a:schemeClr val="tx1"/>
              </a:solidFill>
            </a:endParaRPr>
          </a:p>
        </p:txBody>
      </p:sp>
      <p:sp>
        <p:nvSpPr>
          <p:cNvPr id="103427" name="Content Placeholder 2"/>
          <p:cNvSpPr txBox="1"/>
          <p:nvPr/>
        </p:nvSpPr>
        <p:spPr>
          <a:xfrm>
            <a:off x="2057400" y="1371600"/>
            <a:ext cx="8229600" cy="5135563"/>
          </a:xfrm>
          <a:prstGeom prst="rect">
            <a:avLst/>
          </a:prstGeom>
          <a:noFill/>
          <a:ln w="9525">
            <a:noFill/>
          </a:ln>
        </p:spPr>
        <p:txBody>
          <a:bodyPr/>
          <a:p>
            <a:pPr marL="342900" indent="-342900">
              <a:spcBef>
                <a:spcPct val="20000"/>
              </a:spcBef>
              <a:buFont typeface="Arial" panose="020B0604020202020204" pitchFamily="34" charset="0"/>
              <a:buChar char="•"/>
            </a:pPr>
            <a:r>
              <a:rPr sz="4000" dirty="0">
                <a:latin typeface="Calibri" panose="020F0502020204030204" charset="0"/>
              </a:rPr>
              <a:t>Improved unsupervised algorithms</a:t>
            </a:r>
            <a:endParaRPr sz="4000" dirty="0">
              <a:latin typeface="Calibri" panose="020F0502020204030204" charset="0"/>
            </a:endParaRPr>
          </a:p>
          <a:p>
            <a:pPr marL="342900" indent="-342900">
              <a:spcBef>
                <a:spcPct val="20000"/>
              </a:spcBef>
              <a:buFont typeface="Arial" panose="020B0604020202020204" pitchFamily="34" charset="0"/>
              <a:buChar char="•"/>
            </a:pPr>
            <a:r>
              <a:rPr sz="4000" dirty="0">
                <a:latin typeface="Calibri" panose="020F0502020204030204" charset="0"/>
              </a:rPr>
              <a:t>Enhanced personalization</a:t>
            </a:r>
            <a:endParaRPr sz="4000" dirty="0">
              <a:latin typeface="Calibri" panose="020F0502020204030204" charset="0"/>
            </a:endParaRPr>
          </a:p>
          <a:p>
            <a:pPr marL="342900" indent="-342900">
              <a:spcBef>
                <a:spcPct val="20000"/>
              </a:spcBef>
              <a:buFont typeface="Arial" panose="020B0604020202020204" pitchFamily="34" charset="0"/>
              <a:buChar char="•"/>
            </a:pPr>
            <a:r>
              <a:rPr sz="4000" dirty="0">
                <a:latin typeface="Calibri" panose="020F0502020204030204" charset="0"/>
              </a:rPr>
              <a:t>Increased adoption of quantum computing</a:t>
            </a:r>
            <a:endParaRPr sz="4000" dirty="0">
              <a:latin typeface="Calibri" panose="020F0502020204030204" charset="0"/>
            </a:endParaRPr>
          </a:p>
          <a:p>
            <a:pPr marL="342900" indent="-342900">
              <a:spcBef>
                <a:spcPct val="20000"/>
              </a:spcBef>
              <a:buFont typeface="Arial" panose="020B0604020202020204" pitchFamily="34" charset="0"/>
              <a:buChar char="•"/>
            </a:pPr>
            <a:r>
              <a:rPr sz="4000" dirty="0">
                <a:latin typeface="Calibri" panose="020F0502020204030204" charset="0"/>
              </a:rPr>
              <a:t>Improved cognitive services</a:t>
            </a:r>
            <a:endParaRPr sz="4000" dirty="0">
              <a:latin typeface="Calibri" panose="020F0502020204030204" charset="0"/>
            </a:endParaRPr>
          </a:p>
          <a:p>
            <a:pPr marL="342900" indent="-342900">
              <a:spcBef>
                <a:spcPct val="20000"/>
              </a:spcBef>
              <a:buFont typeface="Arial" panose="020B0604020202020204" pitchFamily="34" charset="0"/>
              <a:buChar char="•"/>
            </a:pPr>
            <a:r>
              <a:rPr sz="4000" dirty="0">
                <a:latin typeface="Calibri" panose="020F0502020204030204" charset="0"/>
              </a:rPr>
              <a:t>Rise of robots</a:t>
            </a:r>
            <a:endParaRPr sz="4000" dirty="0">
              <a:latin typeface="Calibri" panose="020F0502020204030204" charset="0"/>
            </a:endParaRPr>
          </a:p>
        </p:txBody>
      </p:sp>
      <p:sp>
        <p:nvSpPr>
          <p:cNvPr id="5" name="Date Placeholder 4"/>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7A90EF24-ABA4-4C16-827D-B83D4AF67B1B}"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Title 1"/>
          <p:cNvSpPr>
            <a:spLocks noGrp="1"/>
          </p:cNvSpPr>
          <p:nvPr>
            <p:ph type="title"/>
          </p:nvPr>
        </p:nvSpPr>
        <p:spPr>
          <a:xfrm>
            <a:off x="234950" y="-76200"/>
            <a:ext cx="10433050" cy="1143000"/>
          </a:xfrm>
        </p:spPr>
        <p:txBody>
          <a:bodyPr vert="horz" wrap="square" lIns="91440" tIns="45720" rIns="91440" bIns="45720" anchor="ctr" anchorCtr="0"/>
          <a:p>
            <a:pPr eaLnBrk="1" hangingPunct="1"/>
            <a:r>
              <a:rPr dirty="0">
                <a:solidFill>
                  <a:schemeClr val="tx1"/>
                </a:solidFill>
              </a:rPr>
              <a:t>Top Machine Learning Software Tools</a:t>
            </a:r>
            <a:endParaRPr dirty="0">
              <a:solidFill>
                <a:schemeClr val="tx1"/>
              </a:solidFill>
            </a:endParaRPr>
          </a:p>
        </p:txBody>
      </p:sp>
      <p:graphicFrame>
        <p:nvGraphicFramePr>
          <p:cNvPr id="6" name="Table 5"/>
          <p:cNvGraphicFramePr>
            <a:graphicFrameLocks noGrp="1"/>
          </p:cNvGraphicFramePr>
          <p:nvPr/>
        </p:nvGraphicFramePr>
        <p:xfrm>
          <a:off x="1905000" y="914400"/>
          <a:ext cx="8229600" cy="5432425"/>
        </p:xfrm>
        <a:graphic>
          <a:graphicData uri="http://schemas.openxmlformats.org/drawingml/2006/table">
            <a:tbl>
              <a:tblPr/>
              <a:tblGrid>
                <a:gridCol w="1311910"/>
                <a:gridCol w="1888490"/>
                <a:gridCol w="1524000"/>
                <a:gridCol w="3505200"/>
              </a:tblGrid>
              <a:tr h="701040">
                <a:tc>
                  <a:txBody>
                    <a:bodyPr/>
                    <a:lstStyle/>
                    <a:p>
                      <a:pPr marL="0" marR="0" algn="ctr">
                        <a:lnSpc>
                          <a:spcPct val="115000"/>
                        </a:lnSpc>
                        <a:spcBef>
                          <a:spcPts val="0"/>
                        </a:spcBef>
                        <a:spcAft>
                          <a:spcPts val="1000"/>
                        </a:spcAft>
                      </a:pPr>
                      <a:r>
                        <a:rPr lang="en-US" sz="2000" b="1" dirty="0">
                          <a:latin typeface="Calibri" panose="020F0502020204030204"/>
                          <a:ea typeface="Calibri" panose="020F0502020204030204"/>
                          <a:cs typeface="Times New Roman" panose="02020603050405020304"/>
                        </a:rPr>
                        <a:t>Software  </a:t>
                      </a:r>
                      <a:endParaRPr lang="en-US" sz="2000" dirty="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1">
                          <a:latin typeface="Calibri" panose="020F0502020204030204"/>
                          <a:ea typeface="Calibri" panose="020F0502020204030204"/>
                          <a:cs typeface="Times New Roman" panose="02020603050405020304"/>
                        </a:rPr>
                        <a:t>Platform</a:t>
                      </a:r>
                      <a:endParaRPr lang="en-US" sz="200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1">
                          <a:latin typeface="Calibri" panose="020F0502020204030204"/>
                          <a:ea typeface="Calibri" panose="020F0502020204030204"/>
                          <a:cs typeface="Times New Roman" panose="02020603050405020304"/>
                        </a:rPr>
                        <a:t>Written in language</a:t>
                      </a:r>
                      <a:endParaRPr lang="en-US" sz="200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1">
                          <a:latin typeface="Calibri" panose="020F0502020204030204"/>
                          <a:ea typeface="Calibri" panose="020F0502020204030204"/>
                          <a:cs typeface="Times New Roman" panose="02020603050405020304"/>
                        </a:rPr>
                        <a:t>Algorithms or Features</a:t>
                      </a:r>
                      <a:endParaRPr lang="en-US" sz="200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02715">
                <a:tc>
                  <a:txBody>
                    <a:bodyPr/>
                    <a:lstStyle/>
                    <a:p>
                      <a:pPr marL="0" marR="0" algn="ctr">
                        <a:lnSpc>
                          <a:spcPct val="115000"/>
                        </a:lnSpc>
                        <a:spcBef>
                          <a:spcPts val="0"/>
                        </a:spcBef>
                        <a:spcAft>
                          <a:spcPts val="1000"/>
                        </a:spcAft>
                      </a:pPr>
                      <a:r>
                        <a:rPr lang="en-US" sz="2000" dirty="0" err="1">
                          <a:latin typeface="Calibri" panose="020F0502020204030204"/>
                          <a:ea typeface="Calibri" panose="020F0502020204030204"/>
                          <a:cs typeface="Times New Roman" panose="02020603050405020304"/>
                        </a:rPr>
                        <a:t>Scikit</a:t>
                      </a:r>
                      <a:r>
                        <a:rPr lang="en-US" sz="2000" dirty="0">
                          <a:latin typeface="Calibri" panose="020F0502020204030204"/>
                          <a:ea typeface="Calibri" panose="020F0502020204030204"/>
                          <a:cs typeface="Times New Roman" panose="02020603050405020304"/>
                        </a:rPr>
                        <a:t> Learn</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Linux, Mac OS, Windows</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panose="020F0502020204030204"/>
                          <a:ea typeface="Calibri" panose="020F0502020204030204"/>
                          <a:cs typeface="Times New Roman" panose="02020603050405020304"/>
                        </a:rPr>
                        <a:t>Python, Cython, C, C++</a:t>
                      </a:r>
                      <a:endParaRPr lang="en-US" sz="200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smtClean="0">
                          <a:latin typeface="Calibri" panose="020F0502020204030204"/>
                          <a:ea typeface="Calibri" panose="020F0502020204030204"/>
                          <a:cs typeface="Times New Roman" panose="02020603050405020304"/>
                        </a:rPr>
                        <a:t>Classification, Regression</a:t>
                      </a:r>
                      <a:br>
                        <a:rPr lang="en-US" sz="2000" dirty="0">
                          <a:latin typeface="Calibri" panose="020F0502020204030204"/>
                          <a:ea typeface="Calibri" panose="020F0502020204030204"/>
                          <a:cs typeface="Times New Roman" panose="02020603050405020304"/>
                        </a:rPr>
                      </a:br>
                      <a:r>
                        <a:rPr lang="en-US" sz="2000" dirty="0" smtClean="0">
                          <a:latin typeface="Calibri" panose="020F0502020204030204"/>
                          <a:ea typeface="Calibri" panose="020F0502020204030204"/>
                          <a:cs typeface="Times New Roman" panose="02020603050405020304"/>
                        </a:rPr>
                        <a:t>Clustering, Preprocessing</a:t>
                      </a:r>
                      <a:br>
                        <a:rPr lang="en-US" sz="2000" dirty="0">
                          <a:latin typeface="Calibri" panose="020F0502020204030204"/>
                          <a:ea typeface="Calibri" panose="020F0502020204030204"/>
                          <a:cs typeface="Times New Roman" panose="02020603050405020304"/>
                        </a:rPr>
                      </a:br>
                      <a:r>
                        <a:rPr lang="en-US" sz="2000" dirty="0">
                          <a:latin typeface="Calibri" panose="020F0502020204030204"/>
                          <a:ea typeface="Calibri" panose="020F0502020204030204"/>
                          <a:cs typeface="Times New Roman" panose="02020603050405020304"/>
                        </a:rPr>
                        <a:t>Model Selection</a:t>
                      </a:r>
                      <a:br>
                        <a:rPr lang="en-US" sz="2000" dirty="0">
                          <a:latin typeface="Calibri" panose="020F0502020204030204"/>
                          <a:ea typeface="Calibri" panose="020F0502020204030204"/>
                          <a:cs typeface="Times New Roman" panose="02020603050405020304"/>
                        </a:rPr>
                      </a:br>
                      <a:r>
                        <a:rPr lang="en-US" sz="2000" dirty="0">
                          <a:latin typeface="Calibri" panose="020F0502020204030204"/>
                          <a:ea typeface="Calibri" panose="020F0502020204030204"/>
                          <a:cs typeface="Times New Roman" panose="02020603050405020304"/>
                        </a:rPr>
                        <a:t>Dimensionality reduction.</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1675">
                <a:tc>
                  <a:txBody>
                    <a:bodyPr/>
                    <a:lstStyle/>
                    <a:p>
                      <a:pPr marL="0" marR="0" algn="ctr">
                        <a:lnSpc>
                          <a:spcPct val="115000"/>
                        </a:lnSpc>
                        <a:spcBef>
                          <a:spcPts val="0"/>
                        </a:spcBef>
                        <a:spcAft>
                          <a:spcPts val="1000"/>
                        </a:spcAft>
                      </a:pPr>
                      <a:r>
                        <a:rPr lang="en-US" sz="2000" dirty="0" err="1">
                          <a:latin typeface="Calibri" panose="020F0502020204030204"/>
                          <a:ea typeface="Calibri" panose="020F0502020204030204"/>
                          <a:cs typeface="Times New Roman" panose="02020603050405020304"/>
                        </a:rPr>
                        <a:t>PyTorch</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Linux, Mac OS,</a:t>
                      </a:r>
                      <a:br>
                        <a:rPr lang="en-US" sz="2000" dirty="0">
                          <a:latin typeface="Calibri" panose="020F0502020204030204"/>
                          <a:ea typeface="Calibri" panose="020F0502020204030204"/>
                          <a:cs typeface="Times New Roman" panose="02020603050405020304"/>
                        </a:rPr>
                      </a:br>
                      <a:r>
                        <a:rPr lang="en-US" sz="2000" dirty="0">
                          <a:latin typeface="Calibri" panose="020F0502020204030204"/>
                          <a:ea typeface="Calibri" panose="020F0502020204030204"/>
                          <a:cs typeface="Times New Roman" panose="02020603050405020304"/>
                        </a:rPr>
                        <a:t>Windows</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panose="020F0502020204030204"/>
                          <a:ea typeface="Calibri" panose="020F0502020204030204"/>
                          <a:cs typeface="Times New Roman" panose="02020603050405020304"/>
                        </a:rPr>
                        <a:t>Python, C++,</a:t>
                      </a:r>
                      <a:br>
                        <a:rPr lang="en-US" sz="2000">
                          <a:latin typeface="Calibri" panose="020F0502020204030204"/>
                          <a:ea typeface="Calibri" panose="020F0502020204030204"/>
                          <a:cs typeface="Times New Roman" panose="02020603050405020304"/>
                        </a:rPr>
                      </a:br>
                      <a:r>
                        <a:rPr lang="en-US" sz="2000">
                          <a:latin typeface="Calibri" panose="020F0502020204030204"/>
                          <a:ea typeface="Calibri" panose="020F0502020204030204"/>
                          <a:cs typeface="Times New Roman" panose="02020603050405020304"/>
                        </a:rPr>
                        <a:t>CUDA</a:t>
                      </a:r>
                      <a:endParaRPr lang="en-US" sz="200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err="1">
                          <a:latin typeface="Calibri" panose="020F0502020204030204"/>
                          <a:ea typeface="Calibri" panose="020F0502020204030204"/>
                          <a:cs typeface="Times New Roman" panose="02020603050405020304"/>
                        </a:rPr>
                        <a:t>Autograd</a:t>
                      </a:r>
                      <a:r>
                        <a:rPr lang="en-US" sz="2000" dirty="0">
                          <a:latin typeface="Calibri" panose="020F0502020204030204"/>
                          <a:ea typeface="Calibri" panose="020F0502020204030204"/>
                          <a:cs typeface="Times New Roman" panose="02020603050405020304"/>
                        </a:rPr>
                        <a:t> </a:t>
                      </a:r>
                      <a:r>
                        <a:rPr lang="en-US" sz="2000" dirty="0" smtClean="0">
                          <a:latin typeface="Calibri" panose="020F0502020204030204"/>
                          <a:ea typeface="Calibri" panose="020F0502020204030204"/>
                          <a:cs typeface="Times New Roman" panose="02020603050405020304"/>
                        </a:rPr>
                        <a:t>Module, </a:t>
                      </a:r>
                      <a:r>
                        <a:rPr lang="en-US" sz="2000" dirty="0" err="1" smtClean="0">
                          <a:latin typeface="Calibri" panose="020F0502020204030204"/>
                          <a:ea typeface="Calibri" panose="020F0502020204030204"/>
                          <a:cs typeface="Times New Roman" panose="02020603050405020304"/>
                        </a:rPr>
                        <a:t>Optim</a:t>
                      </a:r>
                      <a:r>
                        <a:rPr lang="en-US" sz="2000" dirty="0" smtClean="0">
                          <a:latin typeface="Calibri" panose="020F0502020204030204"/>
                          <a:ea typeface="Calibri" panose="020F0502020204030204"/>
                          <a:cs typeface="Times New Roman" panose="02020603050405020304"/>
                        </a:rPr>
                        <a:t> Module, </a:t>
                      </a:r>
                      <a:r>
                        <a:rPr lang="en-US" sz="2000" dirty="0" err="1" smtClean="0">
                          <a:latin typeface="Calibri" panose="020F0502020204030204"/>
                          <a:ea typeface="Calibri" panose="020F0502020204030204"/>
                          <a:cs typeface="Times New Roman" panose="02020603050405020304"/>
                        </a:rPr>
                        <a:t>nn</a:t>
                      </a:r>
                      <a:r>
                        <a:rPr lang="en-US" sz="2000" dirty="0" smtClean="0">
                          <a:latin typeface="Calibri" panose="020F0502020204030204"/>
                          <a:ea typeface="Calibri" panose="020F0502020204030204"/>
                          <a:cs typeface="Times New Roman" panose="02020603050405020304"/>
                        </a:rPr>
                        <a:t> </a:t>
                      </a:r>
                      <a:r>
                        <a:rPr lang="en-US" sz="2000" dirty="0">
                          <a:latin typeface="Calibri" panose="020F0502020204030204"/>
                          <a:ea typeface="Calibri" panose="020F0502020204030204"/>
                          <a:cs typeface="Times New Roman" panose="02020603050405020304"/>
                        </a:rPr>
                        <a:t>Module</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1040">
                <a:tc>
                  <a:txBody>
                    <a:bodyPr/>
                    <a:lstStyle/>
                    <a:p>
                      <a:pPr marL="0" marR="0" algn="ctr">
                        <a:lnSpc>
                          <a:spcPct val="115000"/>
                        </a:lnSpc>
                        <a:spcBef>
                          <a:spcPts val="0"/>
                        </a:spcBef>
                        <a:spcAft>
                          <a:spcPts val="1000"/>
                        </a:spcAft>
                      </a:pPr>
                      <a:r>
                        <a:rPr lang="en-US" sz="2000" dirty="0" err="1">
                          <a:latin typeface="Calibri" panose="020F0502020204030204"/>
                          <a:ea typeface="Calibri" panose="020F0502020204030204"/>
                          <a:cs typeface="Times New Roman" panose="02020603050405020304"/>
                        </a:rPr>
                        <a:t>TensorFlow</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Linux, Mac OS,</a:t>
                      </a:r>
                      <a:br>
                        <a:rPr lang="en-US" sz="2000" dirty="0">
                          <a:latin typeface="Calibri" panose="020F0502020204030204"/>
                          <a:ea typeface="Calibri" panose="020F0502020204030204"/>
                          <a:cs typeface="Times New Roman" panose="02020603050405020304"/>
                        </a:rPr>
                      </a:br>
                      <a:r>
                        <a:rPr lang="en-US" sz="2000" dirty="0">
                          <a:latin typeface="Calibri" panose="020F0502020204030204"/>
                          <a:ea typeface="Calibri" panose="020F0502020204030204"/>
                          <a:cs typeface="Times New Roman" panose="02020603050405020304"/>
                        </a:rPr>
                        <a:t>Windows</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Python, C++,</a:t>
                      </a:r>
                      <a:br>
                        <a:rPr lang="en-US" sz="2000" dirty="0">
                          <a:latin typeface="Calibri" panose="020F0502020204030204"/>
                          <a:ea typeface="Calibri" panose="020F0502020204030204"/>
                          <a:cs typeface="Times New Roman" panose="02020603050405020304"/>
                        </a:rPr>
                      </a:br>
                      <a:r>
                        <a:rPr lang="en-US" sz="2000" dirty="0">
                          <a:latin typeface="Calibri" panose="020F0502020204030204"/>
                          <a:ea typeface="Calibri" panose="020F0502020204030204"/>
                          <a:cs typeface="Times New Roman" panose="02020603050405020304"/>
                        </a:rPr>
                        <a:t>CUDA</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Provides a library for dataflow programming.</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25955">
                <a:tc>
                  <a:txBody>
                    <a:bodyPr/>
                    <a:lstStyle/>
                    <a:p>
                      <a:pPr marL="0" marR="0" algn="ctr">
                        <a:lnSpc>
                          <a:spcPct val="115000"/>
                        </a:lnSpc>
                        <a:spcBef>
                          <a:spcPts val="0"/>
                        </a:spcBef>
                        <a:spcAft>
                          <a:spcPts val="1000"/>
                        </a:spcAft>
                      </a:pPr>
                      <a:r>
                        <a:rPr lang="en-US" sz="2000" dirty="0" err="1" smtClean="0">
                          <a:latin typeface="Calibri" panose="020F0502020204030204"/>
                          <a:ea typeface="Calibri" panose="020F0502020204030204"/>
                          <a:cs typeface="Times New Roman" panose="02020603050405020304"/>
                        </a:rPr>
                        <a:t>Weka</a:t>
                      </a:r>
                      <a:r>
                        <a:rPr lang="en-US" sz="2000" dirty="0" smtClean="0">
                          <a:latin typeface="Calibri" panose="020F0502020204030204"/>
                          <a:ea typeface="Calibri" panose="020F0502020204030204"/>
                          <a:cs typeface="Times New Roman" panose="02020603050405020304"/>
                        </a:rPr>
                        <a:t> </a:t>
                      </a:r>
                      <a:r>
                        <a:rPr lang="en-US" sz="1800" b="0" i="0" kern="1200" dirty="0" smtClean="0">
                          <a:solidFill>
                            <a:schemeClr val="tx1"/>
                          </a:solidFill>
                          <a:latin typeface="+mn-lt"/>
                          <a:ea typeface="+mn-ea"/>
                          <a:cs typeface="+mn-cs"/>
                        </a:rPr>
                        <a:t>Waikato Environment for Knowledge Analysis</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Linux, Mac OS,</a:t>
                      </a:r>
                      <a:br>
                        <a:rPr lang="en-US" sz="2000" dirty="0">
                          <a:latin typeface="Calibri" panose="020F0502020204030204"/>
                          <a:ea typeface="Calibri" panose="020F0502020204030204"/>
                          <a:cs typeface="Times New Roman" panose="02020603050405020304"/>
                        </a:rPr>
                      </a:br>
                      <a:r>
                        <a:rPr lang="en-US" sz="2000" dirty="0">
                          <a:latin typeface="Calibri" panose="020F0502020204030204"/>
                          <a:ea typeface="Calibri" panose="020F0502020204030204"/>
                          <a:cs typeface="Times New Roman" panose="02020603050405020304"/>
                        </a:rPr>
                        <a:t>Windows</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Java</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Data </a:t>
                      </a:r>
                      <a:r>
                        <a:rPr lang="en-US" sz="2000" dirty="0" smtClean="0">
                          <a:latin typeface="Calibri" panose="020F0502020204030204"/>
                          <a:ea typeface="Calibri" panose="020F0502020204030204"/>
                          <a:cs typeface="Times New Roman" panose="02020603050405020304"/>
                        </a:rPr>
                        <a:t>preparation, Classification</a:t>
                      </a:r>
                      <a:br>
                        <a:rPr lang="en-US" sz="2000" dirty="0">
                          <a:latin typeface="Calibri" panose="020F0502020204030204"/>
                          <a:ea typeface="Calibri" panose="020F0502020204030204"/>
                          <a:cs typeface="Times New Roman" panose="02020603050405020304"/>
                        </a:rPr>
                      </a:br>
                      <a:r>
                        <a:rPr lang="en-US" sz="2000" dirty="0" smtClean="0">
                          <a:latin typeface="Calibri" panose="020F0502020204030204"/>
                          <a:ea typeface="Calibri" panose="020F0502020204030204"/>
                          <a:cs typeface="Times New Roman" panose="02020603050405020304"/>
                        </a:rPr>
                        <a:t>Regression, Clustering</a:t>
                      </a:r>
                      <a:br>
                        <a:rPr lang="en-US" sz="2000" dirty="0">
                          <a:latin typeface="Calibri" panose="020F0502020204030204"/>
                          <a:ea typeface="Calibri" panose="020F0502020204030204"/>
                          <a:cs typeface="Times New Roman" panose="02020603050405020304"/>
                        </a:rPr>
                      </a:br>
                      <a:r>
                        <a:rPr lang="en-US" sz="2000" dirty="0" smtClean="0">
                          <a:latin typeface="Calibri" panose="020F0502020204030204"/>
                          <a:ea typeface="Calibri" panose="020F0502020204030204"/>
                          <a:cs typeface="Times New Roman" panose="02020603050405020304"/>
                        </a:rPr>
                        <a:t>Visualization, Association </a:t>
                      </a:r>
                      <a:r>
                        <a:rPr lang="en-US" sz="2000" dirty="0">
                          <a:latin typeface="Calibri" panose="020F0502020204030204"/>
                          <a:ea typeface="Calibri" panose="020F0502020204030204"/>
                          <a:cs typeface="Times New Roman" panose="02020603050405020304"/>
                        </a:rPr>
                        <a:t>rules mining</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Date Placeholder 4"/>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16D8C1C7-799C-48F6-8722-3A97674DA64A}"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Slide Number Placeholder 7"/>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Title 1"/>
          <p:cNvSpPr>
            <a:spLocks noGrp="1"/>
          </p:cNvSpPr>
          <p:nvPr>
            <p:ph type="title"/>
          </p:nvPr>
        </p:nvSpPr>
        <p:spPr>
          <a:xfrm>
            <a:off x="92075" y="-76200"/>
            <a:ext cx="10575925" cy="1310005"/>
          </a:xfrm>
        </p:spPr>
        <p:txBody>
          <a:bodyPr vert="horz" wrap="square" lIns="91440" tIns="45720" rIns="91440" bIns="45720" anchor="ctr" anchorCtr="0"/>
          <a:p>
            <a:pPr eaLnBrk="1" hangingPunct="1"/>
            <a:r>
              <a:rPr dirty="0">
                <a:solidFill>
                  <a:schemeClr val="tx1"/>
                </a:solidFill>
              </a:rPr>
              <a:t>Top Machine Learning Software Tools</a:t>
            </a:r>
            <a:endParaRPr dirty="0">
              <a:solidFill>
                <a:schemeClr val="tx1"/>
              </a:solidFill>
            </a:endParaRPr>
          </a:p>
        </p:txBody>
      </p:sp>
      <p:graphicFrame>
        <p:nvGraphicFramePr>
          <p:cNvPr id="6" name="Table 5"/>
          <p:cNvGraphicFramePr>
            <a:graphicFrameLocks noGrp="1"/>
          </p:cNvGraphicFramePr>
          <p:nvPr/>
        </p:nvGraphicFramePr>
        <p:xfrm>
          <a:off x="1905000" y="914400"/>
          <a:ext cx="8229600" cy="5503545"/>
        </p:xfrm>
        <a:graphic>
          <a:graphicData uri="http://schemas.openxmlformats.org/drawingml/2006/table">
            <a:tbl>
              <a:tblPr/>
              <a:tblGrid>
                <a:gridCol w="1311910"/>
                <a:gridCol w="1431290"/>
                <a:gridCol w="1752600"/>
                <a:gridCol w="3733800"/>
              </a:tblGrid>
              <a:tr h="701040">
                <a:tc>
                  <a:txBody>
                    <a:bodyPr/>
                    <a:lstStyle/>
                    <a:p>
                      <a:pPr marL="0" marR="0">
                        <a:lnSpc>
                          <a:spcPct val="115000"/>
                        </a:lnSpc>
                        <a:spcBef>
                          <a:spcPts val="0"/>
                        </a:spcBef>
                        <a:spcAft>
                          <a:spcPts val="1000"/>
                        </a:spcAft>
                      </a:pPr>
                      <a:r>
                        <a:rPr lang="en-US" sz="2000" b="1" dirty="0">
                          <a:latin typeface="Calibri" panose="020F0502020204030204"/>
                          <a:ea typeface="Calibri" panose="020F0502020204030204"/>
                          <a:cs typeface="Times New Roman" panose="02020603050405020304"/>
                        </a:rPr>
                        <a:t>Software  </a:t>
                      </a:r>
                      <a:endParaRPr lang="en-US" sz="2000" dirty="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1">
                          <a:latin typeface="Calibri" panose="020F0502020204030204"/>
                          <a:ea typeface="Calibri" panose="020F0502020204030204"/>
                          <a:cs typeface="Times New Roman" panose="02020603050405020304"/>
                        </a:rPr>
                        <a:t>Platform</a:t>
                      </a:r>
                      <a:endParaRPr lang="en-US" sz="200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1">
                          <a:latin typeface="Calibri" panose="020F0502020204030204"/>
                          <a:ea typeface="Calibri" panose="020F0502020204030204"/>
                          <a:cs typeface="Times New Roman" panose="02020603050405020304"/>
                        </a:rPr>
                        <a:t>Written in language</a:t>
                      </a:r>
                      <a:endParaRPr lang="en-US" sz="200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1">
                          <a:latin typeface="Calibri" panose="020F0502020204030204"/>
                          <a:ea typeface="Calibri" panose="020F0502020204030204"/>
                          <a:cs typeface="Times New Roman" panose="02020603050405020304"/>
                        </a:rPr>
                        <a:t>Algorithms or Features</a:t>
                      </a:r>
                      <a:endParaRPr lang="en-US" sz="200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96035">
                <a:tc>
                  <a:txBody>
                    <a:bodyPr/>
                    <a:lstStyle/>
                    <a:p>
                      <a:pPr marL="0" marR="0" algn="ctr">
                        <a:lnSpc>
                          <a:spcPct val="115000"/>
                        </a:lnSpc>
                        <a:spcBef>
                          <a:spcPts val="0"/>
                        </a:spcBef>
                        <a:spcAft>
                          <a:spcPts val="1000"/>
                        </a:spcAft>
                      </a:pPr>
                      <a:r>
                        <a:rPr lang="en-US" sz="2000" dirty="0" smtClean="0">
                          <a:latin typeface="Calibri" panose="020F0502020204030204"/>
                          <a:ea typeface="Calibri" panose="020F0502020204030204"/>
                          <a:cs typeface="Times New Roman" panose="02020603050405020304"/>
                        </a:rPr>
                        <a:t>KNIME </a:t>
                      </a:r>
                      <a:r>
                        <a:rPr lang="en-US" sz="1800" b="0" i="0" kern="1200" dirty="0" smtClean="0">
                          <a:solidFill>
                            <a:schemeClr val="tx1"/>
                          </a:solidFill>
                          <a:latin typeface="+mn-lt"/>
                          <a:ea typeface="+mn-ea"/>
                          <a:cs typeface="+mn-cs"/>
                        </a:rPr>
                        <a:t>Konstanz Information Miner</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Linux, Mac OS,</a:t>
                      </a:r>
                      <a:br>
                        <a:rPr lang="en-US" sz="2000" dirty="0">
                          <a:latin typeface="Calibri" panose="020F0502020204030204"/>
                          <a:ea typeface="Calibri" panose="020F0502020204030204"/>
                          <a:cs typeface="Times New Roman" panose="02020603050405020304"/>
                        </a:rPr>
                      </a:br>
                      <a:r>
                        <a:rPr lang="en-US" sz="2000" dirty="0">
                          <a:latin typeface="Calibri" panose="020F0502020204030204"/>
                          <a:ea typeface="Calibri" panose="020F0502020204030204"/>
                          <a:cs typeface="Times New Roman" panose="02020603050405020304"/>
                        </a:rPr>
                        <a:t>Windows</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Java</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Can work with large data volume.</a:t>
                      </a:r>
                      <a:br>
                        <a:rPr lang="en-US" sz="2000" dirty="0">
                          <a:latin typeface="Calibri" panose="020F0502020204030204"/>
                          <a:ea typeface="Calibri" panose="020F0502020204030204"/>
                          <a:cs typeface="Times New Roman" panose="02020603050405020304"/>
                        </a:rPr>
                      </a:br>
                      <a:r>
                        <a:rPr lang="en-US" sz="2000" dirty="0">
                          <a:latin typeface="Calibri" panose="020F0502020204030204"/>
                          <a:ea typeface="Calibri" panose="020F0502020204030204"/>
                          <a:cs typeface="Times New Roman" panose="02020603050405020304"/>
                        </a:rPr>
                        <a:t>Supports text mining &amp; image mining through </a:t>
                      </a:r>
                      <a:r>
                        <a:rPr lang="en-US" sz="2000" dirty="0" err="1">
                          <a:latin typeface="Calibri" panose="020F0502020204030204"/>
                          <a:ea typeface="Calibri" panose="020F0502020204030204"/>
                          <a:cs typeface="Times New Roman" panose="02020603050405020304"/>
                        </a:rPr>
                        <a:t>plugins</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1040">
                <a:tc>
                  <a:txBody>
                    <a:bodyPr/>
                    <a:lstStyle/>
                    <a:p>
                      <a:pPr marL="0" marR="0" algn="ctr">
                        <a:lnSpc>
                          <a:spcPct val="115000"/>
                        </a:lnSpc>
                        <a:spcBef>
                          <a:spcPts val="0"/>
                        </a:spcBef>
                        <a:spcAft>
                          <a:spcPts val="1000"/>
                        </a:spcAft>
                      </a:pPr>
                      <a:r>
                        <a:rPr lang="en-US" sz="2000" dirty="0" err="1">
                          <a:latin typeface="Calibri" panose="020F0502020204030204"/>
                          <a:ea typeface="Calibri" panose="020F0502020204030204"/>
                          <a:cs typeface="Times New Roman" panose="02020603050405020304"/>
                        </a:rPr>
                        <a:t>Colab</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panose="020F0502020204030204"/>
                          <a:ea typeface="Calibri" panose="020F0502020204030204"/>
                          <a:cs typeface="Times New Roman" panose="02020603050405020304"/>
                        </a:rPr>
                        <a:t>Cloud Service</a:t>
                      </a:r>
                      <a:endParaRPr lang="en-US" sz="200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panose="020F0502020204030204"/>
                          <a:ea typeface="Calibri" panose="020F0502020204030204"/>
                          <a:cs typeface="Times New Roman" panose="02020603050405020304"/>
                        </a:rPr>
                        <a:t>-</a:t>
                      </a:r>
                      <a:endParaRPr lang="en-US" sz="200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Supports libraries of </a:t>
                      </a:r>
                      <a:r>
                        <a:rPr lang="en-US" sz="2000" dirty="0" err="1">
                          <a:latin typeface="Calibri" panose="020F0502020204030204"/>
                          <a:ea typeface="Calibri" panose="020F0502020204030204"/>
                          <a:cs typeface="Times New Roman" panose="02020603050405020304"/>
                        </a:rPr>
                        <a:t>PyTorch</a:t>
                      </a:r>
                      <a:r>
                        <a:rPr lang="en-US" sz="2000" dirty="0">
                          <a:latin typeface="Calibri" panose="020F0502020204030204"/>
                          <a:ea typeface="Calibri" panose="020F0502020204030204"/>
                          <a:cs typeface="Times New Roman" panose="02020603050405020304"/>
                        </a:rPr>
                        <a:t>, </a:t>
                      </a:r>
                      <a:r>
                        <a:rPr lang="en-US" sz="2000" dirty="0" err="1">
                          <a:latin typeface="Calibri" panose="020F0502020204030204"/>
                          <a:ea typeface="Calibri" panose="020F0502020204030204"/>
                          <a:cs typeface="Times New Roman" panose="02020603050405020304"/>
                        </a:rPr>
                        <a:t>Keras</a:t>
                      </a:r>
                      <a:r>
                        <a:rPr lang="en-US" sz="2000" dirty="0">
                          <a:latin typeface="Calibri" panose="020F0502020204030204"/>
                          <a:ea typeface="Calibri" panose="020F0502020204030204"/>
                          <a:cs typeface="Times New Roman" panose="02020603050405020304"/>
                        </a:rPr>
                        <a:t>, </a:t>
                      </a:r>
                      <a:r>
                        <a:rPr lang="en-US" sz="2000" dirty="0" err="1">
                          <a:latin typeface="Calibri" panose="020F0502020204030204"/>
                          <a:ea typeface="Calibri" panose="020F0502020204030204"/>
                          <a:cs typeface="Times New Roman" panose="02020603050405020304"/>
                        </a:rPr>
                        <a:t>TensorFlow</a:t>
                      </a:r>
                      <a:r>
                        <a:rPr lang="en-US" sz="2000" dirty="0">
                          <a:latin typeface="Calibri" panose="020F0502020204030204"/>
                          <a:ea typeface="Calibri" panose="020F0502020204030204"/>
                          <a:cs typeface="Times New Roman" panose="02020603050405020304"/>
                        </a:rPr>
                        <a:t>, and </a:t>
                      </a:r>
                      <a:r>
                        <a:rPr lang="en-US" sz="2000" dirty="0" err="1">
                          <a:latin typeface="Calibri" panose="020F0502020204030204"/>
                          <a:ea typeface="Calibri" panose="020F0502020204030204"/>
                          <a:cs typeface="Times New Roman" panose="02020603050405020304"/>
                        </a:rPr>
                        <a:t>OpenCV</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52195">
                <a:tc>
                  <a:txBody>
                    <a:bodyPr/>
                    <a:lstStyle/>
                    <a:p>
                      <a:pPr marL="0" marR="0" algn="ctr">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Apache Mahout</a:t>
                      </a:r>
                      <a:endParaRPr lang="en-US" sz="11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panose="020F0502020204030204"/>
                          <a:ea typeface="Calibri" panose="020F0502020204030204"/>
                          <a:cs typeface="Times New Roman" panose="02020603050405020304"/>
                        </a:rPr>
                        <a:t>Cross-platform</a:t>
                      </a:r>
                      <a:endParaRPr lang="en-US" sz="11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panose="020F0502020204030204"/>
                          <a:ea typeface="Calibri" panose="020F0502020204030204"/>
                          <a:cs typeface="Times New Roman" panose="02020603050405020304"/>
                        </a:rPr>
                        <a:t>Java</a:t>
                      </a:r>
                      <a:br>
                        <a:rPr lang="en-US" sz="2000">
                          <a:latin typeface="Calibri" panose="020F0502020204030204"/>
                          <a:ea typeface="Calibri" panose="020F0502020204030204"/>
                          <a:cs typeface="Times New Roman" panose="02020603050405020304"/>
                        </a:rPr>
                      </a:br>
                      <a:r>
                        <a:rPr lang="en-US" sz="2000">
                          <a:latin typeface="Calibri" panose="020F0502020204030204"/>
                          <a:ea typeface="Calibri" panose="020F0502020204030204"/>
                          <a:cs typeface="Times New Roman" panose="02020603050405020304"/>
                        </a:rPr>
                        <a:t>Scala</a:t>
                      </a:r>
                      <a:endParaRPr lang="en-US" sz="11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smtClean="0">
                          <a:latin typeface="Calibri" panose="020F0502020204030204"/>
                          <a:ea typeface="Calibri" panose="020F0502020204030204"/>
                          <a:cs typeface="Times New Roman" panose="02020603050405020304"/>
                        </a:rPr>
                        <a:t>Preprocessors, Regression</a:t>
                      </a:r>
                      <a:br>
                        <a:rPr lang="en-US" sz="2000" dirty="0">
                          <a:latin typeface="Calibri" panose="020F0502020204030204"/>
                          <a:ea typeface="Calibri" panose="020F0502020204030204"/>
                          <a:cs typeface="Times New Roman" panose="02020603050405020304"/>
                        </a:rPr>
                      </a:br>
                      <a:r>
                        <a:rPr lang="en-US" sz="2000" dirty="0" smtClean="0">
                          <a:latin typeface="Calibri" panose="020F0502020204030204"/>
                          <a:ea typeface="Calibri" panose="020F0502020204030204"/>
                          <a:cs typeface="Times New Roman" panose="02020603050405020304"/>
                        </a:rPr>
                        <a:t>Clustering, Recommenders</a:t>
                      </a:r>
                      <a:br>
                        <a:rPr lang="en-US" sz="2000" dirty="0">
                          <a:latin typeface="Calibri" panose="020F0502020204030204"/>
                          <a:ea typeface="Calibri" panose="020F0502020204030204"/>
                          <a:cs typeface="Times New Roman" panose="02020603050405020304"/>
                        </a:rPr>
                      </a:br>
                      <a:r>
                        <a:rPr lang="en-US" sz="2000" dirty="0">
                          <a:latin typeface="Calibri" panose="020F0502020204030204"/>
                          <a:ea typeface="Calibri" panose="020F0502020204030204"/>
                          <a:cs typeface="Times New Roman" panose="02020603050405020304"/>
                        </a:rPr>
                        <a:t>Distributed Linear Algebra.</a:t>
                      </a:r>
                      <a:endParaRPr lang="en-US" sz="11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53235">
                <a:tc>
                  <a:txBody>
                    <a:bodyPr/>
                    <a:lstStyle/>
                    <a:p>
                      <a:pPr marL="0" marR="0" algn="ctr">
                        <a:lnSpc>
                          <a:spcPct val="115000"/>
                        </a:lnSpc>
                        <a:spcBef>
                          <a:spcPts val="0"/>
                        </a:spcBef>
                        <a:spcAft>
                          <a:spcPts val="1000"/>
                        </a:spcAft>
                      </a:pPr>
                      <a:r>
                        <a:rPr lang="en-US" sz="2000" dirty="0" err="1">
                          <a:latin typeface="Calibri" panose="020F0502020204030204"/>
                          <a:ea typeface="Calibri" panose="020F0502020204030204"/>
                          <a:cs typeface="Times New Roman" panose="02020603050405020304"/>
                        </a:rPr>
                        <a:t>Accors.Net</a:t>
                      </a:r>
                      <a:endParaRPr lang="en-US" sz="11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panose="020F0502020204030204"/>
                          <a:ea typeface="Calibri" panose="020F0502020204030204"/>
                          <a:cs typeface="Times New Roman" panose="02020603050405020304"/>
                        </a:rPr>
                        <a:t>Cross-platform</a:t>
                      </a:r>
                      <a:endParaRPr lang="en-US" sz="11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panose="020F0502020204030204"/>
                          <a:ea typeface="Calibri" panose="020F0502020204030204"/>
                          <a:cs typeface="Times New Roman" panose="02020603050405020304"/>
                        </a:rPr>
                        <a:t>C#</a:t>
                      </a:r>
                      <a:endParaRPr lang="en-US" sz="11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smtClean="0">
                          <a:latin typeface="Calibri" panose="020F0502020204030204"/>
                          <a:ea typeface="Calibri" panose="020F0502020204030204"/>
                          <a:cs typeface="Times New Roman" panose="02020603050405020304"/>
                        </a:rPr>
                        <a:t>Classification, Regression, Distribution, Clustering</a:t>
                      </a:r>
                      <a:br>
                        <a:rPr lang="en-US" sz="2000" dirty="0">
                          <a:latin typeface="Calibri" panose="020F0502020204030204"/>
                          <a:ea typeface="Calibri" panose="020F0502020204030204"/>
                          <a:cs typeface="Times New Roman" panose="02020603050405020304"/>
                        </a:rPr>
                      </a:br>
                      <a:r>
                        <a:rPr lang="en-US" sz="2000" dirty="0">
                          <a:latin typeface="Calibri" panose="020F0502020204030204"/>
                          <a:ea typeface="Calibri" panose="020F0502020204030204"/>
                          <a:cs typeface="Times New Roman" panose="02020603050405020304"/>
                        </a:rPr>
                        <a:t>Hypothesis Tests </a:t>
                      </a:r>
                      <a:r>
                        <a:rPr lang="en-US" sz="2000" dirty="0" smtClean="0">
                          <a:latin typeface="Calibri" panose="020F0502020204030204"/>
                          <a:ea typeface="Calibri" panose="020F0502020204030204"/>
                          <a:cs typeface="Times New Roman" panose="02020603050405020304"/>
                        </a:rPr>
                        <a:t>&amp; Kernel Methods, Image</a:t>
                      </a:r>
                      <a:r>
                        <a:rPr lang="en-US" sz="2000" dirty="0">
                          <a:latin typeface="Calibri" panose="020F0502020204030204"/>
                          <a:ea typeface="Calibri" panose="020F0502020204030204"/>
                          <a:cs typeface="Times New Roman" panose="02020603050405020304"/>
                        </a:rPr>
                        <a:t>, Audio &amp; Signal. &amp; Vision</a:t>
                      </a:r>
                      <a:endParaRPr lang="en-US" sz="11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Date Placeholder 4"/>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B36B82C2-0BCF-4D14-AE7E-700C23F89C5D}"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Slide Number Placeholder 7"/>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Title 1"/>
          <p:cNvSpPr>
            <a:spLocks noGrp="1"/>
          </p:cNvSpPr>
          <p:nvPr>
            <p:ph type="title"/>
          </p:nvPr>
        </p:nvSpPr>
        <p:spPr>
          <a:xfrm>
            <a:off x="67310" y="-76200"/>
            <a:ext cx="10600690" cy="941705"/>
          </a:xfrm>
        </p:spPr>
        <p:txBody>
          <a:bodyPr vert="horz" wrap="square" lIns="91440" tIns="45720" rIns="91440" bIns="45720" anchor="ctr" anchorCtr="0"/>
          <a:p>
            <a:pPr eaLnBrk="1" hangingPunct="1"/>
            <a:r>
              <a:rPr dirty="0">
                <a:solidFill>
                  <a:schemeClr val="tx1"/>
                </a:solidFill>
              </a:rPr>
              <a:t>Top Machine Learning Software Tools</a:t>
            </a:r>
            <a:endParaRPr dirty="0">
              <a:solidFill>
                <a:schemeClr val="tx1"/>
              </a:solidFill>
            </a:endParaRPr>
          </a:p>
        </p:txBody>
      </p:sp>
      <p:graphicFrame>
        <p:nvGraphicFramePr>
          <p:cNvPr id="6" name="Table 5"/>
          <p:cNvGraphicFramePr>
            <a:graphicFrameLocks noGrp="1"/>
          </p:cNvGraphicFramePr>
          <p:nvPr/>
        </p:nvGraphicFramePr>
        <p:xfrm>
          <a:off x="1905000" y="944563"/>
          <a:ext cx="8305800" cy="5397500"/>
        </p:xfrm>
        <a:graphic>
          <a:graphicData uri="http://schemas.openxmlformats.org/drawingml/2006/table">
            <a:tbl>
              <a:tblPr/>
              <a:tblGrid>
                <a:gridCol w="1388110"/>
                <a:gridCol w="1431290"/>
                <a:gridCol w="1752600"/>
                <a:gridCol w="3733800"/>
              </a:tblGrid>
              <a:tr h="770890">
                <a:tc>
                  <a:txBody>
                    <a:bodyPr/>
                    <a:lstStyle/>
                    <a:p>
                      <a:pPr marL="0" marR="0">
                        <a:lnSpc>
                          <a:spcPct val="115000"/>
                        </a:lnSpc>
                        <a:spcBef>
                          <a:spcPts val="0"/>
                        </a:spcBef>
                        <a:spcAft>
                          <a:spcPts val="1000"/>
                        </a:spcAft>
                      </a:pPr>
                      <a:r>
                        <a:rPr lang="en-US" sz="2200" b="1" dirty="0">
                          <a:latin typeface="Calibri" panose="020F0502020204030204"/>
                          <a:ea typeface="Calibri" panose="020F0502020204030204"/>
                          <a:cs typeface="Times New Roman" panose="02020603050405020304"/>
                        </a:rPr>
                        <a:t>Software  </a:t>
                      </a:r>
                      <a:endParaRPr lang="en-US" sz="2200" dirty="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b="1">
                          <a:latin typeface="Calibri" panose="020F0502020204030204"/>
                          <a:ea typeface="Calibri" panose="020F0502020204030204"/>
                          <a:cs typeface="Times New Roman" panose="02020603050405020304"/>
                        </a:rPr>
                        <a:t>Platform</a:t>
                      </a:r>
                      <a:endParaRPr lang="en-US" sz="220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b="1" dirty="0">
                          <a:latin typeface="Calibri" panose="020F0502020204030204"/>
                          <a:ea typeface="Calibri" panose="020F0502020204030204"/>
                          <a:cs typeface="Times New Roman" panose="02020603050405020304"/>
                        </a:rPr>
                        <a:t>Written in language</a:t>
                      </a:r>
                      <a:endParaRPr lang="en-US" sz="2200" dirty="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b="1">
                          <a:latin typeface="Calibri" panose="020F0502020204030204"/>
                          <a:ea typeface="Calibri" panose="020F0502020204030204"/>
                          <a:cs typeface="Times New Roman" panose="02020603050405020304"/>
                        </a:rPr>
                        <a:t>Algorithms or Features</a:t>
                      </a:r>
                      <a:endParaRPr lang="en-US" sz="220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42415">
                <a:tc>
                  <a:txBody>
                    <a:bodyPr/>
                    <a:lstStyle/>
                    <a:p>
                      <a:pPr marL="0" marR="0" algn="ctr">
                        <a:lnSpc>
                          <a:spcPct val="115000"/>
                        </a:lnSpc>
                        <a:spcBef>
                          <a:spcPts val="0"/>
                        </a:spcBef>
                        <a:spcAft>
                          <a:spcPts val="1000"/>
                        </a:spcAft>
                      </a:pPr>
                      <a:r>
                        <a:rPr lang="en-US" sz="2200" dirty="0">
                          <a:latin typeface="Calibri" panose="020F0502020204030204"/>
                          <a:ea typeface="Calibri" panose="020F0502020204030204"/>
                          <a:cs typeface="Times New Roman" panose="02020603050405020304"/>
                        </a:rPr>
                        <a:t>Shogun</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dirty="0">
                          <a:latin typeface="Calibri" panose="020F0502020204030204"/>
                          <a:ea typeface="Calibri" panose="020F0502020204030204"/>
                          <a:cs typeface="Times New Roman" panose="02020603050405020304"/>
                        </a:rPr>
                        <a:t>Windows</a:t>
                      </a:r>
                      <a:br>
                        <a:rPr lang="en-US" sz="2200" dirty="0">
                          <a:latin typeface="Calibri" panose="020F0502020204030204"/>
                          <a:ea typeface="Calibri" panose="020F0502020204030204"/>
                          <a:cs typeface="Times New Roman" panose="02020603050405020304"/>
                        </a:rPr>
                      </a:br>
                      <a:r>
                        <a:rPr lang="en-US" sz="2200" dirty="0">
                          <a:latin typeface="Calibri" panose="020F0502020204030204"/>
                          <a:ea typeface="Calibri" panose="020F0502020204030204"/>
                          <a:cs typeface="Times New Roman" panose="02020603050405020304"/>
                        </a:rPr>
                        <a:t>Linux</a:t>
                      </a:r>
                      <a:br>
                        <a:rPr lang="en-US" sz="2200" dirty="0">
                          <a:latin typeface="Calibri" panose="020F0502020204030204"/>
                          <a:ea typeface="Calibri" panose="020F0502020204030204"/>
                          <a:cs typeface="Times New Roman" panose="02020603050405020304"/>
                        </a:rPr>
                      </a:br>
                      <a:r>
                        <a:rPr lang="en-US" sz="2200" dirty="0">
                          <a:latin typeface="Calibri" panose="020F0502020204030204"/>
                          <a:ea typeface="Calibri" panose="020F0502020204030204"/>
                          <a:cs typeface="Times New Roman" panose="02020603050405020304"/>
                        </a:rPr>
                        <a:t>UNIX</a:t>
                      </a:r>
                      <a:br>
                        <a:rPr lang="en-US" sz="2200" dirty="0">
                          <a:latin typeface="Calibri" panose="020F0502020204030204"/>
                          <a:ea typeface="Calibri" panose="020F0502020204030204"/>
                          <a:cs typeface="Times New Roman" panose="02020603050405020304"/>
                        </a:rPr>
                      </a:br>
                      <a:r>
                        <a:rPr lang="en-US" sz="2200" dirty="0">
                          <a:latin typeface="Calibri" panose="020F0502020204030204"/>
                          <a:ea typeface="Calibri" panose="020F0502020204030204"/>
                          <a:cs typeface="Times New Roman" panose="02020603050405020304"/>
                        </a:rPr>
                        <a:t>Mac OS</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dirty="0">
                          <a:latin typeface="Calibri" panose="020F0502020204030204"/>
                          <a:ea typeface="Calibri" panose="020F0502020204030204"/>
                          <a:cs typeface="Times New Roman" panose="02020603050405020304"/>
                        </a:rPr>
                        <a:t>C++</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dirty="0" smtClean="0">
                          <a:latin typeface="Calibri" panose="020F0502020204030204"/>
                          <a:ea typeface="Calibri" panose="020F0502020204030204"/>
                          <a:cs typeface="Times New Roman" panose="02020603050405020304"/>
                        </a:rPr>
                        <a:t>Regression, Classification</a:t>
                      </a:r>
                      <a:br>
                        <a:rPr lang="en-US" sz="2200" dirty="0">
                          <a:latin typeface="Calibri" panose="020F0502020204030204"/>
                          <a:ea typeface="Calibri" panose="020F0502020204030204"/>
                          <a:cs typeface="Times New Roman" panose="02020603050405020304"/>
                        </a:rPr>
                      </a:br>
                      <a:r>
                        <a:rPr lang="en-US" sz="2200" dirty="0" smtClean="0">
                          <a:latin typeface="Calibri" panose="020F0502020204030204"/>
                          <a:ea typeface="Calibri" panose="020F0502020204030204"/>
                          <a:cs typeface="Times New Roman" panose="02020603050405020304"/>
                        </a:rPr>
                        <a:t>Clustering, Support </a:t>
                      </a:r>
                      <a:r>
                        <a:rPr lang="en-US" sz="2200" dirty="0">
                          <a:latin typeface="Calibri" panose="020F0502020204030204"/>
                          <a:ea typeface="Calibri" panose="020F0502020204030204"/>
                          <a:cs typeface="Times New Roman" panose="02020603050405020304"/>
                        </a:rPr>
                        <a:t>vector </a:t>
                      </a:r>
                      <a:r>
                        <a:rPr lang="en-US" sz="2200" dirty="0" smtClean="0">
                          <a:latin typeface="Calibri" panose="020F0502020204030204"/>
                          <a:ea typeface="Calibri" panose="020F0502020204030204"/>
                          <a:cs typeface="Times New Roman" panose="02020603050405020304"/>
                        </a:rPr>
                        <a:t>machines,</a:t>
                      </a:r>
                      <a:r>
                        <a:rPr lang="en-US" sz="2200" baseline="0" dirty="0" smtClean="0">
                          <a:latin typeface="Calibri" panose="020F0502020204030204"/>
                          <a:ea typeface="Calibri" panose="020F0502020204030204"/>
                          <a:cs typeface="Times New Roman" panose="02020603050405020304"/>
                        </a:rPr>
                        <a:t> </a:t>
                      </a:r>
                      <a:r>
                        <a:rPr lang="en-US" sz="2200" dirty="0" smtClean="0">
                          <a:latin typeface="Calibri" panose="020F0502020204030204"/>
                          <a:ea typeface="Calibri" panose="020F0502020204030204"/>
                          <a:cs typeface="Times New Roman" panose="02020603050405020304"/>
                        </a:rPr>
                        <a:t>Dimensionality reduction, Online </a:t>
                      </a:r>
                      <a:r>
                        <a:rPr lang="en-US" sz="2200" dirty="0">
                          <a:latin typeface="Calibri" panose="020F0502020204030204"/>
                          <a:ea typeface="Calibri" panose="020F0502020204030204"/>
                          <a:cs typeface="Times New Roman" panose="02020603050405020304"/>
                        </a:rPr>
                        <a:t>learning etc.</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70890">
                <a:tc>
                  <a:txBody>
                    <a:bodyPr/>
                    <a:lstStyle/>
                    <a:p>
                      <a:pPr marL="0" marR="0" algn="ctr">
                        <a:lnSpc>
                          <a:spcPct val="115000"/>
                        </a:lnSpc>
                        <a:spcBef>
                          <a:spcPts val="0"/>
                        </a:spcBef>
                        <a:spcAft>
                          <a:spcPts val="1000"/>
                        </a:spcAft>
                      </a:pPr>
                      <a:r>
                        <a:rPr lang="en-US" sz="2200" dirty="0">
                          <a:latin typeface="Calibri" panose="020F0502020204030204"/>
                          <a:ea typeface="Calibri" panose="020F0502020204030204"/>
                          <a:cs typeface="Times New Roman" panose="02020603050405020304"/>
                        </a:rPr>
                        <a:t>Keras.io</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a:latin typeface="Calibri" panose="020F0502020204030204"/>
                          <a:ea typeface="Calibri" panose="020F0502020204030204"/>
                          <a:cs typeface="Times New Roman" panose="02020603050405020304"/>
                        </a:rPr>
                        <a:t>Cross-platform</a:t>
                      </a:r>
                      <a:endParaRPr lang="en-US" sz="22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dirty="0">
                          <a:latin typeface="Calibri" panose="020F0502020204030204"/>
                          <a:ea typeface="Calibri" panose="020F0502020204030204"/>
                          <a:cs typeface="Times New Roman" panose="02020603050405020304"/>
                        </a:rPr>
                        <a:t>Python</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dirty="0">
                          <a:latin typeface="Calibri" panose="020F0502020204030204"/>
                          <a:ea typeface="Calibri" panose="020F0502020204030204"/>
                          <a:cs typeface="Times New Roman" panose="02020603050405020304"/>
                        </a:rPr>
                        <a:t>API for neural </a:t>
                      </a:r>
                      <a:r>
                        <a:rPr lang="en-US" sz="2200" dirty="0" smtClean="0">
                          <a:latin typeface="Calibri" panose="020F0502020204030204"/>
                          <a:ea typeface="Calibri" panose="020F0502020204030204"/>
                          <a:cs typeface="Times New Roman" panose="02020603050405020304"/>
                        </a:rPr>
                        <a:t>networks , supports CNN</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56970">
                <a:tc>
                  <a:txBody>
                    <a:bodyPr/>
                    <a:lstStyle/>
                    <a:p>
                      <a:pPr marL="0" marR="0" algn="ctr">
                        <a:lnSpc>
                          <a:spcPct val="115000"/>
                        </a:lnSpc>
                        <a:spcBef>
                          <a:spcPts val="0"/>
                        </a:spcBef>
                        <a:spcAft>
                          <a:spcPts val="1000"/>
                        </a:spcAft>
                      </a:pPr>
                      <a:r>
                        <a:rPr lang="en-US" sz="2200" dirty="0">
                          <a:latin typeface="Calibri" panose="020F0502020204030204"/>
                          <a:ea typeface="Calibri" panose="020F0502020204030204"/>
                          <a:cs typeface="Times New Roman" panose="02020603050405020304"/>
                        </a:rPr>
                        <a:t>Rapid Miner</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a:latin typeface="Calibri" panose="020F0502020204030204"/>
                          <a:ea typeface="Calibri" panose="020F0502020204030204"/>
                          <a:cs typeface="Times New Roman" panose="02020603050405020304"/>
                        </a:rPr>
                        <a:t>Cross-platform</a:t>
                      </a:r>
                      <a:endParaRPr lang="en-US" sz="22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a:latin typeface="Calibri" panose="020F0502020204030204"/>
                          <a:ea typeface="Calibri" panose="020F0502020204030204"/>
                          <a:cs typeface="Times New Roman" panose="02020603050405020304"/>
                        </a:rPr>
                        <a:t>Java</a:t>
                      </a:r>
                      <a:endParaRPr lang="en-US" sz="22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dirty="0">
                          <a:latin typeface="Calibri" panose="020F0502020204030204"/>
                          <a:ea typeface="Calibri" panose="020F0502020204030204"/>
                          <a:cs typeface="Times New Roman" panose="02020603050405020304"/>
                        </a:rPr>
                        <a:t>Data loading &amp; Transformation</a:t>
                      </a:r>
                      <a:br>
                        <a:rPr lang="en-US" sz="2200" dirty="0">
                          <a:latin typeface="Calibri" panose="020F0502020204030204"/>
                          <a:ea typeface="Calibri" panose="020F0502020204030204"/>
                          <a:cs typeface="Times New Roman" panose="02020603050405020304"/>
                        </a:rPr>
                      </a:br>
                      <a:r>
                        <a:rPr lang="en-US" sz="2200" dirty="0">
                          <a:latin typeface="Calibri" panose="020F0502020204030204"/>
                          <a:ea typeface="Calibri" panose="020F0502020204030204"/>
                          <a:cs typeface="Times New Roman" panose="02020603050405020304"/>
                        </a:rPr>
                        <a:t>Data preprocessing &amp; visualization.</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56335">
                <a:tc>
                  <a:txBody>
                    <a:bodyPr/>
                    <a:lstStyle/>
                    <a:p>
                      <a:pPr marL="0" marR="0" algn="ctr">
                        <a:lnSpc>
                          <a:spcPct val="115000"/>
                        </a:lnSpc>
                        <a:spcBef>
                          <a:spcPts val="0"/>
                        </a:spcBef>
                        <a:spcAft>
                          <a:spcPts val="1000"/>
                        </a:spcAft>
                      </a:pPr>
                      <a:r>
                        <a:rPr lang="en-US" sz="2200" dirty="0" smtClean="0">
                          <a:latin typeface="Calibri" panose="020F0502020204030204"/>
                          <a:ea typeface="Calibri" panose="020F0502020204030204"/>
                          <a:cs typeface="Times New Roman" panose="02020603050405020304"/>
                        </a:rPr>
                        <a:t>Oryx2</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dirty="0" smtClean="0">
                          <a:latin typeface="Calibri" panose="020F0502020204030204"/>
                          <a:ea typeface="Calibri" panose="020F0502020204030204"/>
                          <a:cs typeface="Times New Roman" panose="02020603050405020304"/>
                        </a:rPr>
                        <a:t>Cross Platform</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dirty="0" smtClean="0">
                          <a:latin typeface="Calibri" panose="020F0502020204030204"/>
                          <a:ea typeface="Calibri" panose="020F0502020204030204"/>
                          <a:cs typeface="Times New Roman" panose="02020603050405020304"/>
                        </a:rPr>
                        <a:t>Python</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b="0" i="0" kern="1200" dirty="0" smtClean="0">
                          <a:solidFill>
                            <a:schemeClr val="tx1"/>
                          </a:solidFill>
                          <a:latin typeface="+mn-lt"/>
                          <a:ea typeface="+mn-ea"/>
                          <a:cs typeface="+mn-cs"/>
                        </a:rPr>
                        <a:t>collaborative filtering, classification, regression ,</a:t>
                      </a:r>
                      <a:r>
                        <a:rPr lang="en-US" sz="2200" b="0" i="0" kern="1200" baseline="0" dirty="0" smtClean="0">
                          <a:solidFill>
                            <a:schemeClr val="tx1"/>
                          </a:solidFill>
                          <a:latin typeface="+mn-lt"/>
                          <a:ea typeface="+mn-ea"/>
                          <a:cs typeface="+mn-cs"/>
                        </a:rPr>
                        <a:t> DL, CNN</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Date Placeholder 4"/>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6B02D171-7D82-4501-A1CC-451F91EED655}"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Slide Number Placeholder 7"/>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555" y="325755"/>
            <a:ext cx="11551285" cy="689610"/>
          </a:xfrm>
          <a:prstGeom prst="rect">
            <a:avLst/>
          </a:prstGeom>
        </p:spPr>
        <p:txBody>
          <a:bodyPr vert="horz" wrap="square" lIns="0" tIns="12700" rIns="0" bIns="0" rtlCol="0">
            <a:spAutoFit/>
          </a:bodyPr>
          <a:lstStyle/>
          <a:p>
            <a:pPr marL="12700">
              <a:lnSpc>
                <a:spcPct val="100000"/>
              </a:lnSpc>
              <a:spcBef>
                <a:spcPts val="100"/>
              </a:spcBef>
            </a:pPr>
            <a:r>
              <a:rPr lang="en-US" dirty="0"/>
              <a:t>ML Programming Languages: </a:t>
            </a:r>
            <a:r>
              <a:rPr dirty="0"/>
              <a:t>Some</a:t>
            </a:r>
            <a:r>
              <a:rPr spc="-15" dirty="0"/>
              <a:t> </a:t>
            </a:r>
            <a:r>
              <a:rPr spc="-10" dirty="0"/>
              <a:t>History</a:t>
            </a:r>
            <a:endParaRPr spc="-10" dirty="0"/>
          </a:p>
        </p:txBody>
      </p:sp>
      <p:sp>
        <p:nvSpPr>
          <p:cNvPr id="3" name="object 3"/>
          <p:cNvSpPr txBox="1"/>
          <p:nvPr/>
        </p:nvSpPr>
        <p:spPr>
          <a:xfrm>
            <a:off x="866241" y="1351534"/>
            <a:ext cx="10461625" cy="4344035"/>
          </a:xfrm>
          <a:prstGeom prst="rect">
            <a:avLst/>
          </a:prstGeom>
        </p:spPr>
        <p:txBody>
          <a:bodyPr vert="horz" wrap="square" lIns="0" tIns="12700" rIns="0" bIns="0" rtlCol="0">
            <a:spAutoFit/>
          </a:bodyPr>
          <a:lstStyle/>
          <a:p>
            <a:pPr marL="381000" marR="128905" indent="-342900">
              <a:lnSpc>
                <a:spcPct val="100000"/>
              </a:lnSpc>
              <a:spcBef>
                <a:spcPts val="100"/>
              </a:spcBef>
              <a:buClr>
                <a:srgbClr val="2575B4"/>
              </a:buClr>
              <a:buFont typeface="Wingdings" panose="05000000000000000000"/>
              <a:buChar char=""/>
              <a:tabLst>
                <a:tab pos="381000" algn="l"/>
              </a:tabLst>
            </a:pPr>
            <a:r>
              <a:rPr sz="2400" dirty="0">
                <a:latin typeface="Arial MT"/>
                <a:cs typeface="Arial MT"/>
              </a:rPr>
              <a:t>“Over</a:t>
            </a:r>
            <a:r>
              <a:rPr sz="2400" spc="-65" dirty="0">
                <a:latin typeface="Arial MT"/>
                <a:cs typeface="Arial MT"/>
              </a:rPr>
              <a:t> </a:t>
            </a:r>
            <a:r>
              <a:rPr sz="2400" dirty="0">
                <a:latin typeface="Arial MT"/>
                <a:cs typeface="Arial MT"/>
              </a:rPr>
              <a:t>six</a:t>
            </a:r>
            <a:r>
              <a:rPr sz="2400" spc="-50" dirty="0">
                <a:latin typeface="Arial MT"/>
                <a:cs typeface="Arial MT"/>
              </a:rPr>
              <a:t> </a:t>
            </a:r>
            <a:r>
              <a:rPr sz="2400" dirty="0">
                <a:latin typeface="Arial MT"/>
                <a:cs typeface="Arial MT"/>
              </a:rPr>
              <a:t>years</a:t>
            </a:r>
            <a:r>
              <a:rPr sz="2400" spc="-45" dirty="0">
                <a:latin typeface="Arial MT"/>
                <a:cs typeface="Arial MT"/>
              </a:rPr>
              <a:t> </a:t>
            </a:r>
            <a:r>
              <a:rPr sz="2400" dirty="0">
                <a:latin typeface="Arial MT"/>
                <a:cs typeface="Arial MT"/>
              </a:rPr>
              <a:t>ago,</a:t>
            </a:r>
            <a:r>
              <a:rPr sz="2400" spc="-40" dirty="0">
                <a:latin typeface="Arial MT"/>
                <a:cs typeface="Arial MT"/>
              </a:rPr>
              <a:t> </a:t>
            </a:r>
            <a:r>
              <a:rPr sz="2400" dirty="0">
                <a:latin typeface="Arial MT"/>
                <a:cs typeface="Arial MT"/>
              </a:rPr>
              <a:t>in</a:t>
            </a:r>
            <a:r>
              <a:rPr sz="2400" spc="-55" dirty="0">
                <a:latin typeface="Arial MT"/>
                <a:cs typeface="Arial MT"/>
              </a:rPr>
              <a:t> </a:t>
            </a:r>
            <a:r>
              <a:rPr sz="2400" dirty="0">
                <a:latin typeface="Arial MT"/>
                <a:cs typeface="Arial MT"/>
              </a:rPr>
              <a:t>December</a:t>
            </a:r>
            <a:r>
              <a:rPr sz="2400" spc="-35" dirty="0">
                <a:latin typeface="Arial MT"/>
                <a:cs typeface="Arial MT"/>
              </a:rPr>
              <a:t> </a:t>
            </a:r>
            <a:r>
              <a:rPr sz="2400" dirty="0">
                <a:latin typeface="Arial MT"/>
                <a:cs typeface="Arial MT"/>
              </a:rPr>
              <a:t>1989,</a:t>
            </a:r>
            <a:r>
              <a:rPr sz="2400" spc="-30" dirty="0">
                <a:latin typeface="Arial MT"/>
                <a:cs typeface="Arial MT"/>
              </a:rPr>
              <a:t> </a:t>
            </a:r>
            <a:r>
              <a:rPr sz="2400" dirty="0">
                <a:latin typeface="Arial MT"/>
                <a:cs typeface="Arial MT"/>
              </a:rPr>
              <a:t>I</a:t>
            </a:r>
            <a:r>
              <a:rPr sz="2400" spc="-55" dirty="0">
                <a:latin typeface="Arial MT"/>
                <a:cs typeface="Arial MT"/>
              </a:rPr>
              <a:t> </a:t>
            </a:r>
            <a:r>
              <a:rPr sz="2400" dirty="0">
                <a:latin typeface="Arial MT"/>
                <a:cs typeface="Arial MT"/>
              </a:rPr>
              <a:t>was</a:t>
            </a:r>
            <a:r>
              <a:rPr sz="2400" spc="-35" dirty="0">
                <a:latin typeface="Arial MT"/>
                <a:cs typeface="Arial MT"/>
              </a:rPr>
              <a:t> </a:t>
            </a:r>
            <a:r>
              <a:rPr sz="2400" dirty="0">
                <a:latin typeface="Arial MT"/>
                <a:cs typeface="Arial MT"/>
              </a:rPr>
              <a:t>looking</a:t>
            </a:r>
            <a:r>
              <a:rPr sz="2400" spc="-25" dirty="0">
                <a:latin typeface="Arial MT"/>
                <a:cs typeface="Arial MT"/>
              </a:rPr>
              <a:t> </a:t>
            </a:r>
            <a:r>
              <a:rPr sz="2400" dirty="0">
                <a:latin typeface="Arial MT"/>
                <a:cs typeface="Arial MT"/>
              </a:rPr>
              <a:t>for</a:t>
            </a:r>
            <a:r>
              <a:rPr sz="2400" spc="-40" dirty="0">
                <a:latin typeface="Arial MT"/>
                <a:cs typeface="Arial MT"/>
              </a:rPr>
              <a:t> </a:t>
            </a:r>
            <a:r>
              <a:rPr sz="2400" dirty="0">
                <a:latin typeface="Arial MT"/>
                <a:cs typeface="Arial MT"/>
              </a:rPr>
              <a:t>a</a:t>
            </a:r>
            <a:r>
              <a:rPr sz="2400" spc="-55" dirty="0">
                <a:latin typeface="Arial MT"/>
                <a:cs typeface="Arial MT"/>
              </a:rPr>
              <a:t> </a:t>
            </a:r>
            <a:r>
              <a:rPr sz="2400" spc="-10" dirty="0">
                <a:latin typeface="Arial MT"/>
                <a:cs typeface="Arial MT"/>
              </a:rPr>
              <a:t>"hobby" programming</a:t>
            </a:r>
            <a:r>
              <a:rPr sz="2400" spc="-55" dirty="0">
                <a:latin typeface="Arial MT"/>
                <a:cs typeface="Arial MT"/>
              </a:rPr>
              <a:t> </a:t>
            </a:r>
            <a:r>
              <a:rPr sz="2400" dirty="0">
                <a:latin typeface="Arial MT"/>
                <a:cs typeface="Arial MT"/>
              </a:rPr>
              <a:t>project</a:t>
            </a:r>
            <a:r>
              <a:rPr sz="2400" spc="-65" dirty="0">
                <a:latin typeface="Arial MT"/>
                <a:cs typeface="Arial MT"/>
              </a:rPr>
              <a:t> </a:t>
            </a:r>
            <a:r>
              <a:rPr sz="2400" dirty="0">
                <a:latin typeface="Arial MT"/>
                <a:cs typeface="Arial MT"/>
              </a:rPr>
              <a:t>that</a:t>
            </a:r>
            <a:r>
              <a:rPr sz="2400" spc="-80" dirty="0">
                <a:latin typeface="Arial MT"/>
                <a:cs typeface="Arial MT"/>
              </a:rPr>
              <a:t> </a:t>
            </a:r>
            <a:r>
              <a:rPr sz="2400" dirty="0">
                <a:latin typeface="Arial MT"/>
                <a:cs typeface="Arial MT"/>
              </a:rPr>
              <a:t>would</a:t>
            </a:r>
            <a:r>
              <a:rPr sz="2400" spc="-40" dirty="0">
                <a:latin typeface="Arial MT"/>
                <a:cs typeface="Arial MT"/>
              </a:rPr>
              <a:t> </a:t>
            </a:r>
            <a:r>
              <a:rPr sz="2400" dirty="0">
                <a:latin typeface="Arial MT"/>
                <a:cs typeface="Arial MT"/>
              </a:rPr>
              <a:t>keep</a:t>
            </a:r>
            <a:r>
              <a:rPr sz="2400" spc="-55" dirty="0">
                <a:latin typeface="Arial MT"/>
                <a:cs typeface="Arial MT"/>
              </a:rPr>
              <a:t> </a:t>
            </a:r>
            <a:r>
              <a:rPr sz="2400" dirty="0">
                <a:latin typeface="Arial MT"/>
                <a:cs typeface="Arial MT"/>
              </a:rPr>
              <a:t>me</a:t>
            </a:r>
            <a:r>
              <a:rPr sz="2400" spc="-70" dirty="0">
                <a:latin typeface="Arial MT"/>
                <a:cs typeface="Arial MT"/>
              </a:rPr>
              <a:t> </a:t>
            </a:r>
            <a:r>
              <a:rPr sz="2400" dirty="0">
                <a:latin typeface="Arial MT"/>
                <a:cs typeface="Arial MT"/>
              </a:rPr>
              <a:t>occupied</a:t>
            </a:r>
            <a:r>
              <a:rPr sz="2400" spc="-35" dirty="0">
                <a:latin typeface="Arial MT"/>
                <a:cs typeface="Arial MT"/>
              </a:rPr>
              <a:t> </a:t>
            </a:r>
            <a:r>
              <a:rPr sz="2400" dirty="0">
                <a:latin typeface="Arial MT"/>
                <a:cs typeface="Arial MT"/>
              </a:rPr>
              <a:t>during</a:t>
            </a:r>
            <a:r>
              <a:rPr sz="2400" spc="-60" dirty="0">
                <a:latin typeface="Arial MT"/>
                <a:cs typeface="Arial MT"/>
              </a:rPr>
              <a:t> </a:t>
            </a:r>
            <a:r>
              <a:rPr sz="2400" dirty="0">
                <a:latin typeface="Arial MT"/>
                <a:cs typeface="Arial MT"/>
              </a:rPr>
              <a:t>the</a:t>
            </a:r>
            <a:r>
              <a:rPr sz="2400" spc="-75" dirty="0">
                <a:latin typeface="Arial MT"/>
                <a:cs typeface="Arial MT"/>
              </a:rPr>
              <a:t> </a:t>
            </a:r>
            <a:r>
              <a:rPr sz="2400" spc="-20" dirty="0">
                <a:latin typeface="Arial MT"/>
                <a:cs typeface="Arial MT"/>
              </a:rPr>
              <a:t>week </a:t>
            </a:r>
            <a:r>
              <a:rPr sz="2400" dirty="0">
                <a:latin typeface="Arial MT"/>
                <a:cs typeface="Arial MT"/>
              </a:rPr>
              <a:t>around</a:t>
            </a:r>
            <a:r>
              <a:rPr sz="2400" spc="-60" dirty="0">
                <a:latin typeface="Arial MT"/>
                <a:cs typeface="Arial MT"/>
              </a:rPr>
              <a:t> </a:t>
            </a:r>
            <a:r>
              <a:rPr sz="2400" dirty="0">
                <a:latin typeface="Arial MT"/>
                <a:cs typeface="Arial MT"/>
              </a:rPr>
              <a:t>Christmas…I</a:t>
            </a:r>
            <a:r>
              <a:rPr sz="2400" spc="-55" dirty="0">
                <a:latin typeface="Arial MT"/>
                <a:cs typeface="Arial MT"/>
              </a:rPr>
              <a:t> </a:t>
            </a:r>
            <a:r>
              <a:rPr sz="2400" dirty="0">
                <a:latin typeface="Arial MT"/>
                <a:cs typeface="Arial MT"/>
              </a:rPr>
              <a:t>chose</a:t>
            </a:r>
            <a:r>
              <a:rPr sz="2400" spc="-65" dirty="0">
                <a:latin typeface="Arial MT"/>
                <a:cs typeface="Arial MT"/>
              </a:rPr>
              <a:t> </a:t>
            </a:r>
            <a:r>
              <a:rPr sz="2400" dirty="0">
                <a:latin typeface="Arial MT"/>
                <a:cs typeface="Arial MT"/>
              </a:rPr>
              <a:t>Python</a:t>
            </a:r>
            <a:r>
              <a:rPr sz="2400" spc="-60" dirty="0">
                <a:latin typeface="Arial MT"/>
                <a:cs typeface="Arial MT"/>
              </a:rPr>
              <a:t> </a:t>
            </a:r>
            <a:r>
              <a:rPr sz="2400" dirty="0">
                <a:latin typeface="Arial MT"/>
                <a:cs typeface="Arial MT"/>
              </a:rPr>
              <a:t>as</a:t>
            </a:r>
            <a:r>
              <a:rPr sz="2400" spc="-60" dirty="0">
                <a:latin typeface="Arial MT"/>
                <a:cs typeface="Arial MT"/>
              </a:rPr>
              <a:t> </a:t>
            </a:r>
            <a:r>
              <a:rPr sz="2400" dirty="0">
                <a:latin typeface="Arial MT"/>
                <a:cs typeface="Arial MT"/>
              </a:rPr>
              <a:t>a</a:t>
            </a:r>
            <a:r>
              <a:rPr sz="2400" spc="-60" dirty="0">
                <a:latin typeface="Arial MT"/>
                <a:cs typeface="Arial MT"/>
              </a:rPr>
              <a:t> </a:t>
            </a:r>
            <a:r>
              <a:rPr sz="2400" dirty="0">
                <a:latin typeface="Arial MT"/>
                <a:cs typeface="Arial MT"/>
              </a:rPr>
              <a:t>working</a:t>
            </a:r>
            <a:r>
              <a:rPr sz="2400" spc="-45" dirty="0">
                <a:latin typeface="Arial MT"/>
                <a:cs typeface="Arial MT"/>
              </a:rPr>
              <a:t> </a:t>
            </a:r>
            <a:r>
              <a:rPr sz="2400" dirty="0">
                <a:latin typeface="Arial MT"/>
                <a:cs typeface="Arial MT"/>
              </a:rPr>
              <a:t>title</a:t>
            </a:r>
            <a:r>
              <a:rPr sz="2400" spc="-70" dirty="0">
                <a:latin typeface="Arial MT"/>
                <a:cs typeface="Arial MT"/>
              </a:rPr>
              <a:t> </a:t>
            </a:r>
            <a:r>
              <a:rPr sz="2400" dirty="0">
                <a:latin typeface="Arial MT"/>
                <a:cs typeface="Arial MT"/>
              </a:rPr>
              <a:t>for</a:t>
            </a:r>
            <a:r>
              <a:rPr sz="2400" spc="-60" dirty="0">
                <a:latin typeface="Arial MT"/>
                <a:cs typeface="Arial MT"/>
              </a:rPr>
              <a:t> </a:t>
            </a:r>
            <a:r>
              <a:rPr sz="2400" dirty="0">
                <a:latin typeface="Arial MT"/>
                <a:cs typeface="Arial MT"/>
              </a:rPr>
              <a:t>the</a:t>
            </a:r>
            <a:r>
              <a:rPr sz="2400" spc="-70" dirty="0">
                <a:latin typeface="Arial MT"/>
                <a:cs typeface="Arial MT"/>
              </a:rPr>
              <a:t> </a:t>
            </a:r>
            <a:r>
              <a:rPr sz="2400" dirty="0">
                <a:latin typeface="Arial MT"/>
                <a:cs typeface="Arial MT"/>
              </a:rPr>
              <a:t>project,</a:t>
            </a:r>
            <a:r>
              <a:rPr sz="2400" spc="-55" dirty="0">
                <a:latin typeface="Arial MT"/>
                <a:cs typeface="Arial MT"/>
              </a:rPr>
              <a:t> </a:t>
            </a:r>
            <a:r>
              <a:rPr sz="2400" spc="-10" dirty="0">
                <a:latin typeface="Arial MT"/>
                <a:cs typeface="Arial MT"/>
              </a:rPr>
              <a:t>being </a:t>
            </a:r>
            <a:r>
              <a:rPr sz="2400" dirty="0">
                <a:latin typeface="Arial MT"/>
                <a:cs typeface="Arial MT"/>
              </a:rPr>
              <a:t>in</a:t>
            </a:r>
            <a:r>
              <a:rPr sz="2400" spc="-65"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slightly</a:t>
            </a:r>
            <a:r>
              <a:rPr sz="2400" spc="-35" dirty="0">
                <a:latin typeface="Arial MT"/>
                <a:cs typeface="Arial MT"/>
              </a:rPr>
              <a:t> </a:t>
            </a:r>
            <a:r>
              <a:rPr sz="2400" dirty="0">
                <a:latin typeface="Arial MT"/>
                <a:cs typeface="Arial MT"/>
              </a:rPr>
              <a:t>irreverent</a:t>
            </a:r>
            <a:r>
              <a:rPr sz="2400" spc="-45" dirty="0">
                <a:latin typeface="Arial MT"/>
                <a:cs typeface="Arial MT"/>
              </a:rPr>
              <a:t> </a:t>
            </a:r>
            <a:r>
              <a:rPr sz="2400" dirty="0">
                <a:latin typeface="Arial MT"/>
                <a:cs typeface="Arial MT"/>
              </a:rPr>
              <a:t>mood</a:t>
            </a:r>
            <a:r>
              <a:rPr sz="2400" spc="-55" dirty="0">
                <a:latin typeface="Arial MT"/>
                <a:cs typeface="Arial MT"/>
              </a:rPr>
              <a:t> </a:t>
            </a:r>
            <a:r>
              <a:rPr sz="2400" dirty="0">
                <a:latin typeface="Arial MT"/>
                <a:cs typeface="Arial MT"/>
              </a:rPr>
              <a:t>(and</a:t>
            </a:r>
            <a:r>
              <a:rPr sz="2400" spc="-65"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big</a:t>
            </a:r>
            <a:r>
              <a:rPr sz="2400" spc="-45" dirty="0">
                <a:latin typeface="Arial MT"/>
                <a:cs typeface="Arial MT"/>
              </a:rPr>
              <a:t> </a:t>
            </a:r>
            <a:r>
              <a:rPr sz="2400" dirty="0">
                <a:latin typeface="Arial MT"/>
                <a:cs typeface="Arial MT"/>
              </a:rPr>
              <a:t>fan</a:t>
            </a:r>
            <a:r>
              <a:rPr sz="2400" spc="-55"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Monty</a:t>
            </a:r>
            <a:r>
              <a:rPr sz="2400" spc="-50" dirty="0">
                <a:latin typeface="Arial MT"/>
                <a:cs typeface="Arial MT"/>
              </a:rPr>
              <a:t> </a:t>
            </a:r>
            <a:r>
              <a:rPr sz="2400" dirty="0">
                <a:latin typeface="Arial MT"/>
                <a:cs typeface="Arial MT"/>
              </a:rPr>
              <a:t>Python's</a:t>
            </a:r>
            <a:r>
              <a:rPr sz="2400" spc="-45" dirty="0">
                <a:latin typeface="Arial MT"/>
                <a:cs typeface="Arial MT"/>
              </a:rPr>
              <a:t> </a:t>
            </a:r>
            <a:r>
              <a:rPr sz="2400" spc="-10" dirty="0">
                <a:latin typeface="Arial MT"/>
                <a:cs typeface="Arial MT"/>
              </a:rPr>
              <a:t>Flying Circus).”</a:t>
            </a:r>
            <a:endParaRPr sz="2400">
              <a:latin typeface="Arial MT"/>
              <a:cs typeface="Arial MT"/>
            </a:endParaRPr>
          </a:p>
          <a:p>
            <a:pPr marL="2515870">
              <a:lnSpc>
                <a:spcPct val="100000"/>
              </a:lnSpc>
              <a:spcBef>
                <a:spcPts val="405"/>
              </a:spcBef>
            </a:pPr>
            <a:r>
              <a:rPr sz="1600" dirty="0">
                <a:latin typeface="Arial MT"/>
                <a:cs typeface="Arial MT"/>
              </a:rPr>
              <a:t>–Python</a:t>
            </a:r>
            <a:r>
              <a:rPr sz="1600" spc="-25" dirty="0">
                <a:latin typeface="Arial MT"/>
                <a:cs typeface="Arial MT"/>
              </a:rPr>
              <a:t> </a:t>
            </a:r>
            <a:r>
              <a:rPr sz="1600" dirty="0">
                <a:latin typeface="Arial MT"/>
                <a:cs typeface="Arial MT"/>
              </a:rPr>
              <a:t>creator</a:t>
            </a:r>
            <a:r>
              <a:rPr sz="1600" spc="-30" dirty="0">
                <a:latin typeface="Arial MT"/>
                <a:cs typeface="Arial MT"/>
              </a:rPr>
              <a:t> </a:t>
            </a:r>
            <a:r>
              <a:rPr sz="1600" dirty="0">
                <a:latin typeface="Arial MT"/>
                <a:cs typeface="Arial MT"/>
              </a:rPr>
              <a:t>Guido</a:t>
            </a:r>
            <a:r>
              <a:rPr sz="1600" spc="-30" dirty="0">
                <a:latin typeface="Arial MT"/>
                <a:cs typeface="Arial MT"/>
              </a:rPr>
              <a:t> </a:t>
            </a:r>
            <a:r>
              <a:rPr sz="1600" dirty="0">
                <a:latin typeface="Arial MT"/>
                <a:cs typeface="Arial MT"/>
              </a:rPr>
              <a:t>Van</a:t>
            </a:r>
            <a:r>
              <a:rPr sz="1600" spc="-40" dirty="0">
                <a:latin typeface="Arial MT"/>
                <a:cs typeface="Arial MT"/>
              </a:rPr>
              <a:t> </a:t>
            </a:r>
            <a:r>
              <a:rPr sz="1600" dirty="0">
                <a:latin typeface="Arial MT"/>
                <a:cs typeface="Arial MT"/>
              </a:rPr>
              <a:t>Rossum,</a:t>
            </a:r>
            <a:r>
              <a:rPr sz="1600" spc="-45" dirty="0">
                <a:latin typeface="Arial MT"/>
                <a:cs typeface="Arial MT"/>
              </a:rPr>
              <a:t> </a:t>
            </a:r>
            <a:r>
              <a:rPr sz="1600" dirty="0">
                <a:latin typeface="Arial MT"/>
                <a:cs typeface="Arial MT"/>
              </a:rPr>
              <a:t>from</a:t>
            </a:r>
            <a:r>
              <a:rPr sz="1600" spc="-10" dirty="0">
                <a:latin typeface="Arial MT"/>
                <a:cs typeface="Arial MT"/>
              </a:rPr>
              <a:t> </a:t>
            </a:r>
            <a:r>
              <a:rPr sz="1600" dirty="0">
                <a:latin typeface="Arial MT"/>
                <a:cs typeface="Arial MT"/>
              </a:rPr>
              <a:t>the</a:t>
            </a:r>
            <a:r>
              <a:rPr sz="1600" spc="-15" dirty="0">
                <a:latin typeface="Arial MT"/>
                <a:cs typeface="Arial MT"/>
              </a:rPr>
              <a:t> </a:t>
            </a:r>
            <a:r>
              <a:rPr sz="1600" dirty="0">
                <a:latin typeface="Arial MT"/>
                <a:cs typeface="Arial MT"/>
              </a:rPr>
              <a:t>foreward</a:t>
            </a:r>
            <a:r>
              <a:rPr sz="1600" spc="-15" dirty="0">
                <a:latin typeface="Arial MT"/>
                <a:cs typeface="Arial MT"/>
              </a:rPr>
              <a:t> </a:t>
            </a:r>
            <a:r>
              <a:rPr sz="1600" dirty="0">
                <a:latin typeface="Arial MT"/>
                <a:cs typeface="Arial MT"/>
              </a:rPr>
              <a:t>to</a:t>
            </a:r>
            <a:r>
              <a:rPr sz="1600" spc="-30" dirty="0">
                <a:latin typeface="Arial MT"/>
                <a:cs typeface="Arial MT"/>
              </a:rPr>
              <a:t> </a:t>
            </a:r>
            <a:r>
              <a:rPr sz="1600" i="1" dirty="0">
                <a:latin typeface="Arial" panose="020B0604020202020204"/>
                <a:cs typeface="Arial" panose="020B0604020202020204"/>
              </a:rPr>
              <a:t>Programming</a:t>
            </a:r>
            <a:r>
              <a:rPr sz="1600" i="1" spc="-10" dirty="0">
                <a:latin typeface="Arial" panose="020B0604020202020204"/>
                <a:cs typeface="Arial" panose="020B0604020202020204"/>
              </a:rPr>
              <a:t> </a:t>
            </a:r>
            <a:r>
              <a:rPr sz="1600" i="1" dirty="0">
                <a:latin typeface="Arial" panose="020B0604020202020204"/>
                <a:cs typeface="Arial" panose="020B0604020202020204"/>
              </a:rPr>
              <a:t>Python</a:t>
            </a:r>
            <a:r>
              <a:rPr sz="1600" i="1" spc="-45" dirty="0">
                <a:latin typeface="Arial" panose="020B0604020202020204"/>
                <a:cs typeface="Arial" panose="020B0604020202020204"/>
              </a:rPr>
              <a:t> </a:t>
            </a:r>
            <a:r>
              <a:rPr sz="1600" i="1" dirty="0">
                <a:latin typeface="Arial" panose="020B0604020202020204"/>
                <a:cs typeface="Arial" panose="020B0604020202020204"/>
              </a:rPr>
              <a:t>(1</a:t>
            </a:r>
            <a:r>
              <a:rPr sz="1575" i="1" baseline="26000" dirty="0">
                <a:latin typeface="Arial" panose="020B0604020202020204"/>
                <a:cs typeface="Arial" panose="020B0604020202020204"/>
              </a:rPr>
              <a:t>st</a:t>
            </a:r>
            <a:r>
              <a:rPr sz="1575" i="1" spc="179" baseline="26000" dirty="0">
                <a:latin typeface="Arial" panose="020B0604020202020204"/>
                <a:cs typeface="Arial" panose="020B0604020202020204"/>
              </a:rPr>
              <a:t> </a:t>
            </a:r>
            <a:r>
              <a:rPr sz="1600" i="1" spc="-20" dirty="0">
                <a:latin typeface="Arial" panose="020B0604020202020204"/>
                <a:cs typeface="Arial" panose="020B0604020202020204"/>
              </a:rPr>
              <a:t>ed.)</a:t>
            </a:r>
            <a:endParaRPr sz="1600">
              <a:latin typeface="Arial" panose="020B0604020202020204"/>
              <a:cs typeface="Arial" panose="020B0604020202020204"/>
            </a:endParaRPr>
          </a:p>
          <a:p>
            <a:pPr>
              <a:lnSpc>
                <a:spcPct val="100000"/>
              </a:lnSpc>
            </a:pPr>
            <a:endParaRPr sz="1600">
              <a:latin typeface="Arial" panose="020B0604020202020204"/>
              <a:cs typeface="Arial" panose="020B0604020202020204"/>
            </a:endParaRPr>
          </a:p>
          <a:p>
            <a:pPr>
              <a:lnSpc>
                <a:spcPct val="100000"/>
              </a:lnSpc>
              <a:spcBef>
                <a:spcPts val="335"/>
              </a:spcBef>
            </a:pPr>
            <a:endParaRPr sz="1600">
              <a:latin typeface="Arial" panose="020B0604020202020204"/>
              <a:cs typeface="Arial" panose="020B0604020202020204"/>
            </a:endParaRPr>
          </a:p>
          <a:p>
            <a:pPr marL="380365" indent="-342265">
              <a:lnSpc>
                <a:spcPct val="100000"/>
              </a:lnSpc>
              <a:buClr>
                <a:srgbClr val="2575B4"/>
              </a:buClr>
              <a:buFont typeface="Wingdings" panose="05000000000000000000"/>
              <a:buChar char=""/>
              <a:tabLst>
                <a:tab pos="380365" algn="l"/>
              </a:tabLst>
            </a:pPr>
            <a:r>
              <a:rPr sz="2400" spc="-10" dirty="0">
                <a:latin typeface="Arial MT"/>
                <a:cs typeface="Arial MT"/>
              </a:rPr>
              <a:t>Goals:</a:t>
            </a:r>
            <a:endParaRPr sz="2400">
              <a:latin typeface="Arial MT"/>
              <a:cs typeface="Arial MT"/>
            </a:endParaRPr>
          </a:p>
          <a:p>
            <a:pPr marL="781685" lvl="1" indent="-286385">
              <a:lnSpc>
                <a:spcPct val="100000"/>
              </a:lnSpc>
              <a:spcBef>
                <a:spcPts val="445"/>
              </a:spcBef>
              <a:buClr>
                <a:srgbClr val="2575B4"/>
              </a:buClr>
              <a:buFont typeface="Wingdings" panose="05000000000000000000"/>
              <a:buChar char=""/>
              <a:tabLst>
                <a:tab pos="781685" algn="l"/>
              </a:tabLst>
            </a:pPr>
            <a:r>
              <a:rPr sz="1800" dirty="0">
                <a:latin typeface="Arial MT"/>
                <a:cs typeface="Arial MT"/>
              </a:rPr>
              <a:t>An</a:t>
            </a:r>
            <a:r>
              <a:rPr sz="1800" spc="-50" dirty="0">
                <a:latin typeface="Arial MT"/>
                <a:cs typeface="Arial MT"/>
              </a:rPr>
              <a:t> </a:t>
            </a:r>
            <a:r>
              <a:rPr sz="1800" dirty="0">
                <a:latin typeface="Arial MT"/>
                <a:cs typeface="Arial MT"/>
              </a:rPr>
              <a:t>easy</a:t>
            </a:r>
            <a:r>
              <a:rPr sz="1800" spc="-25" dirty="0">
                <a:latin typeface="Arial MT"/>
                <a:cs typeface="Arial MT"/>
              </a:rPr>
              <a:t> </a:t>
            </a:r>
            <a:r>
              <a:rPr sz="1800" dirty="0">
                <a:latin typeface="Arial MT"/>
                <a:cs typeface="Arial MT"/>
              </a:rPr>
              <a:t>and</a:t>
            </a:r>
            <a:r>
              <a:rPr sz="1800" spc="-25" dirty="0">
                <a:latin typeface="Arial MT"/>
                <a:cs typeface="Arial MT"/>
              </a:rPr>
              <a:t> </a:t>
            </a:r>
            <a:r>
              <a:rPr sz="1800" dirty="0">
                <a:latin typeface="Arial MT"/>
                <a:cs typeface="Arial MT"/>
              </a:rPr>
              <a:t>intuitive</a:t>
            </a:r>
            <a:r>
              <a:rPr sz="1800" spc="-20" dirty="0">
                <a:latin typeface="Arial MT"/>
                <a:cs typeface="Arial MT"/>
              </a:rPr>
              <a:t> </a:t>
            </a:r>
            <a:r>
              <a:rPr sz="1800" dirty="0">
                <a:latin typeface="Arial MT"/>
                <a:cs typeface="Arial MT"/>
              </a:rPr>
              <a:t>language</a:t>
            </a:r>
            <a:r>
              <a:rPr sz="1800" spc="-15" dirty="0">
                <a:latin typeface="Arial MT"/>
                <a:cs typeface="Arial MT"/>
              </a:rPr>
              <a:t> </a:t>
            </a:r>
            <a:r>
              <a:rPr sz="1800" dirty="0">
                <a:latin typeface="Arial MT"/>
                <a:cs typeface="Arial MT"/>
              </a:rPr>
              <a:t>just</a:t>
            </a:r>
            <a:r>
              <a:rPr sz="1800" spc="-20" dirty="0">
                <a:latin typeface="Arial MT"/>
                <a:cs typeface="Arial MT"/>
              </a:rPr>
              <a:t> </a:t>
            </a:r>
            <a:r>
              <a:rPr sz="1800" dirty="0">
                <a:latin typeface="Arial MT"/>
                <a:cs typeface="Arial MT"/>
              </a:rPr>
              <a:t>as</a:t>
            </a:r>
            <a:r>
              <a:rPr sz="1800" spc="-30" dirty="0">
                <a:latin typeface="Arial MT"/>
                <a:cs typeface="Arial MT"/>
              </a:rPr>
              <a:t> </a:t>
            </a:r>
            <a:r>
              <a:rPr sz="1800" dirty="0">
                <a:latin typeface="Arial MT"/>
                <a:cs typeface="Arial MT"/>
              </a:rPr>
              <a:t>powerful</a:t>
            </a:r>
            <a:r>
              <a:rPr sz="1800" spc="25" dirty="0">
                <a:latin typeface="Arial MT"/>
                <a:cs typeface="Arial MT"/>
              </a:rPr>
              <a:t> </a:t>
            </a:r>
            <a:r>
              <a:rPr sz="1800" dirty="0">
                <a:latin typeface="Arial MT"/>
                <a:cs typeface="Arial MT"/>
              </a:rPr>
              <a:t>as</a:t>
            </a:r>
            <a:r>
              <a:rPr sz="1800" spc="-25" dirty="0">
                <a:latin typeface="Arial MT"/>
                <a:cs typeface="Arial MT"/>
              </a:rPr>
              <a:t> </a:t>
            </a:r>
            <a:r>
              <a:rPr sz="1800" dirty="0">
                <a:latin typeface="Arial MT"/>
                <a:cs typeface="Arial MT"/>
              </a:rPr>
              <a:t>major</a:t>
            </a:r>
            <a:r>
              <a:rPr sz="1800" spc="-25" dirty="0">
                <a:latin typeface="Arial MT"/>
                <a:cs typeface="Arial MT"/>
              </a:rPr>
              <a:t> </a:t>
            </a:r>
            <a:r>
              <a:rPr sz="1800" spc="-10" dirty="0">
                <a:latin typeface="Arial MT"/>
                <a:cs typeface="Arial MT"/>
              </a:rPr>
              <a:t>competitors</a:t>
            </a:r>
            <a:endParaRPr sz="1800">
              <a:latin typeface="Arial MT"/>
              <a:cs typeface="Arial MT"/>
            </a:endParaRPr>
          </a:p>
          <a:p>
            <a:pPr marL="781685" lvl="1" indent="-286385">
              <a:lnSpc>
                <a:spcPct val="100000"/>
              </a:lnSpc>
              <a:spcBef>
                <a:spcPts val="430"/>
              </a:spcBef>
              <a:buClr>
                <a:srgbClr val="2575B4"/>
              </a:buClr>
              <a:buFont typeface="Wingdings" panose="05000000000000000000"/>
              <a:buChar char=""/>
              <a:tabLst>
                <a:tab pos="781685" algn="l"/>
              </a:tabLst>
            </a:pPr>
            <a:r>
              <a:rPr sz="1800" dirty="0">
                <a:latin typeface="Arial MT"/>
                <a:cs typeface="Arial MT"/>
              </a:rPr>
              <a:t>Open</a:t>
            </a:r>
            <a:r>
              <a:rPr sz="1800" spc="-35" dirty="0">
                <a:latin typeface="Arial MT"/>
                <a:cs typeface="Arial MT"/>
              </a:rPr>
              <a:t> </a:t>
            </a:r>
            <a:r>
              <a:rPr sz="1800" dirty="0">
                <a:latin typeface="Arial MT"/>
                <a:cs typeface="Arial MT"/>
              </a:rPr>
              <a:t>source,</a:t>
            </a:r>
            <a:r>
              <a:rPr sz="1800" spc="-10" dirty="0">
                <a:latin typeface="Arial MT"/>
                <a:cs typeface="Arial MT"/>
              </a:rPr>
              <a:t> </a:t>
            </a:r>
            <a:r>
              <a:rPr sz="1800" dirty="0">
                <a:latin typeface="Arial MT"/>
                <a:cs typeface="Arial MT"/>
              </a:rPr>
              <a:t>so</a:t>
            </a:r>
            <a:r>
              <a:rPr sz="1800" spc="-25" dirty="0">
                <a:latin typeface="Arial MT"/>
                <a:cs typeface="Arial MT"/>
              </a:rPr>
              <a:t> </a:t>
            </a:r>
            <a:r>
              <a:rPr sz="1800" dirty="0">
                <a:latin typeface="Arial MT"/>
                <a:cs typeface="Arial MT"/>
              </a:rPr>
              <a:t>anyone</a:t>
            </a:r>
            <a:r>
              <a:rPr sz="1800" spc="5" dirty="0">
                <a:latin typeface="Arial MT"/>
                <a:cs typeface="Arial MT"/>
              </a:rPr>
              <a:t> </a:t>
            </a:r>
            <a:r>
              <a:rPr sz="1800" dirty="0">
                <a:latin typeface="Arial MT"/>
                <a:cs typeface="Arial MT"/>
              </a:rPr>
              <a:t>can</a:t>
            </a:r>
            <a:r>
              <a:rPr sz="1800" spc="-30" dirty="0">
                <a:latin typeface="Arial MT"/>
                <a:cs typeface="Arial MT"/>
              </a:rPr>
              <a:t> </a:t>
            </a:r>
            <a:r>
              <a:rPr sz="1800" dirty="0">
                <a:latin typeface="Arial MT"/>
                <a:cs typeface="Arial MT"/>
              </a:rPr>
              <a:t>contribute</a:t>
            </a:r>
            <a:r>
              <a:rPr sz="1800" spc="-15" dirty="0">
                <a:latin typeface="Arial MT"/>
                <a:cs typeface="Arial MT"/>
              </a:rPr>
              <a:t> </a:t>
            </a:r>
            <a:r>
              <a:rPr sz="1800" dirty="0">
                <a:latin typeface="Arial MT"/>
                <a:cs typeface="Arial MT"/>
              </a:rPr>
              <a:t>to</a:t>
            </a:r>
            <a:r>
              <a:rPr sz="1800" spc="-25" dirty="0">
                <a:latin typeface="Arial MT"/>
                <a:cs typeface="Arial MT"/>
              </a:rPr>
              <a:t> </a:t>
            </a:r>
            <a:r>
              <a:rPr sz="1800" dirty="0">
                <a:latin typeface="Arial MT"/>
                <a:cs typeface="Arial MT"/>
              </a:rPr>
              <a:t>its</a:t>
            </a:r>
            <a:r>
              <a:rPr sz="1800" spc="-20" dirty="0">
                <a:latin typeface="Arial MT"/>
                <a:cs typeface="Arial MT"/>
              </a:rPr>
              <a:t> </a:t>
            </a:r>
            <a:r>
              <a:rPr sz="1800" spc="-10" dirty="0">
                <a:latin typeface="Arial MT"/>
                <a:cs typeface="Arial MT"/>
              </a:rPr>
              <a:t>development</a:t>
            </a:r>
            <a:endParaRPr sz="1800">
              <a:latin typeface="Arial MT"/>
              <a:cs typeface="Arial MT"/>
            </a:endParaRPr>
          </a:p>
          <a:p>
            <a:pPr marL="781685" lvl="1" indent="-286385">
              <a:lnSpc>
                <a:spcPct val="100000"/>
              </a:lnSpc>
              <a:spcBef>
                <a:spcPts val="435"/>
              </a:spcBef>
              <a:buClr>
                <a:srgbClr val="2575B4"/>
              </a:buClr>
              <a:buFont typeface="Wingdings" panose="05000000000000000000"/>
              <a:buChar char=""/>
              <a:tabLst>
                <a:tab pos="781685" algn="l"/>
              </a:tabLst>
            </a:pPr>
            <a:r>
              <a:rPr sz="1800" dirty="0">
                <a:latin typeface="Arial MT"/>
                <a:cs typeface="Arial MT"/>
              </a:rPr>
              <a:t>Code</a:t>
            </a:r>
            <a:r>
              <a:rPr sz="1800" spc="-35" dirty="0">
                <a:latin typeface="Arial MT"/>
                <a:cs typeface="Arial MT"/>
              </a:rPr>
              <a:t> </a:t>
            </a:r>
            <a:r>
              <a:rPr sz="1800" dirty="0">
                <a:latin typeface="Arial MT"/>
                <a:cs typeface="Arial MT"/>
              </a:rPr>
              <a:t>that</a:t>
            </a:r>
            <a:r>
              <a:rPr sz="1800" spc="-30" dirty="0">
                <a:latin typeface="Arial MT"/>
                <a:cs typeface="Arial MT"/>
              </a:rPr>
              <a:t> </a:t>
            </a:r>
            <a:r>
              <a:rPr sz="1800" dirty="0">
                <a:latin typeface="Arial MT"/>
                <a:cs typeface="Arial MT"/>
              </a:rPr>
              <a:t>is</a:t>
            </a:r>
            <a:r>
              <a:rPr sz="1800" spc="-30" dirty="0">
                <a:latin typeface="Arial MT"/>
                <a:cs typeface="Arial MT"/>
              </a:rPr>
              <a:t> </a:t>
            </a:r>
            <a:r>
              <a:rPr sz="1800" dirty="0">
                <a:latin typeface="Arial MT"/>
                <a:cs typeface="Arial MT"/>
              </a:rPr>
              <a:t>as</a:t>
            </a:r>
            <a:r>
              <a:rPr sz="1800" spc="-30" dirty="0">
                <a:latin typeface="Arial MT"/>
                <a:cs typeface="Arial MT"/>
              </a:rPr>
              <a:t> </a:t>
            </a:r>
            <a:r>
              <a:rPr sz="1800" dirty="0">
                <a:latin typeface="Arial MT"/>
                <a:cs typeface="Arial MT"/>
              </a:rPr>
              <a:t>understandable</a:t>
            </a:r>
            <a:r>
              <a:rPr sz="1800" spc="-10" dirty="0">
                <a:latin typeface="Arial MT"/>
                <a:cs typeface="Arial MT"/>
              </a:rPr>
              <a:t> </a:t>
            </a:r>
            <a:r>
              <a:rPr sz="1800" dirty="0">
                <a:latin typeface="Arial MT"/>
                <a:cs typeface="Arial MT"/>
              </a:rPr>
              <a:t>as</a:t>
            </a:r>
            <a:r>
              <a:rPr sz="1800" spc="-30" dirty="0">
                <a:latin typeface="Arial MT"/>
                <a:cs typeface="Arial MT"/>
              </a:rPr>
              <a:t> </a:t>
            </a:r>
            <a:r>
              <a:rPr sz="1800" dirty="0">
                <a:latin typeface="Arial MT"/>
                <a:cs typeface="Arial MT"/>
              </a:rPr>
              <a:t>plain</a:t>
            </a:r>
            <a:r>
              <a:rPr sz="1800" spc="-25" dirty="0">
                <a:latin typeface="Arial MT"/>
                <a:cs typeface="Arial MT"/>
              </a:rPr>
              <a:t> </a:t>
            </a:r>
            <a:r>
              <a:rPr sz="1800" spc="-10" dirty="0">
                <a:latin typeface="Arial MT"/>
                <a:cs typeface="Arial MT"/>
              </a:rPr>
              <a:t>English</a:t>
            </a:r>
            <a:endParaRPr sz="1800">
              <a:latin typeface="Arial MT"/>
              <a:cs typeface="Arial MT"/>
            </a:endParaRPr>
          </a:p>
          <a:p>
            <a:pPr marL="781685" lvl="1" indent="-286385">
              <a:lnSpc>
                <a:spcPct val="100000"/>
              </a:lnSpc>
              <a:spcBef>
                <a:spcPts val="430"/>
              </a:spcBef>
              <a:buClr>
                <a:srgbClr val="2575B4"/>
              </a:buClr>
              <a:buFont typeface="Wingdings" panose="05000000000000000000"/>
              <a:buChar char=""/>
              <a:tabLst>
                <a:tab pos="781685" algn="l"/>
              </a:tabLst>
            </a:pPr>
            <a:r>
              <a:rPr sz="1800" dirty="0">
                <a:latin typeface="Arial MT"/>
                <a:cs typeface="Arial MT"/>
              </a:rPr>
              <a:t>Suitability</a:t>
            </a:r>
            <a:r>
              <a:rPr sz="1800" spc="-35" dirty="0">
                <a:latin typeface="Arial MT"/>
                <a:cs typeface="Arial MT"/>
              </a:rPr>
              <a:t> </a:t>
            </a:r>
            <a:r>
              <a:rPr sz="1800" dirty="0">
                <a:latin typeface="Arial MT"/>
                <a:cs typeface="Arial MT"/>
              </a:rPr>
              <a:t>for</a:t>
            </a:r>
            <a:r>
              <a:rPr sz="1800" spc="-40" dirty="0">
                <a:latin typeface="Arial MT"/>
                <a:cs typeface="Arial MT"/>
              </a:rPr>
              <a:t> </a:t>
            </a:r>
            <a:r>
              <a:rPr sz="1800" dirty="0">
                <a:latin typeface="Arial MT"/>
                <a:cs typeface="Arial MT"/>
              </a:rPr>
              <a:t>everyday</a:t>
            </a:r>
            <a:r>
              <a:rPr sz="1800" spc="-5" dirty="0">
                <a:latin typeface="Arial MT"/>
                <a:cs typeface="Arial MT"/>
              </a:rPr>
              <a:t> </a:t>
            </a:r>
            <a:r>
              <a:rPr sz="1800" dirty="0">
                <a:latin typeface="Arial MT"/>
                <a:cs typeface="Arial MT"/>
              </a:rPr>
              <a:t>tasks,</a:t>
            </a:r>
            <a:r>
              <a:rPr sz="1800" spc="-50" dirty="0">
                <a:latin typeface="Arial MT"/>
                <a:cs typeface="Arial MT"/>
              </a:rPr>
              <a:t> </a:t>
            </a:r>
            <a:r>
              <a:rPr sz="1800" dirty="0">
                <a:latin typeface="Arial MT"/>
                <a:cs typeface="Arial MT"/>
              </a:rPr>
              <a:t>allowing</a:t>
            </a:r>
            <a:r>
              <a:rPr sz="1800" spc="5" dirty="0">
                <a:latin typeface="Arial MT"/>
                <a:cs typeface="Arial MT"/>
              </a:rPr>
              <a:t> </a:t>
            </a:r>
            <a:r>
              <a:rPr sz="1800" dirty="0">
                <a:latin typeface="Arial MT"/>
                <a:cs typeface="Arial MT"/>
              </a:rPr>
              <a:t>for</a:t>
            </a:r>
            <a:r>
              <a:rPr sz="1800" spc="-45" dirty="0">
                <a:latin typeface="Arial MT"/>
                <a:cs typeface="Arial MT"/>
              </a:rPr>
              <a:t> </a:t>
            </a:r>
            <a:r>
              <a:rPr sz="1800" dirty="0">
                <a:latin typeface="Arial MT"/>
                <a:cs typeface="Arial MT"/>
              </a:rPr>
              <a:t>short</a:t>
            </a:r>
            <a:r>
              <a:rPr sz="1800" spc="-35" dirty="0">
                <a:latin typeface="Arial MT"/>
                <a:cs typeface="Arial MT"/>
              </a:rPr>
              <a:t> </a:t>
            </a:r>
            <a:r>
              <a:rPr sz="1800" dirty="0">
                <a:latin typeface="Arial MT"/>
                <a:cs typeface="Arial MT"/>
              </a:rPr>
              <a:t>development</a:t>
            </a:r>
            <a:r>
              <a:rPr sz="1800" spc="-20" dirty="0">
                <a:latin typeface="Arial MT"/>
                <a:cs typeface="Arial MT"/>
              </a:rPr>
              <a:t> </a:t>
            </a:r>
            <a:r>
              <a:rPr sz="1800" spc="-10" dirty="0">
                <a:latin typeface="Arial MT"/>
                <a:cs typeface="Arial MT"/>
              </a:rPr>
              <a:t>times</a:t>
            </a:r>
            <a:endParaRPr sz="1800">
              <a:latin typeface="Arial MT"/>
              <a:cs typeface="Arial MT"/>
            </a:endParaRPr>
          </a:p>
        </p:txBody>
      </p:sp>
      <p:pic>
        <p:nvPicPr>
          <p:cNvPr id="4" name="object 4"/>
          <p:cNvPicPr/>
          <p:nvPr/>
        </p:nvPicPr>
        <p:blipFill>
          <a:blip r:embed="rId1" cstate="print"/>
          <a:stretch>
            <a:fillRect/>
          </a:stretch>
        </p:blipFill>
        <p:spPr>
          <a:xfrm>
            <a:off x="8859011" y="3992879"/>
            <a:ext cx="2651759" cy="2685288"/>
          </a:xfrm>
          <a:prstGeom prst="rect">
            <a:avLst/>
          </a:prstGeom>
        </p:spPr>
      </p:pic>
      <p:sp>
        <p:nvSpPr>
          <p:cNvPr id="5" name="Date Placeholder 4"/>
          <p:cNvSpPr>
            <a:spLocks noGrp="1"/>
          </p:cNvSpPr>
          <p:nvPr>
            <p:ph type="dt" sz="half" idx="10"/>
          </p:nvPr>
        </p:nvSpPr>
        <p:spPr/>
        <p:txBody>
          <a:bodyPr/>
          <a:p>
            <a:fld id="{63A1C593-65D0-4073-BCC9-577B9352EA97}" type="datetime1">
              <a:rPr lang="en-US" smtClean="0"/>
            </a:fld>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8925" y="180975"/>
            <a:ext cx="8808720" cy="689610"/>
          </a:xfrm>
          <a:prstGeom prst="rect">
            <a:avLst/>
          </a:prstGeom>
        </p:spPr>
        <p:txBody>
          <a:bodyPr vert="horz" wrap="square" lIns="0" tIns="12700" rIns="0" bIns="0" rtlCol="0">
            <a:spAutoFit/>
          </a:bodyPr>
          <a:lstStyle/>
          <a:p>
            <a:pPr marL="12700">
              <a:lnSpc>
                <a:spcPct val="100000"/>
              </a:lnSpc>
              <a:spcBef>
                <a:spcPts val="100"/>
              </a:spcBef>
            </a:pPr>
            <a:r>
              <a:rPr dirty="0"/>
              <a:t>Compiled</a:t>
            </a:r>
            <a:r>
              <a:rPr spc="-40" dirty="0"/>
              <a:t> </a:t>
            </a:r>
            <a:r>
              <a:rPr spc="-10" dirty="0"/>
              <a:t>Languages</a:t>
            </a:r>
            <a:endParaRPr spc="-10" dirty="0"/>
          </a:p>
        </p:txBody>
      </p:sp>
      <p:sp>
        <p:nvSpPr>
          <p:cNvPr id="3" name="object 3"/>
          <p:cNvSpPr txBox="1"/>
          <p:nvPr/>
        </p:nvSpPr>
        <p:spPr>
          <a:xfrm>
            <a:off x="5590794" y="985774"/>
            <a:ext cx="2266315"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MT"/>
                <a:cs typeface="Arial MT"/>
              </a:rPr>
              <a:t>(ex.</a:t>
            </a:r>
            <a:r>
              <a:rPr sz="2000" spc="-30" dirty="0">
                <a:latin typeface="Arial MT"/>
                <a:cs typeface="Arial MT"/>
              </a:rPr>
              <a:t> </a:t>
            </a:r>
            <a:r>
              <a:rPr sz="2000" dirty="0">
                <a:latin typeface="Arial MT"/>
                <a:cs typeface="Arial MT"/>
              </a:rPr>
              <a:t>C++</a:t>
            </a:r>
            <a:r>
              <a:rPr sz="2000" spc="-25" dirty="0">
                <a:latin typeface="Arial MT"/>
                <a:cs typeface="Arial MT"/>
              </a:rPr>
              <a:t> </a:t>
            </a:r>
            <a:r>
              <a:rPr sz="2000" dirty="0">
                <a:latin typeface="Arial MT"/>
                <a:cs typeface="Arial MT"/>
              </a:rPr>
              <a:t>or</a:t>
            </a:r>
            <a:r>
              <a:rPr sz="2000" spc="-25" dirty="0">
                <a:latin typeface="Arial MT"/>
                <a:cs typeface="Arial MT"/>
              </a:rPr>
              <a:t> </a:t>
            </a:r>
            <a:r>
              <a:rPr sz="2000" spc="-10" dirty="0">
                <a:latin typeface="Arial MT"/>
                <a:cs typeface="Arial MT"/>
              </a:rPr>
              <a:t>Fortran)</a:t>
            </a:r>
            <a:endParaRPr sz="2000">
              <a:latin typeface="Arial MT"/>
              <a:cs typeface="Arial MT"/>
            </a:endParaRPr>
          </a:p>
        </p:txBody>
      </p:sp>
      <p:pic>
        <p:nvPicPr>
          <p:cNvPr id="4" name="object 4"/>
          <p:cNvPicPr/>
          <p:nvPr/>
        </p:nvPicPr>
        <p:blipFill>
          <a:blip r:embed="rId1" cstate="print"/>
          <a:stretch>
            <a:fillRect/>
          </a:stretch>
        </p:blipFill>
        <p:spPr>
          <a:xfrm>
            <a:off x="1798323" y="1554483"/>
            <a:ext cx="9183619" cy="4768592"/>
          </a:xfrm>
          <a:prstGeom prst="rect">
            <a:avLst/>
          </a:prstGeom>
        </p:spPr>
      </p:pic>
      <p:sp>
        <p:nvSpPr>
          <p:cNvPr id="5" name="Date Placeholder 4"/>
          <p:cNvSpPr>
            <a:spLocks noGrp="1"/>
          </p:cNvSpPr>
          <p:nvPr>
            <p:ph type="dt" sz="half" idx="10"/>
          </p:nvPr>
        </p:nvSpPr>
        <p:spPr/>
        <p:txBody>
          <a:bodyPr/>
          <a:p>
            <a:fld id="{63A1C593-65D0-4073-BCC9-577B9352EA97}" type="datetime1">
              <a:rPr lang="en-US" smtClean="0"/>
            </a:fld>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1027"/>
          </a:xfrm>
        </p:spPr>
        <p:txBody>
          <a:bodyPr/>
          <a:lstStyle/>
          <a:p>
            <a:r>
              <a:rPr lang="en-US" dirty="0" smtClean="0"/>
              <a:t>General Types of Visualizations</a:t>
            </a:r>
            <a:endParaRPr lang="en-IN" dirty="0"/>
          </a:p>
        </p:txBody>
      </p:sp>
      <p:sp>
        <p:nvSpPr>
          <p:cNvPr id="3" name="Content Placeholder 2"/>
          <p:cNvSpPr>
            <a:spLocks noGrp="1"/>
          </p:cNvSpPr>
          <p:nvPr>
            <p:ph idx="1"/>
          </p:nvPr>
        </p:nvSpPr>
        <p:spPr>
          <a:xfrm>
            <a:off x="710184" y="1847088"/>
            <a:ext cx="10515600" cy="4896803"/>
          </a:xfrm>
        </p:spPr>
        <p:txBody>
          <a:bodyPr>
            <a:normAutofit fontScale="60000"/>
          </a:bodyPr>
          <a:lstStyle/>
          <a:p>
            <a:pPr algn="just">
              <a:lnSpc>
                <a:spcPct val="160000"/>
              </a:lnSpc>
            </a:pPr>
            <a:r>
              <a:rPr lang="en-US" sz="2880" b="1" dirty="0" smtClean="0"/>
              <a:t>Chart</a:t>
            </a:r>
            <a:r>
              <a:rPr lang="en-US" sz="2880" b="1" dirty="0"/>
              <a:t>:</a:t>
            </a:r>
            <a:r>
              <a:rPr lang="en-US" sz="2880" dirty="0"/>
              <a:t> Information presented in a tabular, graphical form with data displayed along two axes. Can be in the form of a graph, diagram, or </a:t>
            </a:r>
            <a:r>
              <a:rPr lang="en-US" sz="2880" dirty="0" smtClean="0"/>
              <a:t>map.</a:t>
            </a:r>
            <a:endParaRPr lang="en-US" sz="2880" dirty="0" smtClean="0"/>
          </a:p>
          <a:p>
            <a:pPr algn="just">
              <a:lnSpc>
                <a:spcPct val="160000"/>
              </a:lnSpc>
            </a:pPr>
            <a:r>
              <a:rPr lang="en-US" sz="2880" b="1" dirty="0" smtClean="0"/>
              <a:t>Table</a:t>
            </a:r>
            <a:r>
              <a:rPr lang="en-US" sz="2880" b="1" dirty="0"/>
              <a:t>:</a:t>
            </a:r>
            <a:r>
              <a:rPr lang="en-US" sz="2880" dirty="0"/>
              <a:t> A set of figures displayed in rows and columns</a:t>
            </a:r>
            <a:r>
              <a:rPr lang="en-US" sz="2880" dirty="0" smtClean="0"/>
              <a:t>.</a:t>
            </a:r>
            <a:endParaRPr lang="en-US" sz="2880" dirty="0"/>
          </a:p>
          <a:p>
            <a:pPr algn="just">
              <a:lnSpc>
                <a:spcPct val="160000"/>
              </a:lnSpc>
            </a:pPr>
            <a:r>
              <a:rPr lang="en-US" sz="2880" b="1" dirty="0"/>
              <a:t>Graph:</a:t>
            </a:r>
            <a:r>
              <a:rPr lang="en-US" sz="2880" dirty="0"/>
              <a:t> A diagram of points, lines, segments, curves, or areas that represents certain variables in comparison to each other, usually along two axes at a right angle. </a:t>
            </a:r>
            <a:endParaRPr lang="en-US" sz="2880" dirty="0"/>
          </a:p>
          <a:p>
            <a:pPr algn="just">
              <a:lnSpc>
                <a:spcPct val="160000"/>
              </a:lnSpc>
            </a:pPr>
            <a:r>
              <a:rPr lang="en-US" sz="2880" b="1" dirty="0"/>
              <a:t>Geospatial:</a:t>
            </a:r>
            <a:r>
              <a:rPr lang="en-US" sz="2880" dirty="0"/>
              <a:t> A visualization that shows data in map form using different shapes and colors to show the relationship between pieces of data and specific locations</a:t>
            </a:r>
            <a:r>
              <a:rPr lang="en-US" sz="2880" dirty="0" smtClean="0"/>
              <a:t>.</a:t>
            </a:r>
            <a:endParaRPr lang="en-US" sz="2880" dirty="0"/>
          </a:p>
          <a:p>
            <a:pPr algn="just">
              <a:lnSpc>
                <a:spcPct val="160000"/>
              </a:lnSpc>
            </a:pPr>
            <a:r>
              <a:rPr lang="en-US" sz="2880" b="1" dirty="0"/>
              <a:t>Infographic: </a:t>
            </a:r>
            <a:r>
              <a:rPr lang="en-US" sz="2880" dirty="0"/>
              <a:t>A combination of visuals and words that represent data. Usually uses charts or diagrams.</a:t>
            </a:r>
            <a:endParaRPr lang="en-US" sz="2880" dirty="0"/>
          </a:p>
          <a:p>
            <a:pPr algn="just">
              <a:lnSpc>
                <a:spcPct val="160000"/>
              </a:lnSpc>
            </a:pPr>
            <a:r>
              <a:rPr lang="en-US" sz="2880" b="1" dirty="0"/>
              <a:t>Dashboards: </a:t>
            </a:r>
            <a:r>
              <a:rPr lang="en-US" sz="2880" dirty="0"/>
              <a:t>A collection of visualizations and data displayed in one place to help with analyzing and presenting data. </a:t>
            </a:r>
            <a:endParaRPr lang="en-US" sz="2880" dirty="0"/>
          </a:p>
          <a:p>
            <a:endParaRPr lang="en-IN" sz="2880" dirty="0"/>
          </a:p>
        </p:txBody>
      </p:sp>
      <p:sp>
        <p:nvSpPr>
          <p:cNvPr id="4" name="Date Placeholder 3"/>
          <p:cNvSpPr>
            <a:spLocks noGrp="1"/>
          </p:cNvSpPr>
          <p:nvPr>
            <p:ph type="dt" sz="half" idx="10"/>
          </p:nvPr>
        </p:nvSpPr>
        <p:spPr/>
        <p:txBody>
          <a:bodyPr/>
          <a:p>
            <a:fld id="{63A1C593-65D0-4073-BCC9-577B9352EA97}" type="datetime1">
              <a:rPr lang="en-US" smtClean="0"/>
            </a:fld>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180975"/>
            <a:ext cx="7092315" cy="689610"/>
          </a:xfrm>
          <a:prstGeom prst="rect">
            <a:avLst/>
          </a:prstGeom>
        </p:spPr>
        <p:txBody>
          <a:bodyPr vert="horz" wrap="square" lIns="0" tIns="12700" rIns="0" bIns="0" rtlCol="0">
            <a:spAutoFit/>
          </a:bodyPr>
          <a:lstStyle/>
          <a:p>
            <a:pPr marL="12700">
              <a:lnSpc>
                <a:spcPct val="100000"/>
              </a:lnSpc>
              <a:spcBef>
                <a:spcPts val="100"/>
              </a:spcBef>
            </a:pPr>
            <a:r>
              <a:rPr dirty="0"/>
              <a:t>Interpreted</a:t>
            </a:r>
            <a:r>
              <a:rPr spc="-65" dirty="0"/>
              <a:t> </a:t>
            </a:r>
            <a:r>
              <a:rPr spc="-10" dirty="0"/>
              <a:t>Languages</a:t>
            </a:r>
            <a:endParaRPr spc="-10" dirty="0"/>
          </a:p>
        </p:txBody>
      </p:sp>
      <p:sp>
        <p:nvSpPr>
          <p:cNvPr id="3" name="object 3"/>
          <p:cNvSpPr txBox="1"/>
          <p:nvPr/>
        </p:nvSpPr>
        <p:spPr>
          <a:xfrm>
            <a:off x="5871209" y="985774"/>
            <a:ext cx="194056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MT"/>
                <a:cs typeface="Arial MT"/>
              </a:rPr>
              <a:t>(ex.</a:t>
            </a:r>
            <a:r>
              <a:rPr sz="2000" spc="-40" dirty="0">
                <a:latin typeface="Arial MT"/>
                <a:cs typeface="Arial MT"/>
              </a:rPr>
              <a:t> </a:t>
            </a:r>
            <a:r>
              <a:rPr sz="2000" dirty="0">
                <a:latin typeface="Arial MT"/>
                <a:cs typeface="Arial MT"/>
              </a:rPr>
              <a:t>Python</a:t>
            </a:r>
            <a:r>
              <a:rPr sz="2000" spc="-25" dirty="0">
                <a:latin typeface="Arial MT"/>
                <a:cs typeface="Arial MT"/>
              </a:rPr>
              <a:t> </a:t>
            </a:r>
            <a:r>
              <a:rPr sz="2000" dirty="0">
                <a:latin typeface="Arial MT"/>
                <a:cs typeface="Arial MT"/>
              </a:rPr>
              <a:t>or</a:t>
            </a:r>
            <a:r>
              <a:rPr sz="2000" spc="-25" dirty="0">
                <a:latin typeface="Arial MT"/>
                <a:cs typeface="Arial MT"/>
              </a:rPr>
              <a:t> R)</a:t>
            </a:r>
            <a:endParaRPr sz="2000">
              <a:latin typeface="Arial MT"/>
              <a:cs typeface="Arial MT"/>
            </a:endParaRPr>
          </a:p>
        </p:txBody>
      </p:sp>
      <p:sp>
        <p:nvSpPr>
          <p:cNvPr id="4" name="object 4"/>
          <p:cNvSpPr/>
          <p:nvPr/>
        </p:nvSpPr>
        <p:spPr>
          <a:xfrm>
            <a:off x="1065275" y="1565147"/>
            <a:ext cx="1889760" cy="1496695"/>
          </a:xfrm>
          <a:custGeom>
            <a:avLst/>
            <a:gdLst/>
            <a:ahLst/>
            <a:cxnLst/>
            <a:rect l="l" t="t" r="r" b="b"/>
            <a:pathLst>
              <a:path w="1889760" h="1496695">
                <a:moveTo>
                  <a:pt x="0" y="255142"/>
                </a:moveTo>
                <a:lnTo>
                  <a:pt x="1626870" y="255142"/>
                </a:lnTo>
                <a:lnTo>
                  <a:pt x="1626870" y="1251203"/>
                </a:lnTo>
                <a:lnTo>
                  <a:pt x="1567362" y="1251907"/>
                </a:lnTo>
                <a:lnTo>
                  <a:pt x="1510752" y="1253958"/>
                </a:lnTo>
                <a:lnTo>
                  <a:pt x="1456887" y="1257267"/>
                </a:lnTo>
                <a:lnTo>
                  <a:pt x="1405615" y="1261744"/>
                </a:lnTo>
                <a:lnTo>
                  <a:pt x="1356784" y="1267299"/>
                </a:lnTo>
                <a:lnTo>
                  <a:pt x="1310240" y="1273841"/>
                </a:lnTo>
                <a:lnTo>
                  <a:pt x="1265831" y="1281282"/>
                </a:lnTo>
                <a:lnTo>
                  <a:pt x="1223406" y="1289532"/>
                </a:lnTo>
                <a:lnTo>
                  <a:pt x="1182810" y="1298500"/>
                </a:lnTo>
                <a:lnTo>
                  <a:pt x="1143892" y="1308098"/>
                </a:lnTo>
                <a:lnTo>
                  <a:pt x="1106500" y="1318234"/>
                </a:lnTo>
                <a:lnTo>
                  <a:pt x="1035680" y="1339764"/>
                </a:lnTo>
                <a:lnTo>
                  <a:pt x="969131" y="1362371"/>
                </a:lnTo>
                <a:lnTo>
                  <a:pt x="905632" y="1385339"/>
                </a:lnTo>
                <a:lnTo>
                  <a:pt x="874645" y="1396732"/>
                </a:lnTo>
                <a:lnTo>
                  <a:pt x="843964" y="1407947"/>
                </a:lnTo>
                <a:lnTo>
                  <a:pt x="782905" y="1429476"/>
                </a:lnTo>
                <a:lnTo>
                  <a:pt x="721237" y="1449210"/>
                </a:lnTo>
                <a:lnTo>
                  <a:pt x="657738" y="1466428"/>
                </a:lnTo>
                <a:lnTo>
                  <a:pt x="591189" y="1480412"/>
                </a:lnTo>
                <a:lnTo>
                  <a:pt x="520369" y="1490443"/>
                </a:lnTo>
                <a:lnTo>
                  <a:pt x="444059" y="1495803"/>
                </a:lnTo>
                <a:lnTo>
                  <a:pt x="403463" y="1496507"/>
                </a:lnTo>
                <a:lnTo>
                  <a:pt x="361038" y="1495773"/>
                </a:lnTo>
                <a:lnTo>
                  <a:pt x="316629" y="1493512"/>
                </a:lnTo>
                <a:lnTo>
                  <a:pt x="270085" y="1489634"/>
                </a:lnTo>
                <a:lnTo>
                  <a:pt x="221254" y="1484050"/>
                </a:lnTo>
                <a:lnTo>
                  <a:pt x="169982" y="1476668"/>
                </a:lnTo>
                <a:lnTo>
                  <a:pt x="116117" y="1467401"/>
                </a:lnTo>
                <a:lnTo>
                  <a:pt x="59507" y="1456157"/>
                </a:lnTo>
                <a:lnTo>
                  <a:pt x="0" y="1442847"/>
                </a:lnTo>
                <a:lnTo>
                  <a:pt x="0" y="255142"/>
                </a:lnTo>
                <a:close/>
              </a:path>
              <a:path w="1889760" h="1496695">
                <a:moveTo>
                  <a:pt x="134035" y="255142"/>
                </a:moveTo>
                <a:lnTo>
                  <a:pt x="134035" y="125984"/>
                </a:lnTo>
                <a:lnTo>
                  <a:pt x="1749806" y="125984"/>
                </a:lnTo>
                <a:lnTo>
                  <a:pt x="1749806" y="1128267"/>
                </a:lnTo>
                <a:lnTo>
                  <a:pt x="1704665" y="1129359"/>
                </a:lnTo>
                <a:lnTo>
                  <a:pt x="1665287" y="1131760"/>
                </a:lnTo>
                <a:lnTo>
                  <a:pt x="1637434" y="1134161"/>
                </a:lnTo>
                <a:lnTo>
                  <a:pt x="1626870" y="1135252"/>
                </a:lnTo>
              </a:path>
              <a:path w="1889760" h="1496695">
                <a:moveTo>
                  <a:pt x="259969" y="125984"/>
                </a:moveTo>
                <a:lnTo>
                  <a:pt x="259969" y="0"/>
                </a:lnTo>
                <a:lnTo>
                  <a:pt x="1889760" y="0"/>
                </a:lnTo>
                <a:lnTo>
                  <a:pt x="1889760" y="999236"/>
                </a:lnTo>
                <a:lnTo>
                  <a:pt x="1838370" y="1000049"/>
                </a:lnTo>
                <a:lnTo>
                  <a:pt x="1793541" y="1001839"/>
                </a:lnTo>
                <a:lnTo>
                  <a:pt x="1761833" y="1003629"/>
                </a:lnTo>
                <a:lnTo>
                  <a:pt x="1749806" y="1004442"/>
                </a:lnTo>
              </a:path>
            </a:pathLst>
          </a:custGeom>
          <a:ln w="9525">
            <a:solidFill>
              <a:srgbClr val="000000"/>
            </a:solidFill>
          </a:ln>
        </p:spPr>
        <p:txBody>
          <a:bodyPr wrap="square" lIns="0" tIns="0" rIns="0" bIns="0" rtlCol="0"/>
          <a:lstStyle/>
          <a:p/>
        </p:txBody>
      </p:sp>
      <p:sp>
        <p:nvSpPr>
          <p:cNvPr id="5" name="object 5"/>
          <p:cNvSpPr txBox="1"/>
          <p:nvPr/>
        </p:nvSpPr>
        <p:spPr>
          <a:xfrm>
            <a:off x="1070038" y="2077974"/>
            <a:ext cx="1617345" cy="666115"/>
          </a:xfrm>
          <a:prstGeom prst="rect">
            <a:avLst/>
          </a:prstGeom>
        </p:spPr>
        <p:txBody>
          <a:bodyPr vert="horz" wrap="square" lIns="0" tIns="13335" rIns="0" bIns="0" rtlCol="0">
            <a:spAutoFit/>
          </a:bodyPr>
          <a:lstStyle/>
          <a:p>
            <a:pPr marL="100965">
              <a:lnSpc>
                <a:spcPct val="100000"/>
              </a:lnSpc>
              <a:spcBef>
                <a:spcPts val="105"/>
              </a:spcBef>
            </a:pPr>
            <a:r>
              <a:rPr sz="1400" b="1" dirty="0">
                <a:latin typeface="Arial" panose="020B0604020202020204"/>
                <a:cs typeface="Arial" panose="020B0604020202020204"/>
              </a:rPr>
              <a:t>Source</a:t>
            </a:r>
            <a:r>
              <a:rPr sz="1400" b="1" spc="-50" dirty="0">
                <a:latin typeface="Arial" panose="020B0604020202020204"/>
                <a:cs typeface="Arial" panose="020B0604020202020204"/>
              </a:rPr>
              <a:t> </a:t>
            </a:r>
            <a:r>
              <a:rPr sz="1400" b="1" dirty="0">
                <a:latin typeface="Arial" panose="020B0604020202020204"/>
                <a:cs typeface="Arial" panose="020B0604020202020204"/>
              </a:rPr>
              <a:t>code</a:t>
            </a:r>
            <a:r>
              <a:rPr sz="1400" b="1" spc="-45" dirty="0">
                <a:latin typeface="Arial" panose="020B0604020202020204"/>
                <a:cs typeface="Arial" panose="020B0604020202020204"/>
              </a:rPr>
              <a:t> </a:t>
            </a:r>
            <a:r>
              <a:rPr sz="1400" b="1" spc="-10" dirty="0">
                <a:latin typeface="Arial" panose="020B0604020202020204"/>
                <a:cs typeface="Arial" panose="020B0604020202020204"/>
              </a:rPr>
              <a:t>files</a:t>
            </a:r>
            <a:endParaRPr sz="1400">
              <a:latin typeface="Arial" panose="020B0604020202020204"/>
              <a:cs typeface="Arial" panose="020B0604020202020204"/>
            </a:endParaRPr>
          </a:p>
          <a:p>
            <a:pPr marL="100965" marR="873760">
              <a:lnSpc>
                <a:spcPct val="100000"/>
              </a:lnSpc>
            </a:pPr>
            <a:r>
              <a:rPr sz="1400" spc="-10" dirty="0">
                <a:latin typeface="Arial MT"/>
                <a:cs typeface="Arial MT"/>
              </a:rPr>
              <a:t>prog.py math.py</a:t>
            </a:r>
            <a:endParaRPr sz="1400">
              <a:latin typeface="Arial MT"/>
              <a:cs typeface="Arial MT"/>
            </a:endParaRPr>
          </a:p>
        </p:txBody>
      </p:sp>
      <p:grpSp>
        <p:nvGrpSpPr>
          <p:cNvPr id="6" name="object 6"/>
          <p:cNvGrpSpPr/>
          <p:nvPr/>
        </p:nvGrpSpPr>
        <p:grpSpPr>
          <a:xfrm>
            <a:off x="3648265" y="1798129"/>
            <a:ext cx="2094864" cy="1024890"/>
            <a:chOff x="3648265" y="1798129"/>
            <a:chExt cx="2094864" cy="1024890"/>
          </a:xfrm>
        </p:grpSpPr>
        <p:sp>
          <p:nvSpPr>
            <p:cNvPr id="7" name="object 7"/>
            <p:cNvSpPr/>
            <p:nvPr/>
          </p:nvSpPr>
          <p:spPr>
            <a:xfrm>
              <a:off x="3653028" y="1802892"/>
              <a:ext cx="2085339" cy="1015365"/>
            </a:xfrm>
            <a:custGeom>
              <a:avLst/>
              <a:gdLst/>
              <a:ahLst/>
              <a:cxnLst/>
              <a:rect l="l" t="t" r="r" b="b"/>
              <a:pathLst>
                <a:path w="2085339" h="1015364">
                  <a:moveTo>
                    <a:pt x="1915668" y="0"/>
                  </a:moveTo>
                  <a:lnTo>
                    <a:pt x="169163" y="0"/>
                  </a:lnTo>
                  <a:lnTo>
                    <a:pt x="124177" y="6039"/>
                  </a:lnTo>
                  <a:lnTo>
                    <a:pt x="83763" y="23085"/>
                  </a:lnTo>
                  <a:lnTo>
                    <a:pt x="49530" y="49530"/>
                  </a:lnTo>
                  <a:lnTo>
                    <a:pt x="23085" y="83763"/>
                  </a:lnTo>
                  <a:lnTo>
                    <a:pt x="6039" y="124177"/>
                  </a:lnTo>
                  <a:lnTo>
                    <a:pt x="0" y="169163"/>
                  </a:lnTo>
                  <a:lnTo>
                    <a:pt x="0" y="845820"/>
                  </a:lnTo>
                  <a:lnTo>
                    <a:pt x="6039" y="890806"/>
                  </a:lnTo>
                  <a:lnTo>
                    <a:pt x="23085" y="931220"/>
                  </a:lnTo>
                  <a:lnTo>
                    <a:pt x="49530" y="965453"/>
                  </a:lnTo>
                  <a:lnTo>
                    <a:pt x="83763" y="991898"/>
                  </a:lnTo>
                  <a:lnTo>
                    <a:pt x="124177" y="1008944"/>
                  </a:lnTo>
                  <a:lnTo>
                    <a:pt x="169163" y="1014984"/>
                  </a:lnTo>
                  <a:lnTo>
                    <a:pt x="1915668" y="1014984"/>
                  </a:lnTo>
                  <a:lnTo>
                    <a:pt x="1960654" y="1008944"/>
                  </a:lnTo>
                  <a:lnTo>
                    <a:pt x="2001068" y="991898"/>
                  </a:lnTo>
                  <a:lnTo>
                    <a:pt x="2035302" y="965453"/>
                  </a:lnTo>
                  <a:lnTo>
                    <a:pt x="2061746" y="931220"/>
                  </a:lnTo>
                  <a:lnTo>
                    <a:pt x="2078792" y="890806"/>
                  </a:lnTo>
                  <a:lnTo>
                    <a:pt x="2084832" y="845820"/>
                  </a:lnTo>
                  <a:lnTo>
                    <a:pt x="2084832" y="169163"/>
                  </a:lnTo>
                  <a:lnTo>
                    <a:pt x="2078792" y="124177"/>
                  </a:lnTo>
                  <a:lnTo>
                    <a:pt x="2061746" y="83763"/>
                  </a:lnTo>
                  <a:lnTo>
                    <a:pt x="2035302" y="49530"/>
                  </a:lnTo>
                  <a:lnTo>
                    <a:pt x="2001068" y="23085"/>
                  </a:lnTo>
                  <a:lnTo>
                    <a:pt x="1960654" y="6039"/>
                  </a:lnTo>
                  <a:lnTo>
                    <a:pt x="1915668" y="0"/>
                  </a:lnTo>
                  <a:close/>
                </a:path>
              </a:pathLst>
            </a:custGeom>
            <a:solidFill>
              <a:srgbClr val="FFF1CC"/>
            </a:solidFill>
          </p:spPr>
          <p:txBody>
            <a:bodyPr wrap="square" lIns="0" tIns="0" rIns="0" bIns="0" rtlCol="0"/>
            <a:lstStyle/>
            <a:p/>
          </p:txBody>
        </p:sp>
        <p:sp>
          <p:nvSpPr>
            <p:cNvPr id="8" name="object 8"/>
            <p:cNvSpPr/>
            <p:nvPr/>
          </p:nvSpPr>
          <p:spPr>
            <a:xfrm>
              <a:off x="3653028" y="1802892"/>
              <a:ext cx="2085339" cy="1015365"/>
            </a:xfrm>
            <a:custGeom>
              <a:avLst/>
              <a:gdLst/>
              <a:ahLst/>
              <a:cxnLst/>
              <a:rect l="l" t="t" r="r" b="b"/>
              <a:pathLst>
                <a:path w="2085339" h="1015364">
                  <a:moveTo>
                    <a:pt x="0" y="169163"/>
                  </a:moveTo>
                  <a:lnTo>
                    <a:pt x="6039" y="124177"/>
                  </a:lnTo>
                  <a:lnTo>
                    <a:pt x="23085" y="83763"/>
                  </a:lnTo>
                  <a:lnTo>
                    <a:pt x="49530" y="49530"/>
                  </a:lnTo>
                  <a:lnTo>
                    <a:pt x="83763" y="23085"/>
                  </a:lnTo>
                  <a:lnTo>
                    <a:pt x="124177" y="6039"/>
                  </a:lnTo>
                  <a:lnTo>
                    <a:pt x="169163" y="0"/>
                  </a:lnTo>
                  <a:lnTo>
                    <a:pt x="1915668" y="0"/>
                  </a:lnTo>
                  <a:lnTo>
                    <a:pt x="1960654" y="6039"/>
                  </a:lnTo>
                  <a:lnTo>
                    <a:pt x="2001068" y="23085"/>
                  </a:lnTo>
                  <a:lnTo>
                    <a:pt x="2035302" y="49530"/>
                  </a:lnTo>
                  <a:lnTo>
                    <a:pt x="2061746" y="83763"/>
                  </a:lnTo>
                  <a:lnTo>
                    <a:pt x="2078792" y="124177"/>
                  </a:lnTo>
                  <a:lnTo>
                    <a:pt x="2084832" y="169163"/>
                  </a:lnTo>
                  <a:lnTo>
                    <a:pt x="2084832" y="845820"/>
                  </a:lnTo>
                  <a:lnTo>
                    <a:pt x="2078792" y="890806"/>
                  </a:lnTo>
                  <a:lnTo>
                    <a:pt x="2061746" y="931220"/>
                  </a:lnTo>
                  <a:lnTo>
                    <a:pt x="2035302" y="965453"/>
                  </a:lnTo>
                  <a:lnTo>
                    <a:pt x="2001068" y="991898"/>
                  </a:lnTo>
                  <a:lnTo>
                    <a:pt x="1960654" y="1008944"/>
                  </a:lnTo>
                  <a:lnTo>
                    <a:pt x="1915668" y="1014984"/>
                  </a:lnTo>
                  <a:lnTo>
                    <a:pt x="169163" y="1014984"/>
                  </a:lnTo>
                  <a:lnTo>
                    <a:pt x="124177" y="1008944"/>
                  </a:lnTo>
                  <a:lnTo>
                    <a:pt x="83763" y="991898"/>
                  </a:lnTo>
                  <a:lnTo>
                    <a:pt x="49530" y="965453"/>
                  </a:lnTo>
                  <a:lnTo>
                    <a:pt x="23085" y="931220"/>
                  </a:lnTo>
                  <a:lnTo>
                    <a:pt x="6039" y="890806"/>
                  </a:lnTo>
                  <a:lnTo>
                    <a:pt x="0" y="845820"/>
                  </a:lnTo>
                  <a:lnTo>
                    <a:pt x="0" y="169163"/>
                  </a:lnTo>
                  <a:close/>
                </a:path>
              </a:pathLst>
            </a:custGeom>
            <a:ln w="9524">
              <a:solidFill>
                <a:srgbClr val="000000"/>
              </a:solidFill>
            </a:ln>
          </p:spPr>
          <p:txBody>
            <a:bodyPr wrap="square" lIns="0" tIns="0" rIns="0" bIns="0" rtlCol="0"/>
            <a:lstStyle/>
            <a:p/>
          </p:txBody>
        </p:sp>
      </p:grpSp>
      <p:sp>
        <p:nvSpPr>
          <p:cNvPr id="9" name="object 9"/>
          <p:cNvSpPr txBox="1"/>
          <p:nvPr/>
        </p:nvSpPr>
        <p:spPr>
          <a:xfrm>
            <a:off x="3819525" y="2145919"/>
            <a:ext cx="175196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panose="020F0502020204030204"/>
                <a:cs typeface="Calibri" panose="020F0502020204030204"/>
              </a:rPr>
              <a:t>Python</a:t>
            </a:r>
            <a:r>
              <a:rPr sz="1800" spc="-40" dirty="0">
                <a:latin typeface="Calibri" panose="020F0502020204030204"/>
                <a:cs typeface="Calibri" panose="020F0502020204030204"/>
              </a:rPr>
              <a:t> </a:t>
            </a:r>
            <a:r>
              <a:rPr sz="1800" spc="-10" dirty="0">
                <a:latin typeface="Calibri" panose="020F0502020204030204"/>
                <a:cs typeface="Calibri" panose="020F0502020204030204"/>
              </a:rPr>
              <a:t>interpreter</a:t>
            </a:r>
            <a:endParaRPr sz="1800">
              <a:latin typeface="Calibri" panose="020F0502020204030204"/>
              <a:cs typeface="Calibri" panose="020F0502020204030204"/>
            </a:endParaRPr>
          </a:p>
        </p:txBody>
      </p:sp>
      <p:grpSp>
        <p:nvGrpSpPr>
          <p:cNvPr id="10" name="object 10"/>
          <p:cNvGrpSpPr/>
          <p:nvPr/>
        </p:nvGrpSpPr>
        <p:grpSpPr>
          <a:xfrm>
            <a:off x="6322885" y="1670113"/>
            <a:ext cx="1666239" cy="1288415"/>
            <a:chOff x="6322885" y="1670113"/>
            <a:chExt cx="1666239" cy="1288415"/>
          </a:xfrm>
        </p:grpSpPr>
        <p:sp>
          <p:nvSpPr>
            <p:cNvPr id="11" name="object 11"/>
            <p:cNvSpPr/>
            <p:nvPr/>
          </p:nvSpPr>
          <p:spPr>
            <a:xfrm>
              <a:off x="6327647" y="1674876"/>
              <a:ext cx="1656714" cy="1278890"/>
            </a:xfrm>
            <a:custGeom>
              <a:avLst/>
              <a:gdLst/>
              <a:ahLst/>
              <a:cxnLst/>
              <a:rect l="l" t="t" r="r" b="b"/>
              <a:pathLst>
                <a:path w="1656715" h="1278889">
                  <a:moveTo>
                    <a:pt x="1656587" y="0"/>
                  </a:moveTo>
                  <a:lnTo>
                    <a:pt x="331343" y="0"/>
                  </a:lnTo>
                  <a:lnTo>
                    <a:pt x="0" y="255777"/>
                  </a:lnTo>
                  <a:lnTo>
                    <a:pt x="0" y="1278636"/>
                  </a:lnTo>
                  <a:lnTo>
                    <a:pt x="1656587" y="1278636"/>
                  </a:lnTo>
                  <a:lnTo>
                    <a:pt x="1656587" y="0"/>
                  </a:lnTo>
                  <a:close/>
                </a:path>
              </a:pathLst>
            </a:custGeom>
            <a:solidFill>
              <a:srgbClr val="BADFE2"/>
            </a:solidFill>
          </p:spPr>
          <p:txBody>
            <a:bodyPr wrap="square" lIns="0" tIns="0" rIns="0" bIns="0" rtlCol="0"/>
            <a:lstStyle/>
            <a:p/>
          </p:txBody>
        </p:sp>
        <p:sp>
          <p:nvSpPr>
            <p:cNvPr id="12" name="object 12"/>
            <p:cNvSpPr/>
            <p:nvPr/>
          </p:nvSpPr>
          <p:spPr>
            <a:xfrm>
              <a:off x="6327647" y="1674876"/>
              <a:ext cx="1656714" cy="1278890"/>
            </a:xfrm>
            <a:custGeom>
              <a:avLst/>
              <a:gdLst/>
              <a:ahLst/>
              <a:cxnLst/>
              <a:rect l="l" t="t" r="r" b="b"/>
              <a:pathLst>
                <a:path w="1656715" h="1278889">
                  <a:moveTo>
                    <a:pt x="0" y="255777"/>
                  </a:moveTo>
                  <a:lnTo>
                    <a:pt x="331343" y="0"/>
                  </a:lnTo>
                  <a:lnTo>
                    <a:pt x="1656587" y="0"/>
                  </a:lnTo>
                  <a:lnTo>
                    <a:pt x="1656587" y="1278636"/>
                  </a:lnTo>
                  <a:lnTo>
                    <a:pt x="0" y="1278636"/>
                  </a:lnTo>
                  <a:lnTo>
                    <a:pt x="0" y="255777"/>
                  </a:lnTo>
                  <a:close/>
                </a:path>
              </a:pathLst>
            </a:custGeom>
            <a:ln w="9524">
              <a:solidFill>
                <a:srgbClr val="000000"/>
              </a:solidFill>
            </a:ln>
          </p:spPr>
          <p:txBody>
            <a:bodyPr wrap="square" lIns="0" tIns="0" rIns="0" bIns="0" rtlCol="0"/>
            <a:lstStyle/>
            <a:p/>
          </p:txBody>
        </p:sp>
      </p:grpSp>
      <p:sp>
        <p:nvSpPr>
          <p:cNvPr id="13" name="object 13"/>
          <p:cNvSpPr txBox="1"/>
          <p:nvPr/>
        </p:nvSpPr>
        <p:spPr>
          <a:xfrm>
            <a:off x="6407022" y="1947163"/>
            <a:ext cx="1142365" cy="635635"/>
          </a:xfrm>
          <a:prstGeom prst="rect">
            <a:avLst/>
          </a:prstGeom>
        </p:spPr>
        <p:txBody>
          <a:bodyPr vert="horz" wrap="square" lIns="0" tIns="13335" rIns="0" bIns="0" rtlCol="0">
            <a:spAutoFit/>
          </a:bodyPr>
          <a:lstStyle/>
          <a:p>
            <a:pPr marL="12700" marR="5080">
              <a:lnSpc>
                <a:spcPct val="100000"/>
              </a:lnSpc>
              <a:spcBef>
                <a:spcPts val="105"/>
              </a:spcBef>
            </a:pPr>
            <a:r>
              <a:rPr sz="2000" spc="-10" dirty="0">
                <a:latin typeface="Calibri" panose="020F0502020204030204"/>
                <a:cs typeface="Calibri" panose="020F0502020204030204"/>
              </a:rPr>
              <a:t>bytecode </a:t>
            </a:r>
            <a:r>
              <a:rPr sz="2000" spc="-20" dirty="0">
                <a:latin typeface="Calibri" panose="020F0502020204030204"/>
                <a:cs typeface="Calibri" panose="020F0502020204030204"/>
              </a:rPr>
              <a:t>conversion</a:t>
            </a:r>
            <a:endParaRPr sz="2000">
              <a:latin typeface="Calibri" panose="020F0502020204030204"/>
              <a:cs typeface="Calibri" panose="020F0502020204030204"/>
            </a:endParaRPr>
          </a:p>
        </p:txBody>
      </p:sp>
      <p:grpSp>
        <p:nvGrpSpPr>
          <p:cNvPr id="14" name="object 14"/>
          <p:cNvGrpSpPr/>
          <p:nvPr/>
        </p:nvGrpSpPr>
        <p:grpSpPr>
          <a:xfrm>
            <a:off x="8677465" y="1798129"/>
            <a:ext cx="2216785" cy="1024890"/>
            <a:chOff x="8677465" y="1798129"/>
            <a:chExt cx="2216785" cy="1024890"/>
          </a:xfrm>
        </p:grpSpPr>
        <p:sp>
          <p:nvSpPr>
            <p:cNvPr id="15" name="object 15"/>
            <p:cNvSpPr/>
            <p:nvPr/>
          </p:nvSpPr>
          <p:spPr>
            <a:xfrm>
              <a:off x="8682228" y="1802892"/>
              <a:ext cx="2207260" cy="1015365"/>
            </a:xfrm>
            <a:custGeom>
              <a:avLst/>
              <a:gdLst/>
              <a:ahLst/>
              <a:cxnLst/>
              <a:rect l="l" t="t" r="r" b="b"/>
              <a:pathLst>
                <a:path w="2207259" h="1015364">
                  <a:moveTo>
                    <a:pt x="2037588" y="0"/>
                  </a:moveTo>
                  <a:lnTo>
                    <a:pt x="169164" y="0"/>
                  </a:lnTo>
                  <a:lnTo>
                    <a:pt x="124177" y="6039"/>
                  </a:lnTo>
                  <a:lnTo>
                    <a:pt x="83763" y="23085"/>
                  </a:lnTo>
                  <a:lnTo>
                    <a:pt x="49529" y="49530"/>
                  </a:lnTo>
                  <a:lnTo>
                    <a:pt x="23085" y="83763"/>
                  </a:lnTo>
                  <a:lnTo>
                    <a:pt x="6039" y="124177"/>
                  </a:lnTo>
                  <a:lnTo>
                    <a:pt x="0" y="169163"/>
                  </a:lnTo>
                  <a:lnTo>
                    <a:pt x="0" y="845820"/>
                  </a:lnTo>
                  <a:lnTo>
                    <a:pt x="6039" y="890806"/>
                  </a:lnTo>
                  <a:lnTo>
                    <a:pt x="23085" y="931220"/>
                  </a:lnTo>
                  <a:lnTo>
                    <a:pt x="49530" y="965453"/>
                  </a:lnTo>
                  <a:lnTo>
                    <a:pt x="83763" y="991898"/>
                  </a:lnTo>
                  <a:lnTo>
                    <a:pt x="124177" y="1008944"/>
                  </a:lnTo>
                  <a:lnTo>
                    <a:pt x="169164" y="1014984"/>
                  </a:lnTo>
                  <a:lnTo>
                    <a:pt x="2037588" y="1014984"/>
                  </a:lnTo>
                  <a:lnTo>
                    <a:pt x="2082574" y="1008944"/>
                  </a:lnTo>
                  <a:lnTo>
                    <a:pt x="2122988" y="991898"/>
                  </a:lnTo>
                  <a:lnTo>
                    <a:pt x="2157222" y="965453"/>
                  </a:lnTo>
                  <a:lnTo>
                    <a:pt x="2183666" y="931220"/>
                  </a:lnTo>
                  <a:lnTo>
                    <a:pt x="2200712" y="890806"/>
                  </a:lnTo>
                  <a:lnTo>
                    <a:pt x="2206752" y="845820"/>
                  </a:lnTo>
                  <a:lnTo>
                    <a:pt x="2206752" y="169163"/>
                  </a:lnTo>
                  <a:lnTo>
                    <a:pt x="2200712" y="124177"/>
                  </a:lnTo>
                  <a:lnTo>
                    <a:pt x="2183666" y="83763"/>
                  </a:lnTo>
                  <a:lnTo>
                    <a:pt x="2157222" y="49530"/>
                  </a:lnTo>
                  <a:lnTo>
                    <a:pt x="2122988" y="23085"/>
                  </a:lnTo>
                  <a:lnTo>
                    <a:pt x="2082574" y="6039"/>
                  </a:lnTo>
                  <a:lnTo>
                    <a:pt x="2037588" y="0"/>
                  </a:lnTo>
                  <a:close/>
                </a:path>
              </a:pathLst>
            </a:custGeom>
            <a:solidFill>
              <a:srgbClr val="FFF1CC"/>
            </a:solidFill>
          </p:spPr>
          <p:txBody>
            <a:bodyPr wrap="square" lIns="0" tIns="0" rIns="0" bIns="0" rtlCol="0"/>
            <a:lstStyle/>
            <a:p/>
          </p:txBody>
        </p:sp>
        <p:sp>
          <p:nvSpPr>
            <p:cNvPr id="16" name="object 16"/>
            <p:cNvSpPr/>
            <p:nvPr/>
          </p:nvSpPr>
          <p:spPr>
            <a:xfrm>
              <a:off x="8682228" y="1802892"/>
              <a:ext cx="2207260" cy="1015365"/>
            </a:xfrm>
            <a:custGeom>
              <a:avLst/>
              <a:gdLst/>
              <a:ahLst/>
              <a:cxnLst/>
              <a:rect l="l" t="t" r="r" b="b"/>
              <a:pathLst>
                <a:path w="2207259" h="1015364">
                  <a:moveTo>
                    <a:pt x="0" y="169163"/>
                  </a:moveTo>
                  <a:lnTo>
                    <a:pt x="6039" y="124177"/>
                  </a:lnTo>
                  <a:lnTo>
                    <a:pt x="23085" y="83763"/>
                  </a:lnTo>
                  <a:lnTo>
                    <a:pt x="49529" y="49530"/>
                  </a:lnTo>
                  <a:lnTo>
                    <a:pt x="83763" y="23085"/>
                  </a:lnTo>
                  <a:lnTo>
                    <a:pt x="124177" y="6039"/>
                  </a:lnTo>
                  <a:lnTo>
                    <a:pt x="169164" y="0"/>
                  </a:lnTo>
                  <a:lnTo>
                    <a:pt x="2037588" y="0"/>
                  </a:lnTo>
                  <a:lnTo>
                    <a:pt x="2082574" y="6039"/>
                  </a:lnTo>
                  <a:lnTo>
                    <a:pt x="2122988" y="23085"/>
                  </a:lnTo>
                  <a:lnTo>
                    <a:pt x="2157222" y="49530"/>
                  </a:lnTo>
                  <a:lnTo>
                    <a:pt x="2183666" y="83763"/>
                  </a:lnTo>
                  <a:lnTo>
                    <a:pt x="2200712" y="124177"/>
                  </a:lnTo>
                  <a:lnTo>
                    <a:pt x="2206752" y="169163"/>
                  </a:lnTo>
                  <a:lnTo>
                    <a:pt x="2206752" y="845820"/>
                  </a:lnTo>
                  <a:lnTo>
                    <a:pt x="2200712" y="890806"/>
                  </a:lnTo>
                  <a:lnTo>
                    <a:pt x="2183666" y="931220"/>
                  </a:lnTo>
                  <a:lnTo>
                    <a:pt x="2157222" y="965453"/>
                  </a:lnTo>
                  <a:lnTo>
                    <a:pt x="2122988" y="991898"/>
                  </a:lnTo>
                  <a:lnTo>
                    <a:pt x="2082574" y="1008944"/>
                  </a:lnTo>
                  <a:lnTo>
                    <a:pt x="2037588" y="1014984"/>
                  </a:lnTo>
                  <a:lnTo>
                    <a:pt x="169164" y="1014984"/>
                  </a:lnTo>
                  <a:lnTo>
                    <a:pt x="124177" y="1008944"/>
                  </a:lnTo>
                  <a:lnTo>
                    <a:pt x="83763" y="991898"/>
                  </a:lnTo>
                  <a:lnTo>
                    <a:pt x="49530" y="965453"/>
                  </a:lnTo>
                  <a:lnTo>
                    <a:pt x="23085" y="931220"/>
                  </a:lnTo>
                  <a:lnTo>
                    <a:pt x="6039" y="890806"/>
                  </a:lnTo>
                  <a:lnTo>
                    <a:pt x="0" y="845820"/>
                  </a:lnTo>
                  <a:lnTo>
                    <a:pt x="0" y="169163"/>
                  </a:lnTo>
                  <a:close/>
                </a:path>
              </a:pathLst>
            </a:custGeom>
            <a:ln w="9525">
              <a:solidFill>
                <a:srgbClr val="000000"/>
              </a:solidFill>
            </a:ln>
          </p:spPr>
          <p:txBody>
            <a:bodyPr wrap="square" lIns="0" tIns="0" rIns="0" bIns="0" rtlCol="0"/>
            <a:lstStyle/>
            <a:p/>
          </p:txBody>
        </p:sp>
      </p:grpSp>
      <p:sp>
        <p:nvSpPr>
          <p:cNvPr id="17" name="object 17"/>
          <p:cNvSpPr txBox="1"/>
          <p:nvPr/>
        </p:nvSpPr>
        <p:spPr>
          <a:xfrm>
            <a:off x="8880475" y="1870913"/>
            <a:ext cx="1814195" cy="849630"/>
          </a:xfrm>
          <a:prstGeom prst="rect">
            <a:avLst/>
          </a:prstGeom>
        </p:spPr>
        <p:txBody>
          <a:bodyPr vert="horz" wrap="square" lIns="0" tIns="12700" rIns="0" bIns="0" rtlCol="0">
            <a:spAutoFit/>
          </a:bodyPr>
          <a:lstStyle/>
          <a:p>
            <a:pPr marL="12700" marR="5080" algn="ctr">
              <a:lnSpc>
                <a:spcPct val="100000"/>
              </a:lnSpc>
              <a:spcBef>
                <a:spcPts val="100"/>
              </a:spcBef>
            </a:pPr>
            <a:r>
              <a:rPr sz="1800" dirty="0">
                <a:latin typeface="Calibri" panose="020F0502020204030204"/>
                <a:cs typeface="Calibri" panose="020F0502020204030204"/>
              </a:rPr>
              <a:t>Python</a:t>
            </a:r>
            <a:r>
              <a:rPr sz="1800" spc="-40" dirty="0">
                <a:latin typeface="Calibri" panose="020F0502020204030204"/>
                <a:cs typeface="Calibri" panose="020F0502020204030204"/>
              </a:rPr>
              <a:t> </a:t>
            </a:r>
            <a:r>
              <a:rPr sz="1800" spc="-10" dirty="0">
                <a:latin typeface="Calibri" panose="020F0502020204030204"/>
                <a:cs typeface="Calibri" panose="020F0502020204030204"/>
              </a:rPr>
              <a:t>interpreter: </a:t>
            </a:r>
            <a:r>
              <a:rPr sz="1800" dirty="0">
                <a:latin typeface="Calibri" panose="020F0502020204030204"/>
                <a:cs typeface="Calibri" panose="020F0502020204030204"/>
              </a:rPr>
              <a:t>follows</a:t>
            </a:r>
            <a:r>
              <a:rPr sz="1800" spc="-95" dirty="0">
                <a:latin typeface="Calibri" panose="020F0502020204030204"/>
                <a:cs typeface="Calibri" panose="020F0502020204030204"/>
              </a:rPr>
              <a:t> </a:t>
            </a:r>
            <a:r>
              <a:rPr sz="1800" spc="-10" dirty="0">
                <a:latin typeface="Calibri" panose="020F0502020204030204"/>
                <a:cs typeface="Calibri" panose="020F0502020204030204"/>
              </a:rPr>
              <a:t>bytecode instructions</a:t>
            </a:r>
            <a:endParaRPr sz="1800">
              <a:latin typeface="Calibri" panose="020F0502020204030204"/>
              <a:cs typeface="Calibri" panose="020F0502020204030204"/>
            </a:endParaRPr>
          </a:p>
        </p:txBody>
      </p:sp>
      <p:grpSp>
        <p:nvGrpSpPr>
          <p:cNvPr id="18" name="object 18"/>
          <p:cNvGrpSpPr/>
          <p:nvPr/>
        </p:nvGrpSpPr>
        <p:grpSpPr>
          <a:xfrm>
            <a:off x="3884485" y="3209353"/>
            <a:ext cx="3707129" cy="466725"/>
            <a:chOff x="3884485" y="3209353"/>
            <a:chExt cx="3707129" cy="466725"/>
          </a:xfrm>
        </p:grpSpPr>
        <p:pic>
          <p:nvPicPr>
            <p:cNvPr id="19" name="object 19"/>
            <p:cNvPicPr/>
            <p:nvPr/>
          </p:nvPicPr>
          <p:blipFill>
            <a:blip r:embed="rId1" cstate="print"/>
            <a:stretch>
              <a:fillRect/>
            </a:stretch>
          </p:blipFill>
          <p:spPr>
            <a:xfrm>
              <a:off x="3889247" y="3214116"/>
              <a:ext cx="3697224" cy="457200"/>
            </a:xfrm>
            <a:prstGeom prst="rect">
              <a:avLst/>
            </a:prstGeom>
          </p:spPr>
        </p:pic>
        <p:sp>
          <p:nvSpPr>
            <p:cNvPr id="20" name="object 20"/>
            <p:cNvSpPr/>
            <p:nvPr/>
          </p:nvSpPr>
          <p:spPr>
            <a:xfrm>
              <a:off x="3889247" y="3214116"/>
              <a:ext cx="3697604" cy="457200"/>
            </a:xfrm>
            <a:custGeom>
              <a:avLst/>
              <a:gdLst/>
              <a:ahLst/>
              <a:cxnLst/>
              <a:rect l="l" t="t" r="r" b="b"/>
              <a:pathLst>
                <a:path w="3697604" h="457200">
                  <a:moveTo>
                    <a:pt x="0" y="76200"/>
                  </a:moveTo>
                  <a:lnTo>
                    <a:pt x="5994" y="46559"/>
                  </a:lnTo>
                  <a:lnTo>
                    <a:pt x="22336" y="22336"/>
                  </a:lnTo>
                  <a:lnTo>
                    <a:pt x="46559" y="5994"/>
                  </a:lnTo>
                  <a:lnTo>
                    <a:pt x="76200" y="0"/>
                  </a:lnTo>
                  <a:lnTo>
                    <a:pt x="3621024" y="0"/>
                  </a:lnTo>
                  <a:lnTo>
                    <a:pt x="3650664" y="5994"/>
                  </a:lnTo>
                  <a:lnTo>
                    <a:pt x="3674887" y="22336"/>
                  </a:lnTo>
                  <a:lnTo>
                    <a:pt x="3691229" y="46559"/>
                  </a:lnTo>
                  <a:lnTo>
                    <a:pt x="3697224" y="76200"/>
                  </a:lnTo>
                  <a:lnTo>
                    <a:pt x="3697224" y="381000"/>
                  </a:lnTo>
                  <a:lnTo>
                    <a:pt x="3691229" y="410640"/>
                  </a:lnTo>
                  <a:lnTo>
                    <a:pt x="3674887" y="434863"/>
                  </a:lnTo>
                  <a:lnTo>
                    <a:pt x="3650664" y="451205"/>
                  </a:lnTo>
                  <a:lnTo>
                    <a:pt x="3621024" y="457200"/>
                  </a:lnTo>
                  <a:lnTo>
                    <a:pt x="76200" y="457200"/>
                  </a:lnTo>
                  <a:lnTo>
                    <a:pt x="46559" y="451205"/>
                  </a:lnTo>
                  <a:lnTo>
                    <a:pt x="22336" y="434863"/>
                  </a:lnTo>
                  <a:lnTo>
                    <a:pt x="5994" y="410640"/>
                  </a:lnTo>
                  <a:lnTo>
                    <a:pt x="0" y="381000"/>
                  </a:lnTo>
                  <a:lnTo>
                    <a:pt x="0" y="76200"/>
                  </a:lnTo>
                  <a:close/>
                </a:path>
              </a:pathLst>
            </a:custGeom>
            <a:ln w="9525">
              <a:solidFill>
                <a:srgbClr val="000000"/>
              </a:solidFill>
            </a:ln>
          </p:spPr>
          <p:txBody>
            <a:bodyPr wrap="square" lIns="0" tIns="0" rIns="0" bIns="0" rtlCol="0"/>
            <a:lstStyle/>
            <a:p/>
          </p:txBody>
        </p:sp>
      </p:grpSp>
      <p:sp>
        <p:nvSpPr>
          <p:cNvPr id="21" name="object 21"/>
          <p:cNvSpPr txBox="1"/>
          <p:nvPr/>
        </p:nvSpPr>
        <p:spPr>
          <a:xfrm>
            <a:off x="891641" y="3277870"/>
            <a:ext cx="10359390" cy="2713355"/>
          </a:xfrm>
          <a:prstGeom prst="rect">
            <a:avLst/>
          </a:prstGeom>
        </p:spPr>
        <p:txBody>
          <a:bodyPr vert="horz" wrap="square" lIns="0" tIns="12700" rIns="0" bIns="0" rtlCol="0">
            <a:spAutoFit/>
          </a:bodyPr>
          <a:lstStyle/>
          <a:p>
            <a:pPr marR="657860" algn="ctr">
              <a:lnSpc>
                <a:spcPct val="100000"/>
              </a:lnSpc>
              <a:spcBef>
                <a:spcPts val="100"/>
              </a:spcBef>
            </a:pPr>
            <a:r>
              <a:rPr sz="1800" dirty="0">
                <a:latin typeface="Calibri" panose="020F0502020204030204"/>
                <a:cs typeface="Calibri" panose="020F0502020204030204"/>
              </a:rPr>
              <a:t>python</a:t>
            </a:r>
            <a:r>
              <a:rPr sz="1800" spc="-50" dirty="0">
                <a:latin typeface="Calibri" panose="020F0502020204030204"/>
                <a:cs typeface="Calibri" panose="020F0502020204030204"/>
              </a:rPr>
              <a:t> </a:t>
            </a:r>
            <a:r>
              <a:rPr sz="1800" spc="-10" dirty="0">
                <a:latin typeface="Calibri" panose="020F0502020204030204"/>
                <a:cs typeface="Calibri" panose="020F0502020204030204"/>
              </a:rPr>
              <a:t>prog.py</a:t>
            </a:r>
            <a:endParaRPr sz="1800">
              <a:latin typeface="Calibri" panose="020F0502020204030204"/>
              <a:cs typeface="Calibri" panose="020F0502020204030204"/>
            </a:endParaRPr>
          </a:p>
          <a:p>
            <a:pPr>
              <a:lnSpc>
                <a:spcPct val="100000"/>
              </a:lnSpc>
              <a:spcBef>
                <a:spcPts val="960"/>
              </a:spcBef>
            </a:pPr>
            <a:endParaRPr sz="1800">
              <a:latin typeface="Calibri" panose="020F0502020204030204"/>
              <a:cs typeface="Calibri" panose="020F0502020204030204"/>
            </a:endParaRPr>
          </a:p>
          <a:p>
            <a:pPr marL="354965" indent="-342265">
              <a:lnSpc>
                <a:spcPct val="100000"/>
              </a:lnSpc>
              <a:buClr>
                <a:srgbClr val="2575B4"/>
              </a:buClr>
              <a:buFont typeface="Wingdings" panose="05000000000000000000"/>
              <a:buChar char=""/>
              <a:tabLst>
                <a:tab pos="354965" algn="l"/>
              </a:tabLst>
            </a:pPr>
            <a:r>
              <a:rPr sz="2000" dirty="0">
                <a:latin typeface="Arial MT"/>
                <a:cs typeface="Arial MT"/>
              </a:rPr>
              <a:t>A</a:t>
            </a:r>
            <a:r>
              <a:rPr sz="2000" spc="-20" dirty="0">
                <a:latin typeface="Arial MT"/>
                <a:cs typeface="Arial MT"/>
              </a:rPr>
              <a:t> </a:t>
            </a:r>
            <a:r>
              <a:rPr sz="2000" dirty="0">
                <a:latin typeface="Arial MT"/>
                <a:cs typeface="Arial MT"/>
              </a:rPr>
              <a:t>lot</a:t>
            </a:r>
            <a:r>
              <a:rPr sz="2000" spc="-20" dirty="0">
                <a:latin typeface="Arial MT"/>
                <a:cs typeface="Arial MT"/>
              </a:rPr>
              <a:t> </a:t>
            </a:r>
            <a:r>
              <a:rPr sz="2000" dirty="0">
                <a:latin typeface="Arial MT"/>
                <a:cs typeface="Arial MT"/>
              </a:rPr>
              <a:t>less</a:t>
            </a:r>
            <a:r>
              <a:rPr sz="2000" spc="-25" dirty="0">
                <a:latin typeface="Arial MT"/>
                <a:cs typeface="Arial MT"/>
              </a:rPr>
              <a:t> </a:t>
            </a:r>
            <a:r>
              <a:rPr sz="2000" dirty="0">
                <a:latin typeface="Arial MT"/>
                <a:cs typeface="Arial MT"/>
              </a:rPr>
              <a:t>work</a:t>
            </a:r>
            <a:r>
              <a:rPr sz="2000" spc="-35" dirty="0">
                <a:latin typeface="Arial MT"/>
                <a:cs typeface="Arial MT"/>
              </a:rPr>
              <a:t> </a:t>
            </a:r>
            <a:r>
              <a:rPr sz="2000" dirty="0">
                <a:latin typeface="Arial MT"/>
                <a:cs typeface="Arial MT"/>
              </a:rPr>
              <a:t>is</a:t>
            </a:r>
            <a:r>
              <a:rPr sz="2000" spc="-25" dirty="0">
                <a:latin typeface="Arial MT"/>
                <a:cs typeface="Arial MT"/>
              </a:rPr>
              <a:t> </a:t>
            </a:r>
            <a:r>
              <a:rPr sz="2000" dirty="0">
                <a:latin typeface="Arial MT"/>
                <a:cs typeface="Arial MT"/>
              </a:rPr>
              <a:t>done</a:t>
            </a:r>
            <a:r>
              <a:rPr sz="2000" spc="-25" dirty="0">
                <a:latin typeface="Arial MT"/>
                <a:cs typeface="Arial MT"/>
              </a:rPr>
              <a:t> </a:t>
            </a:r>
            <a:r>
              <a:rPr sz="2000" dirty="0">
                <a:latin typeface="Arial MT"/>
                <a:cs typeface="Arial MT"/>
              </a:rPr>
              <a:t>to</a:t>
            </a:r>
            <a:r>
              <a:rPr sz="2000" spc="-20" dirty="0">
                <a:latin typeface="Arial MT"/>
                <a:cs typeface="Arial MT"/>
              </a:rPr>
              <a:t> </a:t>
            </a:r>
            <a:r>
              <a:rPr sz="2000" dirty="0">
                <a:latin typeface="Arial MT"/>
                <a:cs typeface="Arial MT"/>
              </a:rPr>
              <a:t>get</a:t>
            </a:r>
            <a:r>
              <a:rPr sz="2000" spc="-25" dirty="0">
                <a:latin typeface="Arial MT"/>
                <a:cs typeface="Arial MT"/>
              </a:rPr>
              <a:t> </a:t>
            </a:r>
            <a:r>
              <a:rPr sz="2000" dirty="0">
                <a:latin typeface="Arial MT"/>
                <a:cs typeface="Arial MT"/>
              </a:rPr>
              <a:t>a</a:t>
            </a:r>
            <a:r>
              <a:rPr sz="2000" spc="-25" dirty="0">
                <a:latin typeface="Arial MT"/>
                <a:cs typeface="Arial MT"/>
              </a:rPr>
              <a:t> </a:t>
            </a:r>
            <a:r>
              <a:rPr sz="2000" dirty="0">
                <a:latin typeface="Arial MT"/>
                <a:cs typeface="Arial MT"/>
              </a:rPr>
              <a:t>program</a:t>
            </a:r>
            <a:r>
              <a:rPr sz="2000" spc="-50" dirty="0">
                <a:latin typeface="Arial MT"/>
                <a:cs typeface="Arial MT"/>
              </a:rPr>
              <a:t> </a:t>
            </a:r>
            <a:r>
              <a:rPr sz="2000" dirty="0">
                <a:latin typeface="Arial MT"/>
                <a:cs typeface="Arial MT"/>
              </a:rPr>
              <a:t>to</a:t>
            </a:r>
            <a:r>
              <a:rPr sz="2000" spc="-30" dirty="0">
                <a:latin typeface="Arial MT"/>
                <a:cs typeface="Arial MT"/>
              </a:rPr>
              <a:t> </a:t>
            </a:r>
            <a:r>
              <a:rPr sz="2000" dirty="0">
                <a:latin typeface="Arial MT"/>
                <a:cs typeface="Arial MT"/>
              </a:rPr>
              <a:t>start</a:t>
            </a:r>
            <a:r>
              <a:rPr sz="2000" spc="-45" dirty="0">
                <a:latin typeface="Arial MT"/>
                <a:cs typeface="Arial MT"/>
              </a:rPr>
              <a:t> </a:t>
            </a:r>
            <a:r>
              <a:rPr sz="2000" dirty="0">
                <a:latin typeface="Arial MT"/>
                <a:cs typeface="Arial MT"/>
              </a:rPr>
              <a:t>running</a:t>
            </a:r>
            <a:r>
              <a:rPr sz="2000" spc="-35" dirty="0">
                <a:latin typeface="Arial MT"/>
                <a:cs typeface="Arial MT"/>
              </a:rPr>
              <a:t> </a:t>
            </a:r>
            <a:r>
              <a:rPr sz="2000" dirty="0">
                <a:latin typeface="Arial MT"/>
                <a:cs typeface="Arial MT"/>
              </a:rPr>
              <a:t>compared</a:t>
            </a:r>
            <a:r>
              <a:rPr sz="2000" spc="-55" dirty="0">
                <a:latin typeface="Arial MT"/>
                <a:cs typeface="Arial MT"/>
              </a:rPr>
              <a:t> </a:t>
            </a:r>
            <a:r>
              <a:rPr sz="2000" dirty="0">
                <a:latin typeface="Arial MT"/>
                <a:cs typeface="Arial MT"/>
              </a:rPr>
              <a:t>with</a:t>
            </a:r>
            <a:r>
              <a:rPr sz="2000" spc="-10" dirty="0">
                <a:latin typeface="Arial MT"/>
                <a:cs typeface="Arial MT"/>
              </a:rPr>
              <a:t> compiled</a:t>
            </a:r>
            <a:endParaRPr sz="2000">
              <a:latin typeface="Arial MT"/>
              <a:cs typeface="Arial MT"/>
            </a:endParaRPr>
          </a:p>
          <a:p>
            <a:pPr marL="355600">
              <a:lnSpc>
                <a:spcPct val="100000"/>
              </a:lnSpc>
            </a:pPr>
            <a:r>
              <a:rPr sz="2000" spc="-10" dirty="0">
                <a:latin typeface="Arial MT"/>
                <a:cs typeface="Arial MT"/>
              </a:rPr>
              <a:t>languages!</a:t>
            </a:r>
            <a:endParaRPr sz="2000">
              <a:latin typeface="Arial MT"/>
              <a:cs typeface="Arial MT"/>
            </a:endParaRPr>
          </a:p>
          <a:p>
            <a:pPr marL="354965" indent="-342265">
              <a:lnSpc>
                <a:spcPct val="100000"/>
              </a:lnSpc>
              <a:spcBef>
                <a:spcPts val="485"/>
              </a:spcBef>
              <a:buClr>
                <a:srgbClr val="2575B4"/>
              </a:buClr>
              <a:buFont typeface="Wingdings" panose="05000000000000000000"/>
              <a:buChar char=""/>
              <a:tabLst>
                <a:tab pos="354965" algn="l"/>
              </a:tabLst>
            </a:pPr>
            <a:r>
              <a:rPr sz="2000" dirty="0">
                <a:latin typeface="Arial MT"/>
                <a:cs typeface="Arial MT"/>
              </a:rPr>
              <a:t>Python</a:t>
            </a:r>
            <a:r>
              <a:rPr sz="2000" spc="-10" dirty="0">
                <a:latin typeface="Arial MT"/>
                <a:cs typeface="Arial MT"/>
              </a:rPr>
              <a:t> </a:t>
            </a:r>
            <a:r>
              <a:rPr sz="2000" dirty="0">
                <a:latin typeface="Arial MT"/>
                <a:cs typeface="Arial MT"/>
              </a:rPr>
              <a:t>programs</a:t>
            </a:r>
            <a:r>
              <a:rPr sz="2000" spc="-45" dirty="0">
                <a:latin typeface="Arial MT"/>
                <a:cs typeface="Arial MT"/>
              </a:rPr>
              <a:t> </a:t>
            </a:r>
            <a:r>
              <a:rPr sz="2000" dirty="0">
                <a:latin typeface="Arial MT"/>
                <a:cs typeface="Arial MT"/>
              </a:rPr>
              <a:t>start</a:t>
            </a:r>
            <a:r>
              <a:rPr sz="2000" spc="-50" dirty="0">
                <a:latin typeface="Arial MT"/>
                <a:cs typeface="Arial MT"/>
              </a:rPr>
              <a:t> </a:t>
            </a:r>
            <a:r>
              <a:rPr sz="2000" dirty="0">
                <a:latin typeface="Arial MT"/>
                <a:cs typeface="Arial MT"/>
              </a:rPr>
              <a:t>running</a:t>
            </a:r>
            <a:r>
              <a:rPr sz="2000" spc="-35" dirty="0">
                <a:latin typeface="Arial MT"/>
                <a:cs typeface="Arial MT"/>
              </a:rPr>
              <a:t> </a:t>
            </a:r>
            <a:r>
              <a:rPr sz="2000" dirty="0">
                <a:latin typeface="Arial MT"/>
                <a:cs typeface="Arial MT"/>
              </a:rPr>
              <a:t>immediately</a:t>
            </a:r>
            <a:r>
              <a:rPr sz="2000" spc="-15" dirty="0">
                <a:latin typeface="Arial MT"/>
                <a:cs typeface="Arial MT"/>
              </a:rPr>
              <a:t> </a:t>
            </a:r>
            <a:r>
              <a:rPr sz="2000" dirty="0">
                <a:latin typeface="Arial MT"/>
                <a:cs typeface="Arial MT"/>
              </a:rPr>
              <a:t>–</a:t>
            </a:r>
            <a:r>
              <a:rPr sz="2000" spc="-20" dirty="0">
                <a:latin typeface="Arial MT"/>
                <a:cs typeface="Arial MT"/>
              </a:rPr>
              <a:t> </a:t>
            </a:r>
            <a:r>
              <a:rPr sz="2000" dirty="0">
                <a:latin typeface="Arial MT"/>
                <a:cs typeface="Arial MT"/>
              </a:rPr>
              <a:t>no</a:t>
            </a:r>
            <a:r>
              <a:rPr sz="2000" spc="-10" dirty="0">
                <a:latin typeface="Arial MT"/>
                <a:cs typeface="Arial MT"/>
              </a:rPr>
              <a:t> </a:t>
            </a:r>
            <a:r>
              <a:rPr sz="2000" dirty="0">
                <a:latin typeface="Arial MT"/>
                <a:cs typeface="Arial MT"/>
              </a:rPr>
              <a:t>waiting</a:t>
            </a:r>
            <a:r>
              <a:rPr sz="2000" spc="-25" dirty="0">
                <a:latin typeface="Arial MT"/>
                <a:cs typeface="Arial MT"/>
              </a:rPr>
              <a:t> </a:t>
            </a:r>
            <a:r>
              <a:rPr sz="2000" dirty="0">
                <a:latin typeface="Arial MT"/>
                <a:cs typeface="Arial MT"/>
              </a:rPr>
              <a:t>for</a:t>
            </a:r>
            <a:r>
              <a:rPr sz="2000" spc="-20" dirty="0">
                <a:latin typeface="Arial MT"/>
                <a:cs typeface="Arial MT"/>
              </a:rPr>
              <a:t> </a:t>
            </a:r>
            <a:r>
              <a:rPr sz="2000" dirty="0">
                <a:latin typeface="Arial MT"/>
                <a:cs typeface="Arial MT"/>
              </a:rPr>
              <a:t>the</a:t>
            </a:r>
            <a:r>
              <a:rPr sz="2000" spc="-30" dirty="0">
                <a:latin typeface="Arial MT"/>
                <a:cs typeface="Arial MT"/>
              </a:rPr>
              <a:t> </a:t>
            </a:r>
            <a:r>
              <a:rPr sz="2000" dirty="0">
                <a:latin typeface="Arial MT"/>
                <a:cs typeface="Arial MT"/>
              </a:rPr>
              <a:t>compiler</a:t>
            </a:r>
            <a:r>
              <a:rPr sz="2000" spc="-35" dirty="0">
                <a:latin typeface="Arial MT"/>
                <a:cs typeface="Arial MT"/>
              </a:rPr>
              <a:t> </a:t>
            </a:r>
            <a:r>
              <a:rPr sz="2000" dirty="0">
                <a:latin typeface="Arial MT"/>
                <a:cs typeface="Arial MT"/>
              </a:rPr>
              <a:t>to</a:t>
            </a:r>
            <a:r>
              <a:rPr sz="2000" spc="-25" dirty="0">
                <a:latin typeface="Arial MT"/>
                <a:cs typeface="Arial MT"/>
              </a:rPr>
              <a:t> </a:t>
            </a:r>
            <a:r>
              <a:rPr sz="2000" spc="-10" dirty="0">
                <a:latin typeface="Arial MT"/>
                <a:cs typeface="Arial MT"/>
              </a:rPr>
              <a:t>finish.</a:t>
            </a:r>
            <a:endParaRPr sz="2000">
              <a:latin typeface="Arial MT"/>
              <a:cs typeface="Arial MT"/>
            </a:endParaRPr>
          </a:p>
          <a:p>
            <a:pPr marL="355600" marR="5080" indent="-342900">
              <a:lnSpc>
                <a:spcPct val="100000"/>
              </a:lnSpc>
              <a:spcBef>
                <a:spcPts val="480"/>
              </a:spcBef>
              <a:buClr>
                <a:srgbClr val="2575B4"/>
              </a:buClr>
              <a:buFont typeface="Wingdings" panose="05000000000000000000"/>
              <a:buChar char=""/>
              <a:tabLst>
                <a:tab pos="355600" algn="l"/>
              </a:tabLst>
            </a:pPr>
            <a:r>
              <a:rPr sz="2000" dirty="0">
                <a:latin typeface="Arial MT"/>
                <a:cs typeface="Arial MT"/>
              </a:rPr>
              <a:t>Bytecodes</a:t>
            </a:r>
            <a:r>
              <a:rPr sz="2000" spc="-40" dirty="0">
                <a:latin typeface="Arial MT"/>
                <a:cs typeface="Arial MT"/>
              </a:rPr>
              <a:t> </a:t>
            </a:r>
            <a:r>
              <a:rPr sz="2000" dirty="0">
                <a:latin typeface="Arial MT"/>
                <a:cs typeface="Arial MT"/>
              </a:rPr>
              <a:t>are</a:t>
            </a:r>
            <a:r>
              <a:rPr sz="2000" spc="-45" dirty="0">
                <a:latin typeface="Arial MT"/>
                <a:cs typeface="Arial MT"/>
              </a:rPr>
              <a:t> </a:t>
            </a:r>
            <a:r>
              <a:rPr sz="2000" dirty="0">
                <a:latin typeface="Arial MT"/>
                <a:cs typeface="Arial MT"/>
              </a:rPr>
              <a:t>an</a:t>
            </a:r>
            <a:r>
              <a:rPr sz="2000" spc="-15" dirty="0">
                <a:latin typeface="Arial MT"/>
                <a:cs typeface="Arial MT"/>
              </a:rPr>
              <a:t> </a:t>
            </a:r>
            <a:r>
              <a:rPr sz="2000" dirty="0">
                <a:latin typeface="Arial MT"/>
                <a:cs typeface="Arial MT"/>
              </a:rPr>
              <a:t>internal</a:t>
            </a:r>
            <a:r>
              <a:rPr sz="2000" spc="-40" dirty="0">
                <a:latin typeface="Arial MT"/>
                <a:cs typeface="Arial MT"/>
              </a:rPr>
              <a:t> </a:t>
            </a:r>
            <a:r>
              <a:rPr sz="2000" dirty="0">
                <a:latin typeface="Arial MT"/>
                <a:cs typeface="Arial MT"/>
              </a:rPr>
              <a:t>representation</a:t>
            </a:r>
            <a:r>
              <a:rPr sz="2000" spc="-60" dirty="0">
                <a:latin typeface="Arial MT"/>
                <a:cs typeface="Arial MT"/>
              </a:rPr>
              <a:t> </a:t>
            </a:r>
            <a:r>
              <a:rPr sz="2000" dirty="0">
                <a:latin typeface="Arial MT"/>
                <a:cs typeface="Arial MT"/>
              </a:rPr>
              <a:t>of</a:t>
            </a:r>
            <a:r>
              <a:rPr sz="2000" spc="-35" dirty="0">
                <a:latin typeface="Arial MT"/>
                <a:cs typeface="Arial MT"/>
              </a:rPr>
              <a:t> </a:t>
            </a:r>
            <a:r>
              <a:rPr sz="2000" dirty="0">
                <a:latin typeface="Arial MT"/>
                <a:cs typeface="Arial MT"/>
              </a:rPr>
              <a:t>the</a:t>
            </a:r>
            <a:r>
              <a:rPr sz="2000" spc="-35" dirty="0">
                <a:latin typeface="Arial MT"/>
                <a:cs typeface="Arial MT"/>
              </a:rPr>
              <a:t> </a:t>
            </a:r>
            <a:r>
              <a:rPr sz="2000" dirty="0">
                <a:latin typeface="Arial MT"/>
                <a:cs typeface="Arial MT"/>
              </a:rPr>
              <a:t>text</a:t>
            </a:r>
            <a:r>
              <a:rPr sz="2000" spc="-25" dirty="0">
                <a:latin typeface="Arial MT"/>
                <a:cs typeface="Arial MT"/>
              </a:rPr>
              <a:t> </a:t>
            </a:r>
            <a:r>
              <a:rPr sz="2000" dirty="0">
                <a:latin typeface="Arial MT"/>
                <a:cs typeface="Arial MT"/>
              </a:rPr>
              <a:t>program</a:t>
            </a:r>
            <a:r>
              <a:rPr sz="2000" spc="-70" dirty="0">
                <a:latin typeface="Arial MT"/>
                <a:cs typeface="Arial MT"/>
              </a:rPr>
              <a:t> </a:t>
            </a:r>
            <a:r>
              <a:rPr sz="2000" dirty="0">
                <a:latin typeface="Arial MT"/>
                <a:cs typeface="Arial MT"/>
              </a:rPr>
              <a:t>that</a:t>
            </a:r>
            <a:r>
              <a:rPr sz="2000" spc="-40" dirty="0">
                <a:latin typeface="Arial MT"/>
                <a:cs typeface="Arial MT"/>
              </a:rPr>
              <a:t> </a:t>
            </a:r>
            <a:r>
              <a:rPr sz="2000" dirty="0">
                <a:latin typeface="Arial MT"/>
                <a:cs typeface="Arial MT"/>
              </a:rPr>
              <a:t>can</a:t>
            </a:r>
            <a:r>
              <a:rPr sz="2000" spc="-30" dirty="0">
                <a:latin typeface="Arial MT"/>
                <a:cs typeface="Arial MT"/>
              </a:rPr>
              <a:t> </a:t>
            </a:r>
            <a:r>
              <a:rPr sz="2000" dirty="0">
                <a:latin typeface="Arial MT"/>
                <a:cs typeface="Arial MT"/>
              </a:rPr>
              <a:t>be</a:t>
            </a:r>
            <a:r>
              <a:rPr sz="2000" spc="-30" dirty="0">
                <a:latin typeface="Arial MT"/>
                <a:cs typeface="Arial MT"/>
              </a:rPr>
              <a:t> </a:t>
            </a:r>
            <a:r>
              <a:rPr sz="2000" dirty="0">
                <a:latin typeface="Arial MT"/>
                <a:cs typeface="Arial MT"/>
              </a:rPr>
              <a:t>efficiently</a:t>
            </a:r>
            <a:r>
              <a:rPr sz="2000" spc="-30" dirty="0">
                <a:latin typeface="Arial MT"/>
                <a:cs typeface="Arial MT"/>
              </a:rPr>
              <a:t> </a:t>
            </a:r>
            <a:r>
              <a:rPr sz="2000" dirty="0">
                <a:latin typeface="Arial MT"/>
                <a:cs typeface="Arial MT"/>
              </a:rPr>
              <a:t>run</a:t>
            </a:r>
            <a:r>
              <a:rPr sz="2000" spc="-40" dirty="0">
                <a:latin typeface="Arial MT"/>
                <a:cs typeface="Arial MT"/>
              </a:rPr>
              <a:t> </a:t>
            </a:r>
            <a:r>
              <a:rPr sz="2000" spc="-25" dirty="0">
                <a:latin typeface="Arial MT"/>
                <a:cs typeface="Arial MT"/>
              </a:rPr>
              <a:t>by </a:t>
            </a:r>
            <a:r>
              <a:rPr sz="2000" dirty="0">
                <a:latin typeface="Arial MT"/>
                <a:cs typeface="Arial MT"/>
              </a:rPr>
              <a:t>the</a:t>
            </a:r>
            <a:r>
              <a:rPr sz="2000" spc="-40" dirty="0">
                <a:latin typeface="Arial MT"/>
                <a:cs typeface="Arial MT"/>
              </a:rPr>
              <a:t> </a:t>
            </a:r>
            <a:r>
              <a:rPr sz="2000" dirty="0">
                <a:latin typeface="Arial MT"/>
                <a:cs typeface="Arial MT"/>
              </a:rPr>
              <a:t>Python</a:t>
            </a:r>
            <a:r>
              <a:rPr sz="2000" spc="-15" dirty="0">
                <a:latin typeface="Arial MT"/>
                <a:cs typeface="Arial MT"/>
              </a:rPr>
              <a:t> </a:t>
            </a:r>
            <a:r>
              <a:rPr sz="2000" spc="-10" dirty="0">
                <a:latin typeface="Arial MT"/>
                <a:cs typeface="Arial MT"/>
              </a:rPr>
              <a:t>interpreter.</a:t>
            </a:r>
            <a:endParaRPr sz="2000">
              <a:latin typeface="Arial MT"/>
              <a:cs typeface="Arial MT"/>
            </a:endParaRPr>
          </a:p>
          <a:p>
            <a:pPr marL="354965" indent="-342265">
              <a:lnSpc>
                <a:spcPct val="100000"/>
              </a:lnSpc>
              <a:spcBef>
                <a:spcPts val="480"/>
              </a:spcBef>
              <a:buClr>
                <a:srgbClr val="2575B4"/>
              </a:buClr>
              <a:buFont typeface="Wingdings" panose="05000000000000000000"/>
              <a:buChar char=""/>
              <a:tabLst>
                <a:tab pos="354965" algn="l"/>
              </a:tabLst>
            </a:pPr>
            <a:r>
              <a:rPr sz="2000" dirty="0">
                <a:latin typeface="Arial MT"/>
                <a:cs typeface="Arial MT"/>
              </a:rPr>
              <a:t>The</a:t>
            </a:r>
            <a:r>
              <a:rPr sz="2000" spc="-35" dirty="0">
                <a:latin typeface="Arial MT"/>
                <a:cs typeface="Arial MT"/>
              </a:rPr>
              <a:t> </a:t>
            </a:r>
            <a:r>
              <a:rPr sz="2000" dirty="0">
                <a:latin typeface="Arial MT"/>
                <a:cs typeface="Arial MT"/>
              </a:rPr>
              <a:t>interpreter</a:t>
            </a:r>
            <a:r>
              <a:rPr sz="2000" spc="-55" dirty="0">
                <a:latin typeface="Arial MT"/>
                <a:cs typeface="Arial MT"/>
              </a:rPr>
              <a:t> </a:t>
            </a:r>
            <a:r>
              <a:rPr sz="2000" dirty="0">
                <a:latin typeface="Arial MT"/>
                <a:cs typeface="Arial MT"/>
              </a:rPr>
              <a:t>itself</a:t>
            </a:r>
            <a:r>
              <a:rPr sz="2000" spc="-30" dirty="0">
                <a:latin typeface="Arial MT"/>
                <a:cs typeface="Arial MT"/>
              </a:rPr>
              <a:t> </a:t>
            </a:r>
            <a:r>
              <a:rPr sz="2000" dirty="0">
                <a:latin typeface="Arial MT"/>
                <a:cs typeface="Arial MT"/>
              </a:rPr>
              <a:t>is</a:t>
            </a:r>
            <a:r>
              <a:rPr sz="2000" spc="-15" dirty="0">
                <a:latin typeface="Arial MT"/>
                <a:cs typeface="Arial MT"/>
              </a:rPr>
              <a:t> </a:t>
            </a:r>
            <a:r>
              <a:rPr sz="2000" dirty="0">
                <a:latin typeface="Arial MT"/>
                <a:cs typeface="Arial MT"/>
              </a:rPr>
              <a:t>written</a:t>
            </a:r>
            <a:r>
              <a:rPr sz="2000" spc="-45" dirty="0">
                <a:latin typeface="Arial MT"/>
                <a:cs typeface="Arial MT"/>
              </a:rPr>
              <a:t> </a:t>
            </a:r>
            <a:r>
              <a:rPr sz="2000" dirty="0">
                <a:latin typeface="Arial MT"/>
                <a:cs typeface="Arial MT"/>
              </a:rPr>
              <a:t>in</a:t>
            </a:r>
            <a:r>
              <a:rPr sz="2000" spc="-20" dirty="0">
                <a:latin typeface="Arial MT"/>
                <a:cs typeface="Arial MT"/>
              </a:rPr>
              <a:t> </a:t>
            </a:r>
            <a:r>
              <a:rPr sz="2000" dirty="0">
                <a:latin typeface="Arial MT"/>
                <a:cs typeface="Arial MT"/>
              </a:rPr>
              <a:t>C</a:t>
            </a:r>
            <a:r>
              <a:rPr sz="2000" spc="-10" dirty="0">
                <a:latin typeface="Arial MT"/>
                <a:cs typeface="Arial MT"/>
              </a:rPr>
              <a:t> </a:t>
            </a:r>
            <a:r>
              <a:rPr sz="2000" dirty="0">
                <a:latin typeface="Arial MT"/>
                <a:cs typeface="Arial MT"/>
              </a:rPr>
              <a:t>and</a:t>
            </a:r>
            <a:r>
              <a:rPr sz="2000" spc="-35" dirty="0">
                <a:latin typeface="Arial MT"/>
                <a:cs typeface="Arial MT"/>
              </a:rPr>
              <a:t> </a:t>
            </a:r>
            <a:r>
              <a:rPr sz="2000" dirty="0">
                <a:latin typeface="Arial MT"/>
                <a:cs typeface="Arial MT"/>
              </a:rPr>
              <a:t>is</a:t>
            </a:r>
            <a:r>
              <a:rPr sz="2000" spc="-15" dirty="0">
                <a:latin typeface="Arial MT"/>
                <a:cs typeface="Arial MT"/>
              </a:rPr>
              <a:t> </a:t>
            </a:r>
            <a:r>
              <a:rPr sz="2000" dirty="0">
                <a:latin typeface="Arial MT"/>
                <a:cs typeface="Arial MT"/>
              </a:rPr>
              <a:t>a</a:t>
            </a:r>
            <a:r>
              <a:rPr sz="2000" spc="-35" dirty="0">
                <a:latin typeface="Arial MT"/>
                <a:cs typeface="Arial MT"/>
              </a:rPr>
              <a:t> </a:t>
            </a:r>
            <a:r>
              <a:rPr sz="2000" dirty="0">
                <a:latin typeface="Arial MT"/>
                <a:cs typeface="Arial MT"/>
              </a:rPr>
              <a:t>compiled</a:t>
            </a:r>
            <a:r>
              <a:rPr sz="2000" spc="-30" dirty="0">
                <a:latin typeface="Arial MT"/>
                <a:cs typeface="Arial MT"/>
              </a:rPr>
              <a:t> </a:t>
            </a:r>
            <a:r>
              <a:rPr sz="2000" spc="-10" dirty="0">
                <a:latin typeface="Arial MT"/>
                <a:cs typeface="Arial MT"/>
              </a:rPr>
              <a:t>program.</a:t>
            </a:r>
            <a:endParaRPr sz="2000">
              <a:latin typeface="Arial MT"/>
              <a:cs typeface="Arial MT"/>
            </a:endParaRPr>
          </a:p>
        </p:txBody>
      </p:sp>
      <p:sp>
        <p:nvSpPr>
          <p:cNvPr id="22" name="object 22"/>
          <p:cNvSpPr/>
          <p:nvPr/>
        </p:nvSpPr>
        <p:spPr>
          <a:xfrm>
            <a:off x="2955036" y="2272664"/>
            <a:ext cx="5727065" cy="79375"/>
          </a:xfrm>
          <a:custGeom>
            <a:avLst/>
            <a:gdLst/>
            <a:ahLst/>
            <a:cxnLst/>
            <a:rect l="l" t="t" r="r" b="b"/>
            <a:pathLst>
              <a:path w="5727065" h="79375">
                <a:moveTo>
                  <a:pt x="697484" y="37719"/>
                </a:moveTo>
                <a:lnTo>
                  <a:pt x="685507" y="31838"/>
                </a:lnTo>
                <a:lnTo>
                  <a:pt x="621030" y="127"/>
                </a:lnTo>
                <a:lnTo>
                  <a:pt x="621233" y="31838"/>
                </a:lnTo>
                <a:lnTo>
                  <a:pt x="0" y="35941"/>
                </a:lnTo>
                <a:lnTo>
                  <a:pt x="0" y="48641"/>
                </a:lnTo>
                <a:lnTo>
                  <a:pt x="621322" y="44538"/>
                </a:lnTo>
                <a:lnTo>
                  <a:pt x="621538" y="76327"/>
                </a:lnTo>
                <a:lnTo>
                  <a:pt x="684072" y="44538"/>
                </a:lnTo>
                <a:lnTo>
                  <a:pt x="697484" y="37719"/>
                </a:lnTo>
                <a:close/>
              </a:path>
              <a:path w="5727065" h="79375">
                <a:moveTo>
                  <a:pt x="3372104" y="41275"/>
                </a:moveTo>
                <a:lnTo>
                  <a:pt x="3358807" y="34544"/>
                </a:lnTo>
                <a:lnTo>
                  <a:pt x="3296158" y="2794"/>
                </a:lnTo>
                <a:lnTo>
                  <a:pt x="3295942" y="34467"/>
                </a:lnTo>
                <a:lnTo>
                  <a:pt x="2782824" y="31369"/>
                </a:lnTo>
                <a:lnTo>
                  <a:pt x="2782824" y="44069"/>
                </a:lnTo>
                <a:lnTo>
                  <a:pt x="3295853" y="47167"/>
                </a:lnTo>
                <a:lnTo>
                  <a:pt x="3308604" y="47244"/>
                </a:lnTo>
                <a:lnTo>
                  <a:pt x="3295853" y="47244"/>
                </a:lnTo>
                <a:lnTo>
                  <a:pt x="3295650" y="78994"/>
                </a:lnTo>
                <a:lnTo>
                  <a:pt x="3360001" y="47244"/>
                </a:lnTo>
                <a:lnTo>
                  <a:pt x="3372104" y="41275"/>
                </a:lnTo>
                <a:close/>
              </a:path>
              <a:path w="5727065" h="79375">
                <a:moveTo>
                  <a:pt x="5726684" y="37719"/>
                </a:moveTo>
                <a:lnTo>
                  <a:pt x="5714708" y="31826"/>
                </a:lnTo>
                <a:lnTo>
                  <a:pt x="5650230" y="0"/>
                </a:lnTo>
                <a:lnTo>
                  <a:pt x="5650433" y="31826"/>
                </a:lnTo>
                <a:lnTo>
                  <a:pt x="5029200" y="34925"/>
                </a:lnTo>
                <a:lnTo>
                  <a:pt x="5029200" y="47625"/>
                </a:lnTo>
                <a:lnTo>
                  <a:pt x="5650522" y="44513"/>
                </a:lnTo>
                <a:lnTo>
                  <a:pt x="5650738" y="76200"/>
                </a:lnTo>
                <a:lnTo>
                  <a:pt x="5713273" y="44513"/>
                </a:lnTo>
                <a:lnTo>
                  <a:pt x="5726684" y="37719"/>
                </a:lnTo>
                <a:close/>
              </a:path>
            </a:pathLst>
          </a:custGeom>
          <a:solidFill>
            <a:srgbClr val="000000"/>
          </a:solidFill>
        </p:spPr>
        <p:txBody>
          <a:bodyPr wrap="square" lIns="0" tIns="0" rIns="0" bIns="0" rtlCol="0"/>
          <a:lstStyle/>
          <a:p/>
        </p:txBody>
      </p:sp>
      <p:sp>
        <p:nvSpPr>
          <p:cNvPr id="23" name="Date Placeholder 22"/>
          <p:cNvSpPr>
            <a:spLocks noGrp="1"/>
          </p:cNvSpPr>
          <p:nvPr>
            <p:ph type="dt" sz="half" idx="10"/>
          </p:nvPr>
        </p:nvSpPr>
        <p:spPr/>
        <p:txBody>
          <a:bodyPr/>
          <a:p>
            <a:fld id="{63A1C593-65D0-4073-BCC9-577B9352EA97}" type="datetime1">
              <a:rPr lang="en-US" smtClean="0"/>
            </a:fld>
            <a:endParaRPr lang="en-US"/>
          </a:p>
        </p:txBody>
      </p:sp>
      <p:sp>
        <p:nvSpPr>
          <p:cNvPr id="24" name="Slide Number Placeholder 2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Python for Data Analysis and Visualisation</a:t>
            </a:r>
            <a:endParaRPr lang="en-US" dirty="0"/>
          </a:p>
        </p:txBody>
      </p:sp>
      <p:sp>
        <p:nvSpPr>
          <p:cNvPr id="5" name="Date Placeholder 4"/>
          <p:cNvSpPr>
            <a:spLocks noGrp="1"/>
          </p:cNvSpPr>
          <p:nvPr>
            <p:ph type="dt" sz="half" idx="10"/>
          </p:nvPr>
        </p:nvSpPr>
        <p:spPr/>
        <p:txBody>
          <a:bodyPr/>
          <a:p>
            <a:fld id="{63A1C593-65D0-4073-BCC9-577B9352EA97}" type="datetime1">
              <a:rPr lang="en-US" smtClean="0"/>
            </a:fld>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1540" y="725170"/>
            <a:ext cx="10773410" cy="689610"/>
          </a:xfrm>
          <a:prstGeom prst="rect">
            <a:avLst/>
          </a:prstGeom>
        </p:spPr>
        <p:txBody>
          <a:bodyPr vert="horz" wrap="square" lIns="0" tIns="12700" rIns="0" bIns="0" rtlCol="0">
            <a:spAutoFit/>
          </a:bodyPr>
          <a:lstStyle/>
          <a:p>
            <a:pPr marL="12700">
              <a:lnSpc>
                <a:spcPct val="100000"/>
              </a:lnSpc>
              <a:spcBef>
                <a:spcPts val="100"/>
              </a:spcBef>
              <a:tabLst>
                <a:tab pos="5880100" algn="l"/>
              </a:tabLst>
            </a:pPr>
            <a:r>
              <a:rPr dirty="0"/>
              <a:t>Getting</a:t>
            </a:r>
            <a:r>
              <a:rPr spc="-20" dirty="0"/>
              <a:t> </a:t>
            </a:r>
            <a:r>
              <a:rPr dirty="0"/>
              <a:t>Python</a:t>
            </a:r>
            <a:r>
              <a:rPr spc="-15" dirty="0"/>
              <a:t> </a:t>
            </a:r>
            <a:r>
              <a:rPr dirty="0"/>
              <a:t>for</a:t>
            </a:r>
            <a:r>
              <a:rPr spc="-15" dirty="0"/>
              <a:t> </a:t>
            </a:r>
            <a:r>
              <a:rPr spc="-10" dirty="0"/>
              <a:t>Yourself:</a:t>
            </a:r>
            <a:r>
              <a:rPr dirty="0"/>
              <a:t>	</a:t>
            </a:r>
            <a:r>
              <a:rPr spc="-10" dirty="0"/>
              <a:t>Anaconda</a:t>
            </a:r>
            <a:endParaRPr spc="-10" dirty="0"/>
          </a:p>
        </p:txBody>
      </p:sp>
      <p:sp>
        <p:nvSpPr>
          <p:cNvPr id="3" name="object 3"/>
          <p:cNvSpPr txBox="1"/>
          <p:nvPr/>
        </p:nvSpPr>
        <p:spPr>
          <a:xfrm>
            <a:off x="891641" y="1780603"/>
            <a:ext cx="10163175" cy="3131185"/>
          </a:xfrm>
          <a:prstGeom prst="rect">
            <a:avLst/>
          </a:prstGeom>
        </p:spPr>
        <p:txBody>
          <a:bodyPr vert="horz" wrap="square" lIns="0" tIns="86360" rIns="0" bIns="0" rtlCol="0">
            <a:spAutoFit/>
          </a:bodyPr>
          <a:lstStyle/>
          <a:p>
            <a:pPr marL="354965" indent="-342265">
              <a:lnSpc>
                <a:spcPct val="100000"/>
              </a:lnSpc>
              <a:spcBef>
                <a:spcPts val="680"/>
              </a:spcBef>
              <a:buClr>
                <a:srgbClr val="2575B4"/>
              </a:buClr>
              <a:buFont typeface="Wingdings" panose="05000000000000000000"/>
              <a:buChar char=""/>
              <a:tabLst>
                <a:tab pos="354965" algn="l"/>
              </a:tabLst>
            </a:pPr>
            <a:r>
              <a:rPr sz="2400" dirty="0">
                <a:latin typeface="Arial MT"/>
                <a:cs typeface="Arial MT"/>
              </a:rPr>
              <a:t>The</a:t>
            </a:r>
            <a:r>
              <a:rPr sz="2400" spc="-55" dirty="0">
                <a:latin typeface="Arial MT"/>
                <a:cs typeface="Arial MT"/>
              </a:rPr>
              <a:t> </a:t>
            </a:r>
            <a:r>
              <a:rPr sz="2400" dirty="0">
                <a:latin typeface="Arial MT"/>
                <a:cs typeface="Arial MT"/>
              </a:rPr>
              <a:t>most</a:t>
            </a:r>
            <a:r>
              <a:rPr sz="2400" spc="-50" dirty="0">
                <a:latin typeface="Arial MT"/>
                <a:cs typeface="Arial MT"/>
              </a:rPr>
              <a:t> </a:t>
            </a:r>
            <a:r>
              <a:rPr sz="2400" dirty="0">
                <a:latin typeface="Arial MT"/>
                <a:cs typeface="Arial MT"/>
              </a:rPr>
              <a:t>popular</a:t>
            </a:r>
            <a:r>
              <a:rPr sz="2400" spc="-30" dirty="0">
                <a:latin typeface="Arial MT"/>
                <a:cs typeface="Arial MT"/>
              </a:rPr>
              <a:t> </a:t>
            </a:r>
            <a:r>
              <a:rPr sz="2400" dirty="0">
                <a:latin typeface="Arial MT"/>
                <a:cs typeface="Arial MT"/>
              </a:rPr>
              <a:t>setup</a:t>
            </a:r>
            <a:r>
              <a:rPr sz="2400" spc="-65" dirty="0">
                <a:latin typeface="Arial MT"/>
                <a:cs typeface="Arial MT"/>
              </a:rPr>
              <a:t> </a:t>
            </a:r>
            <a:r>
              <a:rPr sz="2400" dirty="0">
                <a:latin typeface="Arial MT"/>
                <a:cs typeface="Arial MT"/>
              </a:rPr>
              <a:t>for</a:t>
            </a:r>
            <a:r>
              <a:rPr sz="2400" spc="-50" dirty="0">
                <a:latin typeface="Arial MT"/>
                <a:cs typeface="Arial MT"/>
              </a:rPr>
              <a:t> </a:t>
            </a:r>
            <a:r>
              <a:rPr sz="2400" dirty="0">
                <a:latin typeface="Arial MT"/>
                <a:cs typeface="Arial MT"/>
              </a:rPr>
              <a:t>personal</a:t>
            </a:r>
            <a:r>
              <a:rPr sz="2400" spc="-40" dirty="0">
                <a:latin typeface="Arial MT"/>
                <a:cs typeface="Arial MT"/>
              </a:rPr>
              <a:t> </a:t>
            </a:r>
            <a:r>
              <a:rPr sz="2400" spc="-10" dirty="0">
                <a:latin typeface="Arial MT"/>
                <a:cs typeface="Arial MT"/>
              </a:rPr>
              <a:t>computers</a:t>
            </a:r>
            <a:endParaRPr sz="2400">
              <a:latin typeface="Arial MT"/>
              <a:cs typeface="Arial MT"/>
            </a:endParaRPr>
          </a:p>
          <a:p>
            <a:pPr marL="354965" indent="-342265">
              <a:lnSpc>
                <a:spcPct val="100000"/>
              </a:lnSpc>
              <a:spcBef>
                <a:spcPts val="580"/>
              </a:spcBef>
              <a:buClr>
                <a:srgbClr val="2575B4"/>
              </a:buClr>
              <a:buFont typeface="Wingdings" panose="05000000000000000000"/>
              <a:buChar char=""/>
              <a:tabLst>
                <a:tab pos="354965" algn="l"/>
              </a:tabLst>
            </a:pPr>
            <a:r>
              <a:rPr sz="2400" u="sng" spc="-10" dirty="0">
                <a:solidFill>
                  <a:srgbClr val="009999"/>
                </a:solidFill>
                <a:uFill>
                  <a:solidFill>
                    <a:srgbClr val="009999"/>
                  </a:solidFill>
                </a:uFill>
                <a:latin typeface="Arial MT"/>
                <a:cs typeface="Arial MT"/>
                <a:hlinkClick r:id="rId1"/>
              </a:rPr>
              <a:t>https://www.anaconda.com/download/</a:t>
            </a:r>
            <a:endParaRPr sz="2400">
              <a:latin typeface="Arial MT"/>
              <a:cs typeface="Arial MT"/>
            </a:endParaRPr>
          </a:p>
          <a:p>
            <a:pPr>
              <a:lnSpc>
                <a:spcPct val="100000"/>
              </a:lnSpc>
              <a:spcBef>
                <a:spcPts val="1270"/>
              </a:spcBef>
              <a:buClr>
                <a:srgbClr val="2575B4"/>
              </a:buClr>
              <a:buFont typeface="Wingdings" panose="05000000000000000000"/>
              <a:buChar char=""/>
            </a:pPr>
            <a:endParaRPr sz="2400">
              <a:latin typeface="Arial MT"/>
              <a:cs typeface="Arial MT"/>
            </a:endParaRPr>
          </a:p>
          <a:p>
            <a:pPr marL="355600" marR="5080" indent="-342900">
              <a:lnSpc>
                <a:spcPct val="100000"/>
              </a:lnSpc>
              <a:buClr>
                <a:srgbClr val="2575B4"/>
              </a:buClr>
              <a:buFont typeface="Wingdings" panose="05000000000000000000"/>
              <a:buChar char=""/>
              <a:tabLst>
                <a:tab pos="355600" algn="l"/>
              </a:tabLst>
            </a:pPr>
            <a:r>
              <a:rPr sz="2400" dirty="0">
                <a:latin typeface="Arial MT"/>
                <a:cs typeface="Arial MT"/>
              </a:rPr>
              <a:t>Anaconda</a:t>
            </a:r>
            <a:r>
              <a:rPr sz="2400" spc="-60" dirty="0">
                <a:latin typeface="Arial MT"/>
                <a:cs typeface="Arial MT"/>
              </a:rPr>
              <a:t> </a:t>
            </a:r>
            <a:r>
              <a:rPr sz="2400" dirty="0">
                <a:latin typeface="Arial MT"/>
                <a:cs typeface="Arial MT"/>
              </a:rPr>
              <a:t>is</a:t>
            </a:r>
            <a:r>
              <a:rPr sz="2400" spc="-70" dirty="0">
                <a:latin typeface="Arial MT"/>
                <a:cs typeface="Arial MT"/>
              </a:rPr>
              <a:t> </a:t>
            </a:r>
            <a:r>
              <a:rPr sz="2400" dirty="0">
                <a:latin typeface="Arial MT"/>
                <a:cs typeface="Arial MT"/>
              </a:rPr>
              <a:t>a</a:t>
            </a:r>
            <a:r>
              <a:rPr sz="2400" spc="-75" dirty="0">
                <a:latin typeface="Arial MT"/>
                <a:cs typeface="Arial MT"/>
              </a:rPr>
              <a:t> </a:t>
            </a:r>
            <a:r>
              <a:rPr sz="2400" dirty="0">
                <a:latin typeface="Arial MT"/>
                <a:cs typeface="Arial MT"/>
              </a:rPr>
              <a:t>packaged</a:t>
            </a:r>
            <a:r>
              <a:rPr sz="2400" spc="-55" dirty="0">
                <a:latin typeface="Arial MT"/>
                <a:cs typeface="Arial MT"/>
              </a:rPr>
              <a:t> </a:t>
            </a:r>
            <a:r>
              <a:rPr sz="2400" dirty="0">
                <a:latin typeface="Arial MT"/>
                <a:cs typeface="Arial MT"/>
              </a:rPr>
              <a:t>set</a:t>
            </a:r>
            <a:r>
              <a:rPr sz="2400" spc="-70" dirty="0">
                <a:latin typeface="Arial MT"/>
                <a:cs typeface="Arial MT"/>
              </a:rPr>
              <a:t> </a:t>
            </a:r>
            <a:r>
              <a:rPr sz="2400" dirty="0">
                <a:latin typeface="Arial MT"/>
                <a:cs typeface="Arial MT"/>
              </a:rPr>
              <a:t>of</a:t>
            </a:r>
            <a:r>
              <a:rPr sz="2400" spc="-75" dirty="0">
                <a:latin typeface="Arial MT"/>
                <a:cs typeface="Arial MT"/>
              </a:rPr>
              <a:t> </a:t>
            </a:r>
            <a:r>
              <a:rPr sz="2400" dirty="0">
                <a:latin typeface="Arial MT"/>
                <a:cs typeface="Arial MT"/>
              </a:rPr>
              <a:t>programs</a:t>
            </a:r>
            <a:r>
              <a:rPr sz="2400" spc="-70" dirty="0">
                <a:latin typeface="Arial MT"/>
                <a:cs typeface="Arial MT"/>
              </a:rPr>
              <a:t> </a:t>
            </a:r>
            <a:r>
              <a:rPr sz="2400" dirty="0">
                <a:latin typeface="Arial MT"/>
                <a:cs typeface="Arial MT"/>
              </a:rPr>
              <a:t>including</a:t>
            </a:r>
            <a:r>
              <a:rPr sz="2400" spc="-30" dirty="0">
                <a:latin typeface="Arial MT"/>
                <a:cs typeface="Arial MT"/>
              </a:rPr>
              <a:t> </a:t>
            </a:r>
            <a:r>
              <a:rPr sz="2400" dirty="0">
                <a:latin typeface="Arial MT"/>
                <a:cs typeface="Arial MT"/>
              </a:rPr>
              <a:t>the</a:t>
            </a:r>
            <a:r>
              <a:rPr sz="2400" spc="-75" dirty="0">
                <a:latin typeface="Arial MT"/>
                <a:cs typeface="Arial MT"/>
              </a:rPr>
              <a:t> </a:t>
            </a:r>
            <a:r>
              <a:rPr sz="2400" dirty="0">
                <a:latin typeface="Arial MT"/>
                <a:cs typeface="Arial MT"/>
              </a:rPr>
              <a:t>Python</a:t>
            </a:r>
            <a:r>
              <a:rPr sz="2400" spc="-75" dirty="0">
                <a:latin typeface="Arial MT"/>
                <a:cs typeface="Arial MT"/>
              </a:rPr>
              <a:t> </a:t>
            </a:r>
            <a:r>
              <a:rPr sz="2400" spc="-10" dirty="0">
                <a:latin typeface="Arial MT"/>
                <a:cs typeface="Arial MT"/>
              </a:rPr>
              <a:t>language, </a:t>
            </a:r>
            <a:r>
              <a:rPr sz="2400" dirty="0">
                <a:latin typeface="Arial MT"/>
                <a:cs typeface="Arial MT"/>
              </a:rPr>
              <a:t>a</a:t>
            </a:r>
            <a:r>
              <a:rPr sz="2400" spc="-65" dirty="0">
                <a:latin typeface="Arial MT"/>
                <a:cs typeface="Arial MT"/>
              </a:rPr>
              <a:t> </a:t>
            </a:r>
            <a:r>
              <a:rPr sz="2400" dirty="0">
                <a:latin typeface="Arial MT"/>
                <a:cs typeface="Arial MT"/>
              </a:rPr>
              <a:t>huge</a:t>
            </a:r>
            <a:r>
              <a:rPr sz="2400" spc="-55" dirty="0">
                <a:latin typeface="Arial MT"/>
                <a:cs typeface="Arial MT"/>
              </a:rPr>
              <a:t> </a:t>
            </a:r>
            <a:r>
              <a:rPr sz="2400" dirty="0">
                <a:latin typeface="Arial MT"/>
                <a:cs typeface="Arial MT"/>
              </a:rPr>
              <a:t>number</a:t>
            </a:r>
            <a:r>
              <a:rPr sz="2400" spc="-65"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libraries,</a:t>
            </a:r>
            <a:r>
              <a:rPr sz="2400" spc="-50" dirty="0">
                <a:latin typeface="Arial MT"/>
                <a:cs typeface="Arial MT"/>
              </a:rPr>
              <a:t> </a:t>
            </a:r>
            <a:r>
              <a:rPr sz="2400" dirty="0">
                <a:latin typeface="Arial MT"/>
                <a:cs typeface="Arial MT"/>
              </a:rPr>
              <a:t>and</a:t>
            </a:r>
            <a:r>
              <a:rPr sz="2400" spc="-60" dirty="0">
                <a:latin typeface="Arial MT"/>
                <a:cs typeface="Arial MT"/>
              </a:rPr>
              <a:t> </a:t>
            </a:r>
            <a:r>
              <a:rPr sz="2400" dirty="0">
                <a:latin typeface="Arial MT"/>
                <a:cs typeface="Arial MT"/>
              </a:rPr>
              <a:t>several</a:t>
            </a:r>
            <a:r>
              <a:rPr sz="2400" spc="-55" dirty="0">
                <a:latin typeface="Arial MT"/>
                <a:cs typeface="Arial MT"/>
              </a:rPr>
              <a:t> </a:t>
            </a:r>
            <a:r>
              <a:rPr sz="2400" spc="-10" dirty="0">
                <a:latin typeface="Arial MT"/>
                <a:cs typeface="Arial MT"/>
              </a:rPr>
              <a:t>tools.</a:t>
            </a:r>
            <a:endParaRPr sz="2400">
              <a:latin typeface="Arial MT"/>
              <a:cs typeface="Arial MT"/>
            </a:endParaRPr>
          </a:p>
          <a:p>
            <a:pPr marL="756285" lvl="1" indent="-286385">
              <a:lnSpc>
                <a:spcPct val="100000"/>
              </a:lnSpc>
              <a:spcBef>
                <a:spcPts val="485"/>
              </a:spcBef>
              <a:buClr>
                <a:srgbClr val="2575B4"/>
              </a:buClr>
              <a:buFont typeface="Wingdings" panose="05000000000000000000"/>
              <a:buChar char=""/>
              <a:tabLst>
                <a:tab pos="756285" algn="l"/>
              </a:tabLst>
            </a:pPr>
            <a:r>
              <a:rPr sz="2000" dirty="0">
                <a:latin typeface="Arial MT"/>
                <a:cs typeface="Arial MT"/>
              </a:rPr>
              <a:t>These</a:t>
            </a:r>
            <a:r>
              <a:rPr sz="2000" spc="-60" dirty="0">
                <a:latin typeface="Arial MT"/>
                <a:cs typeface="Arial MT"/>
              </a:rPr>
              <a:t> </a:t>
            </a:r>
            <a:r>
              <a:rPr sz="2000" dirty="0">
                <a:latin typeface="Arial MT"/>
                <a:cs typeface="Arial MT"/>
              </a:rPr>
              <a:t>include</a:t>
            </a:r>
            <a:r>
              <a:rPr sz="2000" spc="-40" dirty="0">
                <a:latin typeface="Arial MT"/>
                <a:cs typeface="Arial MT"/>
              </a:rPr>
              <a:t> </a:t>
            </a:r>
            <a:r>
              <a:rPr sz="2000" dirty="0">
                <a:latin typeface="Arial MT"/>
                <a:cs typeface="Arial MT"/>
              </a:rPr>
              <a:t>the</a:t>
            </a:r>
            <a:r>
              <a:rPr sz="2000" spc="-40" dirty="0">
                <a:latin typeface="Arial MT"/>
                <a:cs typeface="Arial MT"/>
              </a:rPr>
              <a:t> </a:t>
            </a:r>
            <a:r>
              <a:rPr sz="2000" b="1" dirty="0">
                <a:latin typeface="Arial" panose="020B0604020202020204"/>
                <a:cs typeface="Arial" panose="020B0604020202020204"/>
              </a:rPr>
              <a:t>Spyder</a:t>
            </a:r>
            <a:r>
              <a:rPr sz="2000" b="1" spc="5" dirty="0">
                <a:latin typeface="Arial" panose="020B0604020202020204"/>
                <a:cs typeface="Arial" panose="020B0604020202020204"/>
              </a:rPr>
              <a:t> </a:t>
            </a:r>
            <a:r>
              <a:rPr sz="2000" dirty="0">
                <a:latin typeface="Arial MT"/>
                <a:cs typeface="Arial MT"/>
              </a:rPr>
              <a:t>development</a:t>
            </a:r>
            <a:r>
              <a:rPr sz="2000" spc="-55" dirty="0">
                <a:latin typeface="Arial MT"/>
                <a:cs typeface="Arial MT"/>
              </a:rPr>
              <a:t> </a:t>
            </a:r>
            <a:r>
              <a:rPr sz="2000" dirty="0">
                <a:latin typeface="Arial MT"/>
                <a:cs typeface="Arial MT"/>
              </a:rPr>
              <a:t>environment</a:t>
            </a:r>
            <a:r>
              <a:rPr sz="2000" spc="-70" dirty="0">
                <a:latin typeface="Arial MT"/>
                <a:cs typeface="Arial MT"/>
              </a:rPr>
              <a:t> </a:t>
            </a:r>
            <a:r>
              <a:rPr sz="2000" dirty="0">
                <a:latin typeface="Arial MT"/>
                <a:cs typeface="Arial MT"/>
              </a:rPr>
              <a:t>and</a:t>
            </a:r>
            <a:r>
              <a:rPr sz="2000" spc="-40" dirty="0">
                <a:latin typeface="Arial MT"/>
                <a:cs typeface="Arial MT"/>
              </a:rPr>
              <a:t> </a:t>
            </a:r>
            <a:r>
              <a:rPr sz="2000" b="1" dirty="0">
                <a:latin typeface="Arial" panose="020B0604020202020204"/>
                <a:cs typeface="Arial" panose="020B0604020202020204"/>
              </a:rPr>
              <a:t>Jupyter</a:t>
            </a:r>
            <a:r>
              <a:rPr sz="2000" b="1" spc="-15" dirty="0">
                <a:latin typeface="Arial" panose="020B0604020202020204"/>
                <a:cs typeface="Arial" panose="020B0604020202020204"/>
              </a:rPr>
              <a:t> </a:t>
            </a:r>
            <a:r>
              <a:rPr sz="2000" spc="-10" dirty="0">
                <a:latin typeface="Arial MT"/>
                <a:cs typeface="Arial MT"/>
              </a:rPr>
              <a:t>notebooks.</a:t>
            </a:r>
            <a:endParaRPr sz="2000">
              <a:latin typeface="Arial MT"/>
              <a:cs typeface="Arial MT"/>
            </a:endParaRPr>
          </a:p>
          <a:p>
            <a:pPr lvl="1" indent="0">
              <a:lnSpc>
                <a:spcPct val="100000"/>
              </a:lnSpc>
              <a:spcBef>
                <a:spcPts val="1730"/>
              </a:spcBef>
              <a:buClr>
                <a:srgbClr val="2575B4"/>
              </a:buClr>
              <a:buFont typeface="Wingdings" panose="05000000000000000000"/>
              <a:buNone/>
            </a:pPr>
            <a:endParaRPr sz="2400">
              <a:latin typeface="Arial MT"/>
              <a:cs typeface="Arial MT"/>
            </a:endParaRPr>
          </a:p>
        </p:txBody>
      </p:sp>
      <p:sp>
        <p:nvSpPr>
          <p:cNvPr id="4" name="Date Placeholder 3"/>
          <p:cNvSpPr>
            <a:spLocks noGrp="1"/>
          </p:cNvSpPr>
          <p:nvPr>
            <p:ph type="dt" sz="half" idx="10"/>
          </p:nvPr>
        </p:nvSpPr>
        <p:spPr/>
        <p:txBody>
          <a:bodyPr/>
          <a:p>
            <a:fld id="{63A1C593-65D0-4073-BCC9-577B9352EA97}" type="datetime1">
              <a:rPr lang="en-US" smtClean="0"/>
            </a:fld>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12877" rIns="0" bIns="0" rtlCol="0">
            <a:spAutoFit/>
          </a:bodyPr>
          <a:lstStyle/>
          <a:p>
            <a:pPr marL="92075">
              <a:lnSpc>
                <a:spcPct val="100000"/>
              </a:lnSpc>
              <a:spcBef>
                <a:spcPts val="100"/>
              </a:spcBef>
            </a:pPr>
            <a:r>
              <a:rPr spc="-10" dirty="0"/>
              <a:t>Operators</a:t>
            </a:r>
            <a:endParaRPr spc="-10" dirty="0"/>
          </a:p>
        </p:txBody>
      </p:sp>
      <p:sp>
        <p:nvSpPr>
          <p:cNvPr id="3" name="object 3"/>
          <p:cNvSpPr txBox="1"/>
          <p:nvPr/>
        </p:nvSpPr>
        <p:spPr>
          <a:xfrm>
            <a:off x="891641" y="1854149"/>
            <a:ext cx="10012045" cy="758190"/>
          </a:xfrm>
          <a:prstGeom prst="rect">
            <a:avLst/>
          </a:prstGeom>
        </p:spPr>
        <p:txBody>
          <a:bodyPr vert="horz" wrap="square" lIns="0" tIns="12700" rIns="0" bIns="0" rtlCol="0">
            <a:spAutoFit/>
          </a:bodyPr>
          <a:lstStyle/>
          <a:p>
            <a:pPr marL="354965" indent="-342265">
              <a:lnSpc>
                <a:spcPct val="100000"/>
              </a:lnSpc>
              <a:spcBef>
                <a:spcPts val="100"/>
              </a:spcBef>
              <a:buClr>
                <a:srgbClr val="2575B4"/>
              </a:buClr>
              <a:buFont typeface="Wingdings" panose="05000000000000000000"/>
              <a:buChar char=""/>
              <a:tabLst>
                <a:tab pos="354965" algn="l"/>
              </a:tabLst>
            </a:pPr>
            <a:r>
              <a:rPr sz="2400" dirty="0">
                <a:latin typeface="Arial MT"/>
                <a:cs typeface="Arial MT"/>
              </a:rPr>
              <a:t>Python</a:t>
            </a:r>
            <a:r>
              <a:rPr sz="2400" spc="-45" dirty="0">
                <a:latin typeface="Arial MT"/>
                <a:cs typeface="Arial MT"/>
              </a:rPr>
              <a:t> </a:t>
            </a:r>
            <a:r>
              <a:rPr sz="2400" dirty="0">
                <a:latin typeface="Arial MT"/>
                <a:cs typeface="Arial MT"/>
              </a:rPr>
              <a:t>supports</a:t>
            </a:r>
            <a:r>
              <a:rPr sz="2400" spc="-40" dirty="0">
                <a:latin typeface="Arial MT"/>
                <a:cs typeface="Arial MT"/>
              </a:rPr>
              <a:t> </a:t>
            </a:r>
            <a:r>
              <a:rPr sz="2400" dirty="0">
                <a:latin typeface="Arial MT"/>
                <a:cs typeface="Arial MT"/>
              </a:rPr>
              <a:t>a</a:t>
            </a:r>
            <a:r>
              <a:rPr sz="2400" spc="-40" dirty="0">
                <a:latin typeface="Arial MT"/>
                <a:cs typeface="Arial MT"/>
              </a:rPr>
              <a:t> </a:t>
            </a:r>
            <a:r>
              <a:rPr sz="2400" dirty="0">
                <a:latin typeface="Arial MT"/>
                <a:cs typeface="Arial MT"/>
              </a:rPr>
              <a:t>wide</a:t>
            </a:r>
            <a:r>
              <a:rPr sz="2400" spc="-40" dirty="0">
                <a:latin typeface="Arial MT"/>
                <a:cs typeface="Arial MT"/>
              </a:rPr>
              <a:t> </a:t>
            </a:r>
            <a:r>
              <a:rPr sz="2400" dirty="0">
                <a:latin typeface="Arial MT"/>
                <a:cs typeface="Arial MT"/>
              </a:rPr>
              <a:t>variety</a:t>
            </a:r>
            <a:r>
              <a:rPr sz="2400" spc="-45" dirty="0">
                <a:latin typeface="Arial MT"/>
                <a:cs typeface="Arial MT"/>
              </a:rPr>
              <a:t> </a:t>
            </a:r>
            <a:r>
              <a:rPr sz="2400" dirty="0">
                <a:latin typeface="Arial MT"/>
                <a:cs typeface="Arial MT"/>
              </a:rPr>
              <a:t>of</a:t>
            </a:r>
            <a:r>
              <a:rPr sz="2400" spc="-45" dirty="0">
                <a:latin typeface="Arial MT"/>
                <a:cs typeface="Arial MT"/>
              </a:rPr>
              <a:t> </a:t>
            </a:r>
            <a:r>
              <a:rPr sz="2400" dirty="0">
                <a:latin typeface="Arial MT"/>
                <a:cs typeface="Arial MT"/>
              </a:rPr>
              <a:t>operators</a:t>
            </a:r>
            <a:r>
              <a:rPr sz="2400" spc="-45" dirty="0">
                <a:latin typeface="Arial MT"/>
                <a:cs typeface="Arial MT"/>
              </a:rPr>
              <a:t> </a:t>
            </a:r>
            <a:r>
              <a:rPr sz="2400" dirty="0">
                <a:latin typeface="Arial MT"/>
                <a:cs typeface="Arial MT"/>
              </a:rPr>
              <a:t>which</a:t>
            </a:r>
            <a:r>
              <a:rPr sz="2400" spc="-35" dirty="0">
                <a:latin typeface="Arial MT"/>
                <a:cs typeface="Arial MT"/>
              </a:rPr>
              <a:t> </a:t>
            </a:r>
            <a:r>
              <a:rPr sz="2400" dirty="0">
                <a:latin typeface="Arial MT"/>
                <a:cs typeface="Arial MT"/>
              </a:rPr>
              <a:t>act</a:t>
            </a:r>
            <a:r>
              <a:rPr sz="2400" spc="-50" dirty="0">
                <a:latin typeface="Arial MT"/>
                <a:cs typeface="Arial MT"/>
              </a:rPr>
              <a:t> </a:t>
            </a:r>
            <a:r>
              <a:rPr sz="2400" dirty="0">
                <a:latin typeface="Arial MT"/>
                <a:cs typeface="Arial MT"/>
              </a:rPr>
              <a:t>like</a:t>
            </a:r>
            <a:r>
              <a:rPr sz="2400" spc="-45" dirty="0">
                <a:latin typeface="Arial MT"/>
                <a:cs typeface="Arial MT"/>
              </a:rPr>
              <a:t> </a:t>
            </a:r>
            <a:r>
              <a:rPr sz="2400" dirty="0">
                <a:latin typeface="Arial MT"/>
                <a:cs typeface="Arial MT"/>
              </a:rPr>
              <a:t>functions,</a:t>
            </a:r>
            <a:r>
              <a:rPr sz="2400" spc="-30" dirty="0">
                <a:latin typeface="Arial MT"/>
                <a:cs typeface="Arial MT"/>
              </a:rPr>
              <a:t> </a:t>
            </a:r>
            <a:r>
              <a:rPr sz="2400" spc="-20" dirty="0">
                <a:latin typeface="Arial MT"/>
                <a:cs typeface="Arial MT"/>
              </a:rPr>
              <a:t>i.e.</a:t>
            </a:r>
            <a:endParaRPr sz="2400">
              <a:latin typeface="Arial MT"/>
              <a:cs typeface="Arial MT"/>
            </a:endParaRPr>
          </a:p>
          <a:p>
            <a:pPr marL="355600">
              <a:lnSpc>
                <a:spcPct val="100000"/>
              </a:lnSpc>
              <a:spcBef>
                <a:spcPts val="5"/>
              </a:spcBef>
            </a:pPr>
            <a:r>
              <a:rPr sz="2400" dirty="0">
                <a:latin typeface="Arial MT"/>
                <a:cs typeface="Arial MT"/>
              </a:rPr>
              <a:t>they</a:t>
            </a:r>
            <a:r>
              <a:rPr sz="2400" spc="-60" dirty="0">
                <a:latin typeface="Arial MT"/>
                <a:cs typeface="Arial MT"/>
              </a:rPr>
              <a:t> </a:t>
            </a:r>
            <a:r>
              <a:rPr sz="2400" dirty="0">
                <a:latin typeface="Arial MT"/>
                <a:cs typeface="Arial MT"/>
              </a:rPr>
              <a:t>do</a:t>
            </a:r>
            <a:r>
              <a:rPr sz="2400" spc="-60" dirty="0">
                <a:latin typeface="Arial MT"/>
                <a:cs typeface="Arial MT"/>
              </a:rPr>
              <a:t> </a:t>
            </a:r>
            <a:r>
              <a:rPr sz="2400" dirty="0">
                <a:latin typeface="Arial MT"/>
                <a:cs typeface="Arial MT"/>
              </a:rPr>
              <a:t>something</a:t>
            </a:r>
            <a:r>
              <a:rPr sz="2400" spc="-40" dirty="0">
                <a:latin typeface="Arial MT"/>
                <a:cs typeface="Arial MT"/>
              </a:rPr>
              <a:t> </a:t>
            </a:r>
            <a:r>
              <a:rPr sz="2400" dirty="0">
                <a:latin typeface="Arial MT"/>
                <a:cs typeface="Arial MT"/>
              </a:rPr>
              <a:t>and</a:t>
            </a:r>
            <a:r>
              <a:rPr sz="2400" spc="-65" dirty="0">
                <a:latin typeface="Arial MT"/>
                <a:cs typeface="Arial MT"/>
              </a:rPr>
              <a:t> </a:t>
            </a:r>
            <a:r>
              <a:rPr sz="2400" dirty="0">
                <a:latin typeface="Arial MT"/>
                <a:cs typeface="Arial MT"/>
              </a:rPr>
              <a:t>return</a:t>
            </a:r>
            <a:r>
              <a:rPr sz="2400" spc="-60" dirty="0">
                <a:latin typeface="Arial MT"/>
                <a:cs typeface="Arial MT"/>
              </a:rPr>
              <a:t> </a:t>
            </a:r>
            <a:r>
              <a:rPr sz="2400" dirty="0">
                <a:latin typeface="Arial MT"/>
                <a:cs typeface="Arial MT"/>
              </a:rPr>
              <a:t>a</a:t>
            </a:r>
            <a:r>
              <a:rPr sz="2400" spc="-55" dirty="0">
                <a:latin typeface="Arial MT"/>
                <a:cs typeface="Arial MT"/>
              </a:rPr>
              <a:t> </a:t>
            </a:r>
            <a:r>
              <a:rPr sz="2400" spc="-10" dirty="0">
                <a:latin typeface="Arial MT"/>
                <a:cs typeface="Arial MT"/>
              </a:rPr>
              <a:t>value:</a:t>
            </a:r>
            <a:endParaRPr sz="2400">
              <a:latin typeface="Arial MT"/>
              <a:cs typeface="Arial MT"/>
            </a:endParaRPr>
          </a:p>
        </p:txBody>
      </p:sp>
      <p:graphicFrame>
        <p:nvGraphicFramePr>
          <p:cNvPr id="4" name="object 4"/>
          <p:cNvGraphicFramePr>
            <a:graphicFrameLocks noGrp="1"/>
          </p:cNvGraphicFramePr>
          <p:nvPr/>
        </p:nvGraphicFramePr>
        <p:xfrm>
          <a:off x="1329816" y="2661857"/>
          <a:ext cx="8174355" cy="2249170"/>
        </p:xfrm>
        <a:graphic>
          <a:graphicData uri="http://schemas.openxmlformats.org/drawingml/2006/table">
            <a:tbl>
              <a:tblPr firstRow="1" bandRow="1">
                <a:tableStyleId>{2D5ABB26-0587-4C30-8999-92F81FD0307C}</a:tableStyleId>
              </a:tblPr>
              <a:tblGrid>
                <a:gridCol w="1821180"/>
                <a:gridCol w="784225"/>
                <a:gridCol w="749299"/>
                <a:gridCol w="975360"/>
                <a:gridCol w="819150"/>
                <a:gridCol w="819150"/>
                <a:gridCol w="2129155"/>
              </a:tblGrid>
              <a:tr h="631190">
                <a:tc>
                  <a:txBody>
                    <a:bodyPr/>
                    <a:lstStyle/>
                    <a:p>
                      <a:pPr marL="318135" indent="-286385">
                        <a:lnSpc>
                          <a:spcPts val="1990"/>
                        </a:lnSpc>
                        <a:buClr>
                          <a:srgbClr val="2575B4"/>
                        </a:buClr>
                        <a:buFont typeface="Wingdings" panose="05000000000000000000"/>
                        <a:buChar char=""/>
                        <a:tabLst>
                          <a:tab pos="318135" algn="l"/>
                        </a:tabLst>
                      </a:pPr>
                      <a:r>
                        <a:rPr sz="1800" spc="-10" dirty="0">
                          <a:latin typeface="Arial MT"/>
                          <a:cs typeface="Arial MT"/>
                        </a:rPr>
                        <a:t>Arithmetic:</a:t>
                      </a:r>
                      <a:endParaRPr sz="1800">
                        <a:latin typeface="Arial MT"/>
                        <a:cs typeface="Arial MT"/>
                      </a:endParaRPr>
                    </a:p>
                    <a:p>
                      <a:pPr marL="318135" indent="-286385">
                        <a:lnSpc>
                          <a:spcPct val="100000"/>
                        </a:lnSpc>
                        <a:spcBef>
                          <a:spcPts val="430"/>
                        </a:spcBef>
                        <a:buClr>
                          <a:srgbClr val="2575B4"/>
                        </a:buClr>
                        <a:buFont typeface="Wingdings" panose="05000000000000000000"/>
                        <a:buChar char=""/>
                        <a:tabLst>
                          <a:tab pos="318135" algn="l"/>
                        </a:tabLst>
                      </a:pPr>
                      <a:r>
                        <a:rPr sz="1800" spc="-10" dirty="0">
                          <a:latin typeface="Arial MT"/>
                          <a:cs typeface="Arial MT"/>
                        </a:rPr>
                        <a:t>Logical:</a:t>
                      </a:r>
                      <a:endParaRPr sz="1800">
                        <a:latin typeface="Arial MT"/>
                        <a:cs typeface="Arial MT"/>
                      </a:endParaRPr>
                    </a:p>
                  </a:txBody>
                  <a:tcPr marL="0" marR="0" marT="0" marB="0"/>
                </a:tc>
                <a:tc>
                  <a:txBody>
                    <a:bodyPr/>
                    <a:lstStyle/>
                    <a:p>
                      <a:pPr marL="274955">
                        <a:lnSpc>
                          <a:spcPts val="1990"/>
                        </a:lnSpc>
                      </a:pPr>
                      <a:r>
                        <a:rPr sz="1800" spc="-50" dirty="0">
                          <a:latin typeface="Courier New" panose="02070309020205020404"/>
                          <a:cs typeface="Courier New" panose="02070309020205020404"/>
                        </a:rPr>
                        <a:t>+</a:t>
                      </a:r>
                      <a:endParaRPr sz="1800">
                        <a:latin typeface="Courier New" panose="02070309020205020404"/>
                        <a:cs typeface="Courier New" panose="02070309020205020404"/>
                      </a:endParaRPr>
                    </a:p>
                    <a:p>
                      <a:pPr marL="236855">
                        <a:lnSpc>
                          <a:spcPct val="100000"/>
                        </a:lnSpc>
                        <a:spcBef>
                          <a:spcPts val="430"/>
                        </a:spcBef>
                      </a:pPr>
                      <a:r>
                        <a:rPr sz="1800" spc="-25" dirty="0">
                          <a:latin typeface="Courier New" panose="02070309020205020404"/>
                          <a:cs typeface="Courier New" panose="02070309020205020404"/>
                        </a:rPr>
                        <a:t>and</a:t>
                      </a:r>
                      <a:endParaRPr sz="1800">
                        <a:latin typeface="Courier New" panose="02070309020205020404"/>
                        <a:cs typeface="Courier New" panose="02070309020205020404"/>
                      </a:endParaRPr>
                    </a:p>
                  </a:txBody>
                  <a:tcPr marL="0" marR="0" marT="0" marB="0"/>
                </a:tc>
                <a:tc>
                  <a:txBody>
                    <a:bodyPr/>
                    <a:lstStyle/>
                    <a:p>
                      <a:pPr marL="173355">
                        <a:lnSpc>
                          <a:spcPts val="1990"/>
                        </a:lnSpc>
                      </a:pPr>
                      <a:r>
                        <a:rPr sz="1800" spc="-50" dirty="0">
                          <a:latin typeface="Courier New" panose="02070309020205020404"/>
                          <a:cs typeface="Courier New" panose="02070309020205020404"/>
                        </a:rPr>
                        <a:t>-</a:t>
                      </a:r>
                      <a:endParaRPr sz="1800">
                        <a:latin typeface="Courier New" panose="02070309020205020404"/>
                        <a:cs typeface="Courier New" panose="02070309020205020404"/>
                      </a:endParaRPr>
                    </a:p>
                    <a:p>
                      <a:pPr marL="271145">
                        <a:lnSpc>
                          <a:spcPct val="100000"/>
                        </a:lnSpc>
                        <a:spcBef>
                          <a:spcPts val="430"/>
                        </a:spcBef>
                      </a:pPr>
                      <a:r>
                        <a:rPr sz="1800" spc="-25" dirty="0">
                          <a:latin typeface="Courier New" panose="02070309020205020404"/>
                          <a:cs typeface="Courier New" panose="02070309020205020404"/>
                        </a:rPr>
                        <a:t>or</a:t>
                      </a:r>
                      <a:endParaRPr sz="1800">
                        <a:latin typeface="Courier New" panose="02070309020205020404"/>
                        <a:cs typeface="Courier New" panose="02070309020205020404"/>
                      </a:endParaRPr>
                    </a:p>
                  </a:txBody>
                  <a:tcPr marL="0" marR="0" marT="0" marB="0"/>
                </a:tc>
                <a:tc>
                  <a:txBody>
                    <a:bodyPr/>
                    <a:lstStyle/>
                    <a:p>
                      <a:pPr marL="107315">
                        <a:lnSpc>
                          <a:spcPts val="1990"/>
                        </a:lnSpc>
                        <a:tabLst>
                          <a:tab pos="789305" algn="l"/>
                        </a:tabLst>
                      </a:pPr>
                      <a:r>
                        <a:rPr sz="1800" spc="-50" dirty="0">
                          <a:latin typeface="Courier New" panose="02070309020205020404"/>
                          <a:cs typeface="Courier New" panose="02070309020205020404"/>
                        </a:rPr>
                        <a:t>*</a:t>
                      </a:r>
                      <a:r>
                        <a:rPr sz="1800" dirty="0">
                          <a:latin typeface="Courier New" panose="02070309020205020404"/>
                          <a:cs typeface="Courier New" panose="02070309020205020404"/>
                        </a:rPr>
                        <a:t>	</a:t>
                      </a:r>
                      <a:r>
                        <a:rPr sz="1800" spc="-50" dirty="0">
                          <a:latin typeface="Courier New" panose="02070309020205020404"/>
                          <a:cs typeface="Courier New" panose="02070309020205020404"/>
                        </a:rPr>
                        <a:t>/</a:t>
                      </a:r>
                      <a:endParaRPr sz="1800">
                        <a:latin typeface="Courier New" panose="02070309020205020404"/>
                        <a:cs typeface="Courier New" panose="02070309020205020404"/>
                      </a:endParaRPr>
                    </a:p>
                    <a:p>
                      <a:pPr marL="203835">
                        <a:lnSpc>
                          <a:spcPct val="100000"/>
                        </a:lnSpc>
                        <a:spcBef>
                          <a:spcPts val="430"/>
                        </a:spcBef>
                      </a:pPr>
                      <a:r>
                        <a:rPr sz="1800" spc="-25" dirty="0">
                          <a:latin typeface="Courier New" panose="02070309020205020404"/>
                          <a:cs typeface="Courier New" panose="02070309020205020404"/>
                        </a:rPr>
                        <a:t>not</a:t>
                      </a:r>
                      <a:endParaRPr sz="1800">
                        <a:latin typeface="Courier New" panose="02070309020205020404"/>
                        <a:cs typeface="Courier New" panose="02070309020205020404"/>
                      </a:endParaRPr>
                    </a:p>
                  </a:txBody>
                  <a:tcPr marL="0" marR="0" marT="0" marB="0"/>
                </a:tc>
                <a:tc>
                  <a:txBody>
                    <a:bodyPr/>
                    <a:lstStyle/>
                    <a:p>
                      <a:pPr marR="177165" algn="r">
                        <a:lnSpc>
                          <a:spcPts val="1990"/>
                        </a:lnSpc>
                      </a:pPr>
                      <a:r>
                        <a:rPr sz="1800" spc="-25" dirty="0">
                          <a:latin typeface="Courier New" panose="02070309020205020404"/>
                          <a:cs typeface="Courier New" panose="02070309020205020404"/>
                        </a:rPr>
                        <a:t>//</a:t>
                      </a:r>
                      <a:endParaRPr sz="1800">
                        <a:latin typeface="Courier New" panose="02070309020205020404"/>
                        <a:cs typeface="Courier New" panose="02070309020205020404"/>
                      </a:endParaRPr>
                    </a:p>
                  </a:txBody>
                  <a:tcPr marL="0" marR="0" marT="0" marB="0"/>
                </a:tc>
                <a:tc>
                  <a:txBody>
                    <a:bodyPr/>
                    <a:lstStyle/>
                    <a:p>
                      <a:pPr marL="222885">
                        <a:lnSpc>
                          <a:spcPts val="1990"/>
                        </a:lnSpc>
                      </a:pPr>
                      <a:r>
                        <a:rPr sz="1800" spc="-50" dirty="0">
                          <a:latin typeface="Courier New" panose="02070309020205020404"/>
                          <a:cs typeface="Courier New" panose="02070309020205020404"/>
                        </a:rPr>
                        <a:t>%</a:t>
                      </a:r>
                      <a:endParaRPr sz="1800">
                        <a:latin typeface="Courier New" panose="02070309020205020404"/>
                        <a:cs typeface="Courier New" panose="02070309020205020404"/>
                      </a:endParaRPr>
                    </a:p>
                  </a:txBody>
                  <a:tcPr marL="0" marR="0" marT="0" marB="0"/>
                </a:tc>
                <a:tc>
                  <a:txBody>
                    <a:bodyPr/>
                    <a:lstStyle/>
                    <a:p>
                      <a:pPr marL="222250">
                        <a:lnSpc>
                          <a:spcPts val="1990"/>
                        </a:lnSpc>
                      </a:pPr>
                      <a:r>
                        <a:rPr sz="1800" spc="-25" dirty="0">
                          <a:latin typeface="Courier New" panose="02070309020205020404"/>
                          <a:cs typeface="Courier New" panose="02070309020205020404"/>
                        </a:rPr>
                        <a:t>**</a:t>
                      </a:r>
                      <a:endParaRPr sz="1800">
                        <a:latin typeface="Courier New" panose="02070309020205020404"/>
                        <a:cs typeface="Courier New" panose="02070309020205020404"/>
                      </a:endParaRPr>
                    </a:p>
                  </a:txBody>
                  <a:tcPr marL="0" marR="0" marT="0" marB="0"/>
                </a:tc>
              </a:tr>
              <a:tr h="328930">
                <a:tc>
                  <a:txBody>
                    <a:bodyPr/>
                    <a:lstStyle/>
                    <a:p>
                      <a:pPr marL="318135" indent="-286385">
                        <a:lnSpc>
                          <a:spcPct val="100000"/>
                        </a:lnSpc>
                        <a:spcBef>
                          <a:spcPts val="40"/>
                        </a:spcBef>
                        <a:buClr>
                          <a:srgbClr val="2575B4"/>
                        </a:buClr>
                        <a:buFont typeface="Wingdings" panose="05000000000000000000"/>
                        <a:buChar char=""/>
                        <a:tabLst>
                          <a:tab pos="318135" algn="l"/>
                        </a:tabLst>
                      </a:pPr>
                      <a:r>
                        <a:rPr sz="1800" spc="-10" dirty="0">
                          <a:latin typeface="Arial MT"/>
                          <a:cs typeface="Arial MT"/>
                        </a:rPr>
                        <a:t>Comparison:</a:t>
                      </a:r>
                      <a:endParaRPr sz="1800">
                        <a:latin typeface="Arial MT"/>
                        <a:cs typeface="Arial MT"/>
                      </a:endParaRPr>
                    </a:p>
                  </a:txBody>
                  <a:tcPr marL="0" marR="0" marT="5080" marB="0"/>
                </a:tc>
                <a:tc>
                  <a:txBody>
                    <a:bodyPr/>
                    <a:lstStyle/>
                    <a:p>
                      <a:pPr marR="164465" algn="ctr">
                        <a:lnSpc>
                          <a:spcPct val="100000"/>
                        </a:lnSpc>
                        <a:spcBef>
                          <a:spcPts val="40"/>
                        </a:spcBef>
                      </a:pPr>
                      <a:r>
                        <a:rPr sz="1800" spc="-50" dirty="0">
                          <a:latin typeface="Courier New" panose="02070309020205020404"/>
                          <a:cs typeface="Courier New" panose="02070309020205020404"/>
                        </a:rPr>
                        <a:t>&gt;</a:t>
                      </a:r>
                      <a:endParaRPr sz="1800">
                        <a:latin typeface="Courier New" panose="02070309020205020404"/>
                        <a:cs typeface="Courier New" panose="02070309020205020404"/>
                      </a:endParaRPr>
                    </a:p>
                  </a:txBody>
                  <a:tcPr marL="0" marR="0" marT="5080" marB="0"/>
                </a:tc>
                <a:tc>
                  <a:txBody>
                    <a:bodyPr/>
                    <a:lstStyle/>
                    <a:p>
                      <a:pPr marR="60325" algn="r">
                        <a:lnSpc>
                          <a:spcPct val="100000"/>
                        </a:lnSpc>
                        <a:spcBef>
                          <a:spcPts val="40"/>
                        </a:spcBef>
                      </a:pPr>
                      <a:r>
                        <a:rPr sz="1800" spc="-50" dirty="0">
                          <a:latin typeface="Courier New" panose="02070309020205020404"/>
                          <a:cs typeface="Courier New" panose="02070309020205020404"/>
                        </a:rPr>
                        <a:t>&lt;</a:t>
                      </a:r>
                      <a:endParaRPr sz="1800">
                        <a:latin typeface="Courier New" panose="02070309020205020404"/>
                        <a:cs typeface="Courier New" panose="02070309020205020404"/>
                      </a:endParaRPr>
                    </a:p>
                  </a:txBody>
                  <a:tcPr marL="0" marR="0" marT="5080" marB="0"/>
                </a:tc>
                <a:tc>
                  <a:txBody>
                    <a:bodyPr/>
                    <a:lstStyle/>
                    <a:p>
                      <a:pPr>
                        <a:lnSpc>
                          <a:spcPct val="100000"/>
                        </a:lnSpc>
                      </a:pPr>
                      <a:endParaRPr sz="2000">
                        <a:latin typeface="Times New Roman" panose="02020603050405020304"/>
                        <a:cs typeface="Times New Roman" panose="02020603050405020304"/>
                      </a:endParaRPr>
                    </a:p>
                  </a:txBody>
                  <a:tcPr marL="0" marR="0" marT="0" marB="0"/>
                </a:tc>
                <a:tc>
                  <a:txBody>
                    <a:bodyPr/>
                    <a:lstStyle/>
                    <a:p>
                      <a:pPr marL="48260">
                        <a:lnSpc>
                          <a:spcPct val="100000"/>
                        </a:lnSpc>
                        <a:spcBef>
                          <a:spcPts val="40"/>
                        </a:spcBef>
                      </a:pPr>
                      <a:r>
                        <a:rPr sz="1800" spc="-25" dirty="0">
                          <a:latin typeface="Courier New" panose="02070309020205020404"/>
                          <a:cs typeface="Courier New" panose="02070309020205020404"/>
                        </a:rPr>
                        <a:t>&gt;=</a:t>
                      </a:r>
                      <a:endParaRPr sz="1800">
                        <a:latin typeface="Courier New" panose="02070309020205020404"/>
                        <a:cs typeface="Courier New" panose="02070309020205020404"/>
                      </a:endParaRPr>
                    </a:p>
                  </a:txBody>
                  <a:tcPr marL="0" marR="0" marT="5080" marB="0"/>
                </a:tc>
                <a:tc>
                  <a:txBody>
                    <a:bodyPr/>
                    <a:lstStyle/>
                    <a:p>
                      <a:pPr marL="184785">
                        <a:lnSpc>
                          <a:spcPct val="100000"/>
                        </a:lnSpc>
                        <a:spcBef>
                          <a:spcPts val="40"/>
                        </a:spcBef>
                      </a:pPr>
                      <a:r>
                        <a:rPr sz="1800" spc="-25" dirty="0">
                          <a:latin typeface="Courier New" panose="02070309020205020404"/>
                          <a:cs typeface="Courier New" panose="02070309020205020404"/>
                        </a:rPr>
                        <a:t>&lt;=</a:t>
                      </a:r>
                      <a:endParaRPr sz="1800">
                        <a:latin typeface="Courier New" panose="02070309020205020404"/>
                        <a:cs typeface="Courier New" panose="02070309020205020404"/>
                      </a:endParaRPr>
                    </a:p>
                  </a:txBody>
                  <a:tcPr marL="0" marR="0" marT="5080" marB="0"/>
                </a:tc>
                <a:tc>
                  <a:txBody>
                    <a:bodyPr/>
                    <a:lstStyle/>
                    <a:p>
                      <a:pPr marL="730885">
                        <a:lnSpc>
                          <a:spcPct val="100000"/>
                        </a:lnSpc>
                        <a:spcBef>
                          <a:spcPts val="40"/>
                        </a:spcBef>
                        <a:tabLst>
                          <a:tab pos="1822450" algn="l"/>
                        </a:tabLst>
                      </a:pPr>
                      <a:r>
                        <a:rPr sz="1800" spc="-25" dirty="0">
                          <a:latin typeface="Courier New" panose="02070309020205020404"/>
                          <a:cs typeface="Courier New" panose="02070309020205020404"/>
                        </a:rPr>
                        <a:t>!=</a:t>
                      </a:r>
                      <a:r>
                        <a:rPr sz="1800" dirty="0">
                          <a:latin typeface="Courier New" panose="02070309020205020404"/>
                          <a:cs typeface="Courier New" panose="02070309020205020404"/>
                        </a:rPr>
                        <a:t>	</a:t>
                      </a:r>
                      <a:r>
                        <a:rPr sz="1800" spc="-25" dirty="0">
                          <a:latin typeface="Courier New" panose="02070309020205020404"/>
                          <a:cs typeface="Courier New" panose="02070309020205020404"/>
                        </a:rPr>
                        <a:t>==</a:t>
                      </a:r>
                      <a:endParaRPr sz="1800">
                        <a:latin typeface="Courier New" panose="02070309020205020404"/>
                        <a:cs typeface="Courier New" panose="02070309020205020404"/>
                      </a:endParaRPr>
                    </a:p>
                  </a:txBody>
                  <a:tcPr marL="0" marR="0" marT="5080" marB="0"/>
                </a:tc>
              </a:tr>
              <a:tr h="328930">
                <a:tc>
                  <a:txBody>
                    <a:bodyPr/>
                    <a:lstStyle/>
                    <a:p>
                      <a:pPr marL="318135" indent="-286385">
                        <a:lnSpc>
                          <a:spcPct val="100000"/>
                        </a:lnSpc>
                        <a:spcBef>
                          <a:spcPts val="40"/>
                        </a:spcBef>
                        <a:buClr>
                          <a:srgbClr val="2575B4"/>
                        </a:buClr>
                        <a:buFont typeface="Wingdings" panose="05000000000000000000"/>
                        <a:buChar char=""/>
                        <a:tabLst>
                          <a:tab pos="318135" algn="l"/>
                        </a:tabLst>
                      </a:pPr>
                      <a:r>
                        <a:rPr sz="1800" spc="-10" dirty="0">
                          <a:latin typeface="Arial MT"/>
                          <a:cs typeface="Arial MT"/>
                        </a:rPr>
                        <a:t>Assignment:</a:t>
                      </a:r>
                      <a:endParaRPr sz="1800">
                        <a:latin typeface="Arial MT"/>
                        <a:cs typeface="Arial MT"/>
                      </a:endParaRPr>
                    </a:p>
                  </a:txBody>
                  <a:tcPr marL="0" marR="0" marT="5080" marB="0"/>
                </a:tc>
                <a:tc>
                  <a:txBody>
                    <a:bodyPr/>
                    <a:lstStyle/>
                    <a:p>
                      <a:pPr marR="115570" algn="ctr">
                        <a:lnSpc>
                          <a:spcPct val="100000"/>
                        </a:lnSpc>
                        <a:spcBef>
                          <a:spcPts val="40"/>
                        </a:spcBef>
                      </a:pPr>
                      <a:r>
                        <a:rPr sz="1800" spc="-50" dirty="0">
                          <a:latin typeface="Courier New" panose="02070309020205020404"/>
                          <a:cs typeface="Courier New" panose="02070309020205020404"/>
                        </a:rPr>
                        <a:t>=</a:t>
                      </a:r>
                      <a:endParaRPr sz="1800">
                        <a:latin typeface="Courier New" panose="02070309020205020404"/>
                        <a:cs typeface="Courier New" panose="02070309020205020404"/>
                      </a:endParaRPr>
                    </a:p>
                  </a:txBody>
                  <a:tcPr marL="0" marR="0" marT="5080" marB="0"/>
                </a:tc>
                <a:tc>
                  <a:txBody>
                    <a:bodyPr/>
                    <a:lstStyle/>
                    <a:p>
                      <a:pPr>
                        <a:lnSpc>
                          <a:spcPct val="100000"/>
                        </a:lnSpc>
                      </a:pPr>
                      <a:endParaRPr sz="2000">
                        <a:latin typeface="Times New Roman" panose="02020603050405020304"/>
                        <a:cs typeface="Times New Roman" panose="02020603050405020304"/>
                      </a:endParaRPr>
                    </a:p>
                  </a:txBody>
                  <a:tcPr marL="0" marR="0" marT="0" marB="0"/>
                </a:tc>
                <a:tc>
                  <a:txBody>
                    <a:bodyPr/>
                    <a:lstStyle/>
                    <a:p>
                      <a:pPr>
                        <a:lnSpc>
                          <a:spcPct val="100000"/>
                        </a:lnSpc>
                      </a:pPr>
                      <a:endParaRPr sz="2000">
                        <a:latin typeface="Times New Roman" panose="02020603050405020304"/>
                        <a:cs typeface="Times New Roman" panose="02020603050405020304"/>
                      </a:endParaRPr>
                    </a:p>
                  </a:txBody>
                  <a:tcPr marL="0" marR="0" marT="0" marB="0"/>
                </a:tc>
                <a:tc>
                  <a:txBody>
                    <a:bodyPr/>
                    <a:lstStyle/>
                    <a:p>
                      <a:pPr>
                        <a:lnSpc>
                          <a:spcPct val="100000"/>
                        </a:lnSpc>
                      </a:pPr>
                      <a:endParaRPr sz="2000">
                        <a:latin typeface="Times New Roman" panose="02020603050405020304"/>
                        <a:cs typeface="Times New Roman" panose="02020603050405020304"/>
                      </a:endParaRPr>
                    </a:p>
                  </a:txBody>
                  <a:tcPr marL="0" marR="0" marT="0" marB="0"/>
                </a:tc>
                <a:tc>
                  <a:txBody>
                    <a:bodyPr/>
                    <a:lstStyle/>
                    <a:p>
                      <a:pPr>
                        <a:lnSpc>
                          <a:spcPct val="100000"/>
                        </a:lnSpc>
                      </a:pPr>
                      <a:endParaRPr sz="2000">
                        <a:latin typeface="Times New Roman" panose="02020603050405020304"/>
                        <a:cs typeface="Times New Roman" panose="02020603050405020304"/>
                      </a:endParaRPr>
                    </a:p>
                  </a:txBody>
                  <a:tcPr marL="0" marR="0" marT="0" marB="0"/>
                </a:tc>
                <a:tc>
                  <a:txBody>
                    <a:bodyPr/>
                    <a:lstStyle/>
                    <a:p>
                      <a:pPr>
                        <a:lnSpc>
                          <a:spcPct val="100000"/>
                        </a:lnSpc>
                      </a:pPr>
                      <a:endParaRPr sz="2000">
                        <a:latin typeface="Times New Roman" panose="02020603050405020304"/>
                        <a:cs typeface="Times New Roman" panose="02020603050405020304"/>
                      </a:endParaRPr>
                    </a:p>
                  </a:txBody>
                  <a:tcPr marL="0" marR="0" marT="0" marB="0"/>
                </a:tc>
              </a:tr>
              <a:tr h="302260">
                <a:tc>
                  <a:txBody>
                    <a:bodyPr/>
                    <a:lstStyle/>
                    <a:p>
                      <a:pPr marL="318135" indent="-286385">
                        <a:lnSpc>
                          <a:spcPct val="100000"/>
                        </a:lnSpc>
                        <a:spcBef>
                          <a:spcPts val="40"/>
                        </a:spcBef>
                        <a:buClr>
                          <a:srgbClr val="2575B4"/>
                        </a:buClr>
                        <a:buFont typeface="Wingdings" panose="05000000000000000000"/>
                        <a:buChar char=""/>
                        <a:tabLst>
                          <a:tab pos="318135" algn="l"/>
                        </a:tabLst>
                      </a:pPr>
                      <a:r>
                        <a:rPr sz="1800" spc="-10" dirty="0">
                          <a:latin typeface="Arial MT"/>
                          <a:cs typeface="Arial MT"/>
                        </a:rPr>
                        <a:t>Bitwise:</a:t>
                      </a:r>
                      <a:endParaRPr sz="1800">
                        <a:latin typeface="Arial MT"/>
                        <a:cs typeface="Arial MT"/>
                      </a:endParaRPr>
                    </a:p>
                  </a:txBody>
                  <a:tcPr marL="0" marR="0" marT="5080" marB="0"/>
                </a:tc>
                <a:tc>
                  <a:txBody>
                    <a:bodyPr/>
                    <a:lstStyle/>
                    <a:p>
                      <a:pPr marR="164465" algn="ctr">
                        <a:lnSpc>
                          <a:spcPct val="100000"/>
                        </a:lnSpc>
                        <a:spcBef>
                          <a:spcPts val="40"/>
                        </a:spcBef>
                      </a:pPr>
                      <a:r>
                        <a:rPr sz="1800" spc="-50" dirty="0">
                          <a:latin typeface="Courier New" panose="02070309020205020404"/>
                          <a:cs typeface="Courier New" panose="02070309020205020404"/>
                        </a:rPr>
                        <a:t>&amp;</a:t>
                      </a:r>
                      <a:endParaRPr sz="1800">
                        <a:latin typeface="Courier New" panose="02070309020205020404"/>
                        <a:cs typeface="Courier New" panose="02070309020205020404"/>
                      </a:endParaRPr>
                    </a:p>
                  </a:txBody>
                  <a:tcPr marL="0" marR="0" marT="5080" marB="0"/>
                </a:tc>
                <a:tc>
                  <a:txBody>
                    <a:bodyPr/>
                    <a:lstStyle/>
                    <a:p>
                      <a:pPr marL="135255">
                        <a:lnSpc>
                          <a:spcPct val="100000"/>
                        </a:lnSpc>
                        <a:spcBef>
                          <a:spcPts val="40"/>
                        </a:spcBef>
                      </a:pPr>
                      <a:r>
                        <a:rPr sz="1800" spc="-50" dirty="0">
                          <a:latin typeface="Courier New" panose="02070309020205020404"/>
                          <a:cs typeface="Courier New" panose="02070309020205020404"/>
                        </a:rPr>
                        <a:t>|</a:t>
                      </a:r>
                      <a:endParaRPr sz="1800">
                        <a:latin typeface="Courier New" panose="02070309020205020404"/>
                        <a:cs typeface="Courier New" panose="02070309020205020404"/>
                      </a:endParaRPr>
                    </a:p>
                  </a:txBody>
                  <a:tcPr marL="0" marR="0" marT="5080" marB="0"/>
                </a:tc>
                <a:tc>
                  <a:txBody>
                    <a:bodyPr/>
                    <a:lstStyle/>
                    <a:p>
                      <a:pPr marL="67945">
                        <a:lnSpc>
                          <a:spcPct val="100000"/>
                        </a:lnSpc>
                        <a:spcBef>
                          <a:spcPts val="40"/>
                        </a:spcBef>
                        <a:tabLst>
                          <a:tab pos="750570" algn="l"/>
                        </a:tabLst>
                      </a:pPr>
                      <a:r>
                        <a:rPr sz="1800" spc="-50" dirty="0">
                          <a:latin typeface="Courier New" panose="02070309020205020404"/>
                          <a:cs typeface="Courier New" panose="02070309020205020404"/>
                        </a:rPr>
                        <a:t>~</a:t>
                      </a:r>
                      <a:r>
                        <a:rPr sz="1800" dirty="0">
                          <a:latin typeface="Courier New" panose="02070309020205020404"/>
                          <a:cs typeface="Courier New" panose="02070309020205020404"/>
                        </a:rPr>
                        <a:t>	</a:t>
                      </a:r>
                      <a:r>
                        <a:rPr sz="1800" spc="-50" dirty="0">
                          <a:latin typeface="Courier New" panose="02070309020205020404"/>
                          <a:cs typeface="Courier New" panose="02070309020205020404"/>
                        </a:rPr>
                        <a:t>^</a:t>
                      </a:r>
                      <a:endParaRPr sz="1800">
                        <a:latin typeface="Courier New" panose="02070309020205020404"/>
                        <a:cs typeface="Courier New" panose="02070309020205020404"/>
                      </a:endParaRPr>
                    </a:p>
                  </a:txBody>
                  <a:tcPr marL="0" marR="0" marT="5080" marB="0"/>
                </a:tc>
                <a:tc>
                  <a:txBody>
                    <a:bodyPr/>
                    <a:lstStyle/>
                    <a:p>
                      <a:pPr marR="215900" algn="r">
                        <a:lnSpc>
                          <a:spcPct val="100000"/>
                        </a:lnSpc>
                        <a:spcBef>
                          <a:spcPts val="40"/>
                        </a:spcBef>
                      </a:pPr>
                      <a:r>
                        <a:rPr sz="1800" spc="-25" dirty="0">
                          <a:latin typeface="Courier New" panose="02070309020205020404"/>
                          <a:cs typeface="Courier New" panose="02070309020205020404"/>
                        </a:rPr>
                        <a:t>&gt;&gt;</a:t>
                      </a:r>
                      <a:endParaRPr sz="1800">
                        <a:latin typeface="Courier New" panose="02070309020205020404"/>
                        <a:cs typeface="Courier New" panose="02070309020205020404"/>
                      </a:endParaRPr>
                    </a:p>
                  </a:txBody>
                  <a:tcPr marL="0" marR="0" marT="5080" marB="0"/>
                </a:tc>
                <a:tc>
                  <a:txBody>
                    <a:bodyPr/>
                    <a:lstStyle/>
                    <a:p>
                      <a:pPr marL="321310">
                        <a:lnSpc>
                          <a:spcPct val="100000"/>
                        </a:lnSpc>
                        <a:spcBef>
                          <a:spcPts val="40"/>
                        </a:spcBef>
                      </a:pPr>
                      <a:r>
                        <a:rPr sz="1800" spc="-25" dirty="0">
                          <a:latin typeface="Courier New" panose="02070309020205020404"/>
                          <a:cs typeface="Courier New" panose="02070309020205020404"/>
                        </a:rPr>
                        <a:t>&lt;&lt;</a:t>
                      </a:r>
                      <a:endParaRPr sz="1800">
                        <a:latin typeface="Courier New" panose="02070309020205020404"/>
                        <a:cs typeface="Courier New" panose="02070309020205020404"/>
                      </a:endParaRPr>
                    </a:p>
                  </a:txBody>
                  <a:tcPr marL="0" marR="0" marT="5080" marB="0"/>
                </a:tc>
                <a:tc>
                  <a:txBody>
                    <a:bodyPr/>
                    <a:lstStyle/>
                    <a:p>
                      <a:pPr>
                        <a:lnSpc>
                          <a:spcPct val="100000"/>
                        </a:lnSpc>
                      </a:pPr>
                      <a:endParaRPr sz="1800">
                        <a:latin typeface="Times New Roman" panose="02020603050405020304"/>
                        <a:cs typeface="Times New Roman" panose="02020603050405020304"/>
                      </a:endParaRPr>
                    </a:p>
                  </a:txBody>
                  <a:tcPr marL="0" marR="0" marT="0" marB="0"/>
                </a:tc>
              </a:tr>
              <a:tr h="355600">
                <a:tc>
                  <a:txBody>
                    <a:bodyPr/>
                    <a:lstStyle/>
                    <a:p>
                      <a:pPr marL="318135" indent="-286385">
                        <a:lnSpc>
                          <a:spcPct val="100000"/>
                        </a:lnSpc>
                        <a:spcBef>
                          <a:spcPts val="250"/>
                        </a:spcBef>
                        <a:buClr>
                          <a:srgbClr val="2575B4"/>
                        </a:buClr>
                        <a:buFont typeface="Wingdings" panose="05000000000000000000"/>
                        <a:buChar char=""/>
                        <a:tabLst>
                          <a:tab pos="318135" algn="l"/>
                        </a:tabLst>
                      </a:pPr>
                      <a:r>
                        <a:rPr sz="1800" spc="-10" dirty="0">
                          <a:latin typeface="Arial MT"/>
                          <a:cs typeface="Arial MT"/>
                        </a:rPr>
                        <a:t>Identity:</a:t>
                      </a:r>
                      <a:endParaRPr sz="1800">
                        <a:latin typeface="Arial MT"/>
                        <a:cs typeface="Arial MT"/>
                      </a:endParaRPr>
                    </a:p>
                  </a:txBody>
                  <a:tcPr marL="0" marR="0" marT="31750" marB="0"/>
                </a:tc>
                <a:tc>
                  <a:txBody>
                    <a:bodyPr/>
                    <a:lstStyle/>
                    <a:p>
                      <a:pPr marR="130810" algn="ctr">
                        <a:lnSpc>
                          <a:spcPct val="100000"/>
                        </a:lnSpc>
                        <a:spcBef>
                          <a:spcPts val="250"/>
                        </a:spcBef>
                      </a:pPr>
                      <a:r>
                        <a:rPr sz="1800" spc="-25" dirty="0">
                          <a:latin typeface="Courier New" panose="02070309020205020404"/>
                          <a:cs typeface="Courier New" panose="02070309020205020404"/>
                        </a:rPr>
                        <a:t>is</a:t>
                      </a:r>
                      <a:endParaRPr sz="1800">
                        <a:latin typeface="Courier New" panose="02070309020205020404"/>
                        <a:cs typeface="Courier New" panose="02070309020205020404"/>
                      </a:endParaRPr>
                    </a:p>
                  </a:txBody>
                  <a:tcPr marL="0" marR="0" marT="31750" marB="0"/>
                </a:tc>
                <a:tc gridSpan="5">
                  <a:txBody>
                    <a:bodyPr/>
                    <a:lstStyle/>
                    <a:p>
                      <a:pPr marL="631190">
                        <a:lnSpc>
                          <a:spcPct val="100000"/>
                        </a:lnSpc>
                        <a:spcBef>
                          <a:spcPts val="250"/>
                        </a:spcBef>
                      </a:pPr>
                      <a:r>
                        <a:rPr sz="1800" dirty="0">
                          <a:latin typeface="Courier New" panose="02070309020205020404"/>
                          <a:cs typeface="Courier New" panose="02070309020205020404"/>
                        </a:rPr>
                        <a:t>is</a:t>
                      </a:r>
                      <a:r>
                        <a:rPr sz="1800" spc="-30" dirty="0">
                          <a:latin typeface="Courier New" panose="02070309020205020404"/>
                          <a:cs typeface="Courier New" panose="02070309020205020404"/>
                        </a:rPr>
                        <a:t> </a:t>
                      </a:r>
                      <a:r>
                        <a:rPr sz="1800" spc="-25" dirty="0">
                          <a:latin typeface="Courier New" panose="02070309020205020404"/>
                          <a:cs typeface="Courier New" panose="02070309020205020404"/>
                        </a:rPr>
                        <a:t>not</a:t>
                      </a:r>
                      <a:endParaRPr sz="1800">
                        <a:latin typeface="Courier New" panose="02070309020205020404"/>
                        <a:cs typeface="Courier New" panose="02070309020205020404"/>
                      </a:endParaRPr>
                    </a:p>
                  </a:txBody>
                  <a:tcPr marL="0" marR="0" marT="31750" marB="0"/>
                </a:tc>
                <a:tc hMerge="1">
                  <a:tcPr marL="0" marR="0" marT="0" marB="0"/>
                </a:tc>
                <a:tc hMerge="1">
                  <a:tcPr marL="0" marR="0" marT="0" marB="0"/>
                </a:tc>
                <a:tc hMerge="1">
                  <a:tcPr marL="0" marR="0" marT="0" marB="0"/>
                </a:tc>
                <a:tc hMerge="1">
                  <a:tcPr marL="0" marR="0" marT="0" marB="0"/>
                </a:tc>
              </a:tr>
              <a:tr h="302260">
                <a:tc>
                  <a:txBody>
                    <a:bodyPr/>
                    <a:lstStyle/>
                    <a:p>
                      <a:pPr marL="318135" indent="-286385">
                        <a:lnSpc>
                          <a:spcPct val="100000"/>
                        </a:lnSpc>
                        <a:spcBef>
                          <a:spcPts val="40"/>
                        </a:spcBef>
                        <a:buClr>
                          <a:srgbClr val="2575B4"/>
                        </a:buClr>
                        <a:buFont typeface="Wingdings" panose="05000000000000000000"/>
                        <a:buChar char=""/>
                        <a:tabLst>
                          <a:tab pos="318135" algn="l"/>
                        </a:tabLst>
                      </a:pPr>
                      <a:r>
                        <a:rPr sz="1800" spc="-10" dirty="0">
                          <a:latin typeface="Arial MT"/>
                          <a:cs typeface="Arial MT"/>
                        </a:rPr>
                        <a:t>Membership:</a:t>
                      </a:r>
                      <a:endParaRPr sz="1800">
                        <a:latin typeface="Arial MT"/>
                        <a:cs typeface="Arial MT"/>
                      </a:endParaRPr>
                    </a:p>
                  </a:txBody>
                  <a:tcPr marL="0" marR="0" marT="5080" marB="0"/>
                </a:tc>
                <a:tc>
                  <a:txBody>
                    <a:bodyPr/>
                    <a:lstStyle/>
                    <a:p>
                      <a:pPr marR="103505" algn="ctr">
                        <a:lnSpc>
                          <a:spcPct val="100000"/>
                        </a:lnSpc>
                        <a:spcBef>
                          <a:spcPts val="40"/>
                        </a:spcBef>
                      </a:pPr>
                      <a:r>
                        <a:rPr sz="1800" spc="-25" dirty="0">
                          <a:latin typeface="Courier New" panose="02070309020205020404"/>
                          <a:cs typeface="Courier New" panose="02070309020205020404"/>
                        </a:rPr>
                        <a:t>in</a:t>
                      </a:r>
                      <a:endParaRPr sz="1800">
                        <a:latin typeface="Courier New" panose="02070309020205020404"/>
                        <a:cs typeface="Courier New" panose="02070309020205020404"/>
                      </a:endParaRPr>
                    </a:p>
                  </a:txBody>
                  <a:tcPr marL="0" marR="0" marT="5080" marB="0"/>
                </a:tc>
                <a:tc gridSpan="5">
                  <a:txBody>
                    <a:bodyPr/>
                    <a:lstStyle/>
                    <a:p>
                      <a:pPr marL="370205">
                        <a:lnSpc>
                          <a:spcPct val="100000"/>
                        </a:lnSpc>
                        <a:spcBef>
                          <a:spcPts val="40"/>
                        </a:spcBef>
                      </a:pPr>
                      <a:r>
                        <a:rPr sz="1800" dirty="0">
                          <a:latin typeface="Courier New" panose="02070309020205020404"/>
                          <a:cs typeface="Courier New" panose="02070309020205020404"/>
                        </a:rPr>
                        <a:t>not</a:t>
                      </a:r>
                      <a:r>
                        <a:rPr sz="1800" spc="-35" dirty="0">
                          <a:latin typeface="Courier New" panose="02070309020205020404"/>
                          <a:cs typeface="Courier New" panose="02070309020205020404"/>
                        </a:rPr>
                        <a:t> </a:t>
                      </a:r>
                      <a:r>
                        <a:rPr sz="1800" spc="-25" dirty="0">
                          <a:latin typeface="Courier New" panose="02070309020205020404"/>
                          <a:cs typeface="Courier New" panose="02070309020205020404"/>
                        </a:rPr>
                        <a:t>in</a:t>
                      </a:r>
                      <a:endParaRPr sz="1800">
                        <a:latin typeface="Courier New" panose="02070309020205020404"/>
                        <a:cs typeface="Courier New" panose="02070309020205020404"/>
                      </a:endParaRPr>
                    </a:p>
                  </a:txBody>
                  <a:tcPr marL="0" marR="0" marT="5080" marB="0"/>
                </a:tc>
                <a:tc hMerge="1">
                  <a:tcPr marL="0" marR="0" marT="0" marB="0"/>
                </a:tc>
                <a:tc hMerge="1">
                  <a:tcPr marL="0" marR="0" marT="0" marB="0"/>
                </a:tc>
                <a:tc hMerge="1">
                  <a:tcPr marL="0" marR="0" marT="0" marB="0"/>
                </a:tc>
                <a:tc hMerge="1">
                  <a:tcPr marL="0" marR="0" marT="0" marB="0"/>
                </a:tc>
              </a:tr>
            </a:tbl>
          </a:graphicData>
        </a:graphic>
      </p:graphicFrame>
      <p:sp>
        <p:nvSpPr>
          <p:cNvPr id="5" name="Date Placeholder 4"/>
          <p:cNvSpPr>
            <a:spLocks noGrp="1"/>
          </p:cNvSpPr>
          <p:nvPr>
            <p:ph type="dt" sz="half" idx="10"/>
          </p:nvPr>
        </p:nvSpPr>
        <p:spPr/>
        <p:txBody>
          <a:bodyPr/>
          <a:p>
            <a:fld id="{63A1C593-65D0-4073-BCC9-577B9352EA97}" type="datetime1">
              <a:rPr lang="en-US" smtClean="0"/>
            </a:fld>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12877" rIns="0" bIns="0" rtlCol="0">
            <a:spAutoFit/>
          </a:bodyPr>
          <a:lstStyle/>
          <a:p>
            <a:pPr marL="92075">
              <a:lnSpc>
                <a:spcPct val="100000"/>
              </a:lnSpc>
              <a:spcBef>
                <a:spcPts val="100"/>
              </a:spcBef>
            </a:pPr>
            <a:r>
              <a:rPr spc="-10" dirty="0"/>
              <a:t>Comments</a:t>
            </a:r>
            <a:endParaRPr spc="-10" dirty="0"/>
          </a:p>
        </p:txBody>
      </p:sp>
      <p:sp>
        <p:nvSpPr>
          <p:cNvPr id="3" name="object 3"/>
          <p:cNvSpPr txBox="1"/>
          <p:nvPr/>
        </p:nvSpPr>
        <p:spPr>
          <a:xfrm>
            <a:off x="891641" y="1648714"/>
            <a:ext cx="5794375" cy="3977004"/>
          </a:xfrm>
          <a:prstGeom prst="rect">
            <a:avLst/>
          </a:prstGeom>
        </p:spPr>
        <p:txBody>
          <a:bodyPr vert="horz" wrap="square" lIns="0" tIns="12700" rIns="0" bIns="0" rtlCol="0">
            <a:spAutoFit/>
          </a:bodyPr>
          <a:lstStyle/>
          <a:p>
            <a:pPr marL="355600" marR="60325" indent="-342900" algn="just">
              <a:lnSpc>
                <a:spcPct val="100000"/>
              </a:lnSpc>
              <a:spcBef>
                <a:spcPts val="100"/>
              </a:spcBef>
              <a:buClr>
                <a:srgbClr val="2575B4"/>
              </a:buClr>
              <a:buFont typeface="Wingdings" panose="05000000000000000000"/>
              <a:buChar char=""/>
              <a:tabLst>
                <a:tab pos="355600" algn="l"/>
              </a:tabLst>
            </a:pPr>
            <a:r>
              <a:rPr sz="2400" dirty="0">
                <a:latin typeface="Arial MT"/>
                <a:cs typeface="Arial MT"/>
              </a:rPr>
              <a:t>#</a:t>
            </a:r>
            <a:r>
              <a:rPr sz="2400" spc="-55" dirty="0">
                <a:latin typeface="Arial MT"/>
                <a:cs typeface="Arial MT"/>
              </a:rPr>
              <a:t> </a:t>
            </a:r>
            <a:r>
              <a:rPr sz="2400" dirty="0">
                <a:latin typeface="Arial MT"/>
                <a:cs typeface="Arial MT"/>
              </a:rPr>
              <a:t>is</a:t>
            </a:r>
            <a:r>
              <a:rPr sz="2400" spc="-50"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Python</a:t>
            </a:r>
            <a:r>
              <a:rPr sz="2400" spc="-55" dirty="0">
                <a:latin typeface="Arial MT"/>
                <a:cs typeface="Arial MT"/>
              </a:rPr>
              <a:t> </a:t>
            </a:r>
            <a:r>
              <a:rPr sz="2400" dirty="0">
                <a:latin typeface="Arial MT"/>
                <a:cs typeface="Arial MT"/>
              </a:rPr>
              <a:t>comment</a:t>
            </a:r>
            <a:r>
              <a:rPr sz="2400" spc="-50" dirty="0">
                <a:latin typeface="Arial MT"/>
                <a:cs typeface="Arial MT"/>
              </a:rPr>
              <a:t> </a:t>
            </a:r>
            <a:r>
              <a:rPr sz="2400" dirty="0">
                <a:latin typeface="Arial MT"/>
                <a:cs typeface="Arial MT"/>
              </a:rPr>
              <a:t>character.</a:t>
            </a:r>
            <a:r>
              <a:rPr sz="2400" spc="560" dirty="0">
                <a:latin typeface="Arial MT"/>
                <a:cs typeface="Arial MT"/>
              </a:rPr>
              <a:t> </a:t>
            </a:r>
            <a:r>
              <a:rPr sz="2400" spc="-25" dirty="0">
                <a:latin typeface="Arial MT"/>
                <a:cs typeface="Arial MT"/>
              </a:rPr>
              <a:t>On </a:t>
            </a:r>
            <a:r>
              <a:rPr sz="2400" dirty="0">
                <a:latin typeface="Arial MT"/>
                <a:cs typeface="Arial MT"/>
              </a:rPr>
              <a:t>any</a:t>
            </a:r>
            <a:r>
              <a:rPr sz="2400" spc="-55" dirty="0">
                <a:latin typeface="Arial MT"/>
                <a:cs typeface="Arial MT"/>
              </a:rPr>
              <a:t> </a:t>
            </a:r>
            <a:r>
              <a:rPr sz="2400" dirty="0">
                <a:latin typeface="Arial MT"/>
                <a:cs typeface="Arial MT"/>
              </a:rPr>
              <a:t>line</a:t>
            </a:r>
            <a:r>
              <a:rPr sz="2400" spc="-35" dirty="0">
                <a:latin typeface="Arial MT"/>
                <a:cs typeface="Arial MT"/>
              </a:rPr>
              <a:t> </a:t>
            </a:r>
            <a:r>
              <a:rPr sz="2400" dirty="0">
                <a:latin typeface="Arial MT"/>
                <a:cs typeface="Arial MT"/>
              </a:rPr>
              <a:t>everything</a:t>
            </a:r>
            <a:r>
              <a:rPr sz="2400" spc="-50" dirty="0">
                <a:latin typeface="Arial MT"/>
                <a:cs typeface="Arial MT"/>
              </a:rPr>
              <a:t> </a:t>
            </a:r>
            <a:r>
              <a:rPr sz="2400" dirty="0">
                <a:latin typeface="Arial MT"/>
                <a:cs typeface="Arial MT"/>
              </a:rPr>
              <a:t>after</a:t>
            </a:r>
            <a:r>
              <a:rPr sz="2400" spc="-75"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a:t>
            </a:r>
            <a:r>
              <a:rPr sz="2400" spc="-55" dirty="0">
                <a:latin typeface="Arial MT"/>
                <a:cs typeface="Arial MT"/>
              </a:rPr>
              <a:t> </a:t>
            </a:r>
            <a:r>
              <a:rPr sz="2400" spc="-10" dirty="0">
                <a:latin typeface="Arial MT"/>
                <a:cs typeface="Arial MT"/>
              </a:rPr>
              <a:t>character </a:t>
            </a:r>
            <a:r>
              <a:rPr sz="2400" dirty="0">
                <a:latin typeface="Arial MT"/>
                <a:cs typeface="Arial MT"/>
              </a:rPr>
              <a:t>is</a:t>
            </a:r>
            <a:r>
              <a:rPr sz="2400" spc="-55" dirty="0">
                <a:latin typeface="Arial MT"/>
                <a:cs typeface="Arial MT"/>
              </a:rPr>
              <a:t> </a:t>
            </a:r>
            <a:r>
              <a:rPr sz="2400" dirty="0">
                <a:latin typeface="Arial MT"/>
                <a:cs typeface="Arial MT"/>
              </a:rPr>
              <a:t>ignored</a:t>
            </a:r>
            <a:r>
              <a:rPr sz="2400" spc="-35" dirty="0">
                <a:latin typeface="Arial MT"/>
                <a:cs typeface="Arial MT"/>
              </a:rPr>
              <a:t> </a:t>
            </a:r>
            <a:r>
              <a:rPr sz="2400" dirty="0">
                <a:latin typeface="Arial MT"/>
                <a:cs typeface="Arial MT"/>
              </a:rPr>
              <a:t>by</a:t>
            </a:r>
            <a:r>
              <a:rPr sz="2400" spc="-50" dirty="0">
                <a:latin typeface="Arial MT"/>
                <a:cs typeface="Arial MT"/>
              </a:rPr>
              <a:t> </a:t>
            </a:r>
            <a:r>
              <a:rPr sz="2400" spc="-10" dirty="0">
                <a:latin typeface="Arial MT"/>
                <a:cs typeface="Arial MT"/>
              </a:rPr>
              <a:t>Python.</a:t>
            </a:r>
            <a:endParaRPr sz="2400">
              <a:latin typeface="Arial MT"/>
              <a:cs typeface="Arial MT"/>
            </a:endParaRPr>
          </a:p>
          <a:p>
            <a:pPr>
              <a:lnSpc>
                <a:spcPct val="100000"/>
              </a:lnSpc>
              <a:spcBef>
                <a:spcPts val="1275"/>
              </a:spcBef>
              <a:buClr>
                <a:srgbClr val="2575B4"/>
              </a:buClr>
              <a:buFont typeface="Wingdings" panose="05000000000000000000"/>
              <a:buChar char=""/>
            </a:pPr>
            <a:endParaRPr sz="2400">
              <a:latin typeface="Arial MT"/>
              <a:cs typeface="Arial MT"/>
            </a:endParaRPr>
          </a:p>
          <a:p>
            <a:pPr marL="354965" indent="-342265">
              <a:lnSpc>
                <a:spcPct val="100000"/>
              </a:lnSpc>
              <a:buClr>
                <a:srgbClr val="2575B4"/>
              </a:buClr>
              <a:buFont typeface="Wingdings" panose="05000000000000000000"/>
              <a:buChar char=""/>
              <a:tabLst>
                <a:tab pos="354965" algn="l"/>
              </a:tabLst>
            </a:pPr>
            <a:r>
              <a:rPr sz="2400" dirty="0">
                <a:latin typeface="Arial MT"/>
                <a:cs typeface="Arial MT"/>
              </a:rPr>
              <a:t>There</a:t>
            </a:r>
            <a:r>
              <a:rPr sz="2400" spc="-30" dirty="0">
                <a:latin typeface="Arial MT"/>
                <a:cs typeface="Arial MT"/>
              </a:rPr>
              <a:t> </a:t>
            </a:r>
            <a:r>
              <a:rPr sz="2400" dirty="0">
                <a:latin typeface="Arial MT"/>
                <a:cs typeface="Arial MT"/>
              </a:rPr>
              <a:t>is</a:t>
            </a:r>
            <a:r>
              <a:rPr sz="2400" spc="-30" dirty="0">
                <a:latin typeface="Arial MT"/>
                <a:cs typeface="Arial MT"/>
              </a:rPr>
              <a:t> </a:t>
            </a:r>
            <a:r>
              <a:rPr sz="2400" dirty="0">
                <a:latin typeface="Arial MT"/>
                <a:cs typeface="Arial MT"/>
              </a:rPr>
              <a:t>no</a:t>
            </a:r>
            <a:r>
              <a:rPr sz="2400" spc="-40" dirty="0">
                <a:latin typeface="Arial MT"/>
                <a:cs typeface="Arial MT"/>
              </a:rPr>
              <a:t> </a:t>
            </a:r>
            <a:r>
              <a:rPr sz="2400" spc="-20" dirty="0">
                <a:latin typeface="Arial MT"/>
                <a:cs typeface="Arial MT"/>
              </a:rPr>
              <a:t>multi-</a:t>
            </a:r>
            <a:r>
              <a:rPr sz="2400" dirty="0">
                <a:latin typeface="Arial MT"/>
                <a:cs typeface="Arial MT"/>
              </a:rPr>
              <a:t>line </a:t>
            </a:r>
            <a:r>
              <a:rPr sz="2400" spc="-10" dirty="0">
                <a:latin typeface="Arial MT"/>
                <a:cs typeface="Arial MT"/>
              </a:rPr>
              <a:t>comment</a:t>
            </a:r>
            <a:endParaRPr sz="2400">
              <a:latin typeface="Arial MT"/>
              <a:cs typeface="Arial MT"/>
            </a:endParaRPr>
          </a:p>
          <a:p>
            <a:pPr marL="355600">
              <a:lnSpc>
                <a:spcPct val="100000"/>
              </a:lnSpc>
            </a:pPr>
            <a:r>
              <a:rPr sz="2400" dirty="0">
                <a:latin typeface="Arial MT"/>
                <a:cs typeface="Arial MT"/>
              </a:rPr>
              <a:t>character</a:t>
            </a:r>
            <a:r>
              <a:rPr sz="2400" spc="-35" dirty="0">
                <a:latin typeface="Arial MT"/>
                <a:cs typeface="Arial MT"/>
              </a:rPr>
              <a:t> </a:t>
            </a:r>
            <a:r>
              <a:rPr sz="2400" dirty="0">
                <a:latin typeface="Arial MT"/>
                <a:cs typeface="Arial MT"/>
              </a:rPr>
              <a:t>as</a:t>
            </a:r>
            <a:r>
              <a:rPr sz="2400" spc="-45" dirty="0">
                <a:latin typeface="Arial MT"/>
                <a:cs typeface="Arial MT"/>
              </a:rPr>
              <a:t> </a:t>
            </a:r>
            <a:r>
              <a:rPr sz="2400" dirty="0">
                <a:latin typeface="Arial MT"/>
                <a:cs typeface="Arial MT"/>
              </a:rPr>
              <a:t>in</a:t>
            </a:r>
            <a:r>
              <a:rPr sz="2400" spc="-35" dirty="0">
                <a:latin typeface="Arial MT"/>
                <a:cs typeface="Arial MT"/>
              </a:rPr>
              <a:t> </a:t>
            </a:r>
            <a:r>
              <a:rPr sz="2400" dirty="0">
                <a:latin typeface="Arial MT"/>
                <a:cs typeface="Arial MT"/>
              </a:rPr>
              <a:t>C</a:t>
            </a:r>
            <a:r>
              <a:rPr sz="2400" spc="-40" dirty="0">
                <a:latin typeface="Arial MT"/>
                <a:cs typeface="Arial MT"/>
              </a:rPr>
              <a:t> </a:t>
            </a:r>
            <a:r>
              <a:rPr sz="2400" dirty="0">
                <a:latin typeface="Arial MT"/>
                <a:cs typeface="Arial MT"/>
              </a:rPr>
              <a:t>or</a:t>
            </a:r>
            <a:r>
              <a:rPr sz="2400" spc="-35" dirty="0">
                <a:latin typeface="Arial MT"/>
                <a:cs typeface="Arial MT"/>
              </a:rPr>
              <a:t> </a:t>
            </a:r>
            <a:r>
              <a:rPr sz="2400" spc="-20" dirty="0">
                <a:latin typeface="Arial MT"/>
                <a:cs typeface="Arial MT"/>
              </a:rPr>
              <a:t>C++.</a:t>
            </a:r>
            <a:endParaRPr sz="2400">
              <a:latin typeface="Arial MT"/>
              <a:cs typeface="Arial MT"/>
            </a:endParaRPr>
          </a:p>
          <a:p>
            <a:pPr>
              <a:lnSpc>
                <a:spcPct val="100000"/>
              </a:lnSpc>
              <a:spcBef>
                <a:spcPts val="1270"/>
              </a:spcBef>
            </a:pPr>
            <a:endParaRPr sz="2400">
              <a:latin typeface="Arial MT"/>
              <a:cs typeface="Arial MT"/>
            </a:endParaRPr>
          </a:p>
          <a:p>
            <a:pPr marL="355600" marR="5080" indent="-342900">
              <a:lnSpc>
                <a:spcPct val="100000"/>
              </a:lnSpc>
              <a:spcBef>
                <a:spcPts val="5"/>
              </a:spcBef>
              <a:buClr>
                <a:srgbClr val="2575B4"/>
              </a:buClr>
              <a:buFont typeface="Wingdings" panose="05000000000000000000"/>
              <a:buChar char=""/>
              <a:tabLst>
                <a:tab pos="355600" algn="l"/>
              </a:tabLst>
            </a:pPr>
            <a:r>
              <a:rPr sz="2400" dirty="0">
                <a:latin typeface="Arial MT"/>
                <a:cs typeface="Arial MT"/>
              </a:rPr>
              <a:t>An</a:t>
            </a:r>
            <a:r>
              <a:rPr sz="2400" spc="-60" dirty="0">
                <a:latin typeface="Arial MT"/>
                <a:cs typeface="Arial MT"/>
              </a:rPr>
              <a:t> </a:t>
            </a:r>
            <a:r>
              <a:rPr sz="2400" dirty="0">
                <a:latin typeface="Arial MT"/>
                <a:cs typeface="Arial MT"/>
              </a:rPr>
              <a:t>editor</a:t>
            </a:r>
            <a:r>
              <a:rPr sz="2400" spc="-50" dirty="0">
                <a:latin typeface="Arial MT"/>
                <a:cs typeface="Arial MT"/>
              </a:rPr>
              <a:t> </a:t>
            </a:r>
            <a:r>
              <a:rPr sz="2400" dirty="0">
                <a:latin typeface="Arial MT"/>
                <a:cs typeface="Arial MT"/>
              </a:rPr>
              <a:t>like</a:t>
            </a:r>
            <a:r>
              <a:rPr sz="2400" spc="-20" dirty="0">
                <a:latin typeface="Arial MT"/>
                <a:cs typeface="Arial MT"/>
              </a:rPr>
              <a:t> </a:t>
            </a:r>
            <a:r>
              <a:rPr sz="2400" dirty="0">
                <a:latin typeface="Arial MT"/>
                <a:cs typeface="Arial MT"/>
              </a:rPr>
              <a:t>Spyder</a:t>
            </a:r>
            <a:r>
              <a:rPr sz="2400" spc="-50" dirty="0">
                <a:latin typeface="Arial MT"/>
                <a:cs typeface="Arial MT"/>
              </a:rPr>
              <a:t> </a:t>
            </a:r>
            <a:r>
              <a:rPr sz="2400" dirty="0">
                <a:latin typeface="Arial MT"/>
                <a:cs typeface="Arial MT"/>
              </a:rPr>
              <a:t>makes</a:t>
            </a:r>
            <a:r>
              <a:rPr sz="2400" spc="-45" dirty="0">
                <a:latin typeface="Arial MT"/>
                <a:cs typeface="Arial MT"/>
              </a:rPr>
              <a:t> </a:t>
            </a:r>
            <a:r>
              <a:rPr sz="2400" dirty="0">
                <a:latin typeface="Arial MT"/>
                <a:cs typeface="Arial MT"/>
              </a:rPr>
              <a:t>it</a:t>
            </a:r>
            <a:r>
              <a:rPr sz="2400" spc="-50" dirty="0">
                <a:latin typeface="Arial MT"/>
                <a:cs typeface="Arial MT"/>
              </a:rPr>
              <a:t> </a:t>
            </a:r>
            <a:r>
              <a:rPr sz="2400" dirty="0">
                <a:latin typeface="Arial MT"/>
                <a:cs typeface="Arial MT"/>
              </a:rPr>
              <a:t>very</a:t>
            </a:r>
            <a:r>
              <a:rPr sz="2400" spc="-45" dirty="0">
                <a:latin typeface="Arial MT"/>
                <a:cs typeface="Arial MT"/>
              </a:rPr>
              <a:t> </a:t>
            </a:r>
            <a:r>
              <a:rPr sz="2400" spc="-20" dirty="0">
                <a:latin typeface="Arial MT"/>
                <a:cs typeface="Arial MT"/>
              </a:rPr>
              <a:t>easy </a:t>
            </a:r>
            <a:r>
              <a:rPr sz="2400" dirty="0">
                <a:latin typeface="Arial MT"/>
                <a:cs typeface="Arial MT"/>
              </a:rPr>
              <a:t>to</a:t>
            </a:r>
            <a:r>
              <a:rPr sz="2400" spc="-35" dirty="0">
                <a:latin typeface="Arial MT"/>
                <a:cs typeface="Arial MT"/>
              </a:rPr>
              <a:t> </a:t>
            </a:r>
            <a:r>
              <a:rPr sz="2400" dirty="0">
                <a:latin typeface="Arial MT"/>
                <a:cs typeface="Arial MT"/>
              </a:rPr>
              <a:t>comment</a:t>
            </a:r>
            <a:r>
              <a:rPr sz="2400" spc="-30" dirty="0">
                <a:latin typeface="Arial MT"/>
                <a:cs typeface="Arial MT"/>
              </a:rPr>
              <a:t> </a:t>
            </a:r>
            <a:r>
              <a:rPr sz="2400" dirty="0">
                <a:latin typeface="Arial MT"/>
                <a:cs typeface="Arial MT"/>
              </a:rPr>
              <a:t>blocks</a:t>
            </a:r>
            <a:r>
              <a:rPr sz="2400" spc="-20" dirty="0">
                <a:latin typeface="Arial MT"/>
                <a:cs typeface="Arial MT"/>
              </a:rPr>
              <a:t> </a:t>
            </a:r>
            <a:r>
              <a:rPr sz="2400" dirty="0">
                <a:latin typeface="Arial MT"/>
                <a:cs typeface="Arial MT"/>
              </a:rPr>
              <a:t>of</a:t>
            </a:r>
            <a:r>
              <a:rPr sz="2400" spc="-30" dirty="0">
                <a:latin typeface="Arial MT"/>
                <a:cs typeface="Arial MT"/>
              </a:rPr>
              <a:t> </a:t>
            </a:r>
            <a:r>
              <a:rPr sz="2400" dirty="0">
                <a:latin typeface="Arial MT"/>
                <a:cs typeface="Arial MT"/>
              </a:rPr>
              <a:t>code</a:t>
            </a:r>
            <a:r>
              <a:rPr sz="2400" spc="-25" dirty="0">
                <a:latin typeface="Arial MT"/>
                <a:cs typeface="Arial MT"/>
              </a:rPr>
              <a:t> </a:t>
            </a:r>
            <a:r>
              <a:rPr sz="2400" dirty="0">
                <a:latin typeface="Arial MT"/>
                <a:cs typeface="Arial MT"/>
              </a:rPr>
              <a:t>or</a:t>
            </a:r>
            <a:r>
              <a:rPr sz="2400" spc="-20" dirty="0">
                <a:latin typeface="Arial MT"/>
                <a:cs typeface="Arial MT"/>
              </a:rPr>
              <a:t> </a:t>
            </a:r>
            <a:r>
              <a:rPr sz="2400" spc="-10" dirty="0">
                <a:latin typeface="Arial MT"/>
                <a:cs typeface="Arial MT"/>
              </a:rPr>
              <a:t>vice- </a:t>
            </a:r>
            <a:r>
              <a:rPr sz="2400" dirty="0">
                <a:latin typeface="Arial MT"/>
                <a:cs typeface="Arial MT"/>
              </a:rPr>
              <a:t>versa.</a:t>
            </a:r>
            <a:r>
              <a:rPr sz="2400" spc="-60" dirty="0">
                <a:latin typeface="Arial MT"/>
                <a:cs typeface="Arial MT"/>
              </a:rPr>
              <a:t> </a:t>
            </a:r>
            <a:r>
              <a:rPr sz="2400" dirty="0">
                <a:latin typeface="Arial MT"/>
                <a:cs typeface="Arial MT"/>
              </a:rPr>
              <a:t>Check</a:t>
            </a:r>
            <a:r>
              <a:rPr sz="2400" spc="-50" dirty="0">
                <a:latin typeface="Arial MT"/>
                <a:cs typeface="Arial MT"/>
              </a:rPr>
              <a:t> </a:t>
            </a:r>
            <a:r>
              <a:rPr sz="2400" dirty="0">
                <a:latin typeface="Arial MT"/>
                <a:cs typeface="Arial MT"/>
              </a:rPr>
              <a:t>the</a:t>
            </a:r>
            <a:r>
              <a:rPr sz="2400" spc="-65" dirty="0">
                <a:latin typeface="Arial MT"/>
                <a:cs typeface="Arial MT"/>
              </a:rPr>
              <a:t> </a:t>
            </a:r>
            <a:r>
              <a:rPr sz="2400" i="1" dirty="0">
                <a:latin typeface="Arial" panose="020B0604020202020204"/>
                <a:cs typeface="Arial" panose="020B0604020202020204"/>
              </a:rPr>
              <a:t>Edit</a:t>
            </a:r>
            <a:r>
              <a:rPr sz="2400" i="1" spc="-55" dirty="0">
                <a:latin typeface="Arial" panose="020B0604020202020204"/>
                <a:cs typeface="Arial" panose="020B0604020202020204"/>
              </a:rPr>
              <a:t> </a:t>
            </a:r>
            <a:r>
              <a:rPr sz="2400" spc="-20" dirty="0">
                <a:latin typeface="Arial MT"/>
                <a:cs typeface="Arial MT"/>
              </a:rPr>
              <a:t>menu</a:t>
            </a:r>
            <a:endParaRPr sz="2400">
              <a:latin typeface="Arial MT"/>
              <a:cs typeface="Arial MT"/>
            </a:endParaRPr>
          </a:p>
        </p:txBody>
      </p:sp>
      <p:grpSp>
        <p:nvGrpSpPr>
          <p:cNvPr id="4" name="object 4"/>
          <p:cNvGrpSpPr/>
          <p:nvPr/>
        </p:nvGrpSpPr>
        <p:grpSpPr>
          <a:xfrm>
            <a:off x="7869859" y="867034"/>
            <a:ext cx="4271010" cy="2260600"/>
            <a:chOff x="7869859" y="867034"/>
            <a:chExt cx="4271010" cy="2260600"/>
          </a:xfrm>
        </p:grpSpPr>
        <p:pic>
          <p:nvPicPr>
            <p:cNvPr id="5" name="object 5"/>
            <p:cNvPicPr/>
            <p:nvPr/>
          </p:nvPicPr>
          <p:blipFill>
            <a:blip r:embed="rId1" cstate="print"/>
            <a:stretch>
              <a:fillRect/>
            </a:stretch>
          </p:blipFill>
          <p:spPr>
            <a:xfrm>
              <a:off x="7869859" y="867034"/>
              <a:ext cx="4270401" cy="2260207"/>
            </a:xfrm>
            <a:prstGeom prst="rect">
              <a:avLst/>
            </a:prstGeom>
          </p:spPr>
        </p:pic>
        <p:pic>
          <p:nvPicPr>
            <p:cNvPr id="6" name="object 6"/>
            <p:cNvPicPr/>
            <p:nvPr/>
          </p:nvPicPr>
          <p:blipFill>
            <a:blip r:embed="rId2" cstate="print"/>
            <a:stretch>
              <a:fillRect/>
            </a:stretch>
          </p:blipFill>
          <p:spPr>
            <a:xfrm>
              <a:off x="8028432" y="1025652"/>
              <a:ext cx="3773424" cy="1763268"/>
            </a:xfrm>
            <a:prstGeom prst="rect">
              <a:avLst/>
            </a:prstGeom>
          </p:spPr>
        </p:pic>
      </p:grpSp>
      <p:pic>
        <p:nvPicPr>
          <p:cNvPr id="7" name="object 7"/>
          <p:cNvPicPr/>
          <p:nvPr/>
        </p:nvPicPr>
        <p:blipFill>
          <a:blip r:embed="rId3" cstate="print"/>
          <a:stretch>
            <a:fillRect/>
          </a:stretch>
        </p:blipFill>
        <p:spPr>
          <a:xfrm>
            <a:off x="8264652" y="3178218"/>
            <a:ext cx="3115055" cy="3524333"/>
          </a:xfrm>
          <a:prstGeom prst="rect">
            <a:avLst/>
          </a:prstGeom>
        </p:spPr>
      </p:pic>
      <p:sp>
        <p:nvSpPr>
          <p:cNvPr id="8" name="object 8"/>
          <p:cNvSpPr/>
          <p:nvPr/>
        </p:nvSpPr>
        <p:spPr>
          <a:xfrm>
            <a:off x="5270753" y="5452871"/>
            <a:ext cx="2891790" cy="114300"/>
          </a:xfrm>
          <a:custGeom>
            <a:avLst/>
            <a:gdLst/>
            <a:ahLst/>
            <a:cxnLst/>
            <a:rect l="l" t="t" r="r" b="b"/>
            <a:pathLst>
              <a:path w="2891790" h="114300">
                <a:moveTo>
                  <a:pt x="2777490" y="0"/>
                </a:moveTo>
                <a:lnTo>
                  <a:pt x="2777490" y="114299"/>
                </a:lnTo>
                <a:lnTo>
                  <a:pt x="2853690" y="76199"/>
                </a:lnTo>
                <a:lnTo>
                  <a:pt x="2796540" y="76199"/>
                </a:lnTo>
                <a:lnTo>
                  <a:pt x="2796540" y="38099"/>
                </a:lnTo>
                <a:lnTo>
                  <a:pt x="2853690" y="38099"/>
                </a:lnTo>
                <a:lnTo>
                  <a:pt x="2777490" y="0"/>
                </a:lnTo>
                <a:close/>
              </a:path>
              <a:path w="2891790" h="114300">
                <a:moveTo>
                  <a:pt x="2777490" y="38099"/>
                </a:moveTo>
                <a:lnTo>
                  <a:pt x="0" y="38099"/>
                </a:lnTo>
                <a:lnTo>
                  <a:pt x="0" y="76199"/>
                </a:lnTo>
                <a:lnTo>
                  <a:pt x="2777490" y="76199"/>
                </a:lnTo>
                <a:lnTo>
                  <a:pt x="2777490" y="38099"/>
                </a:lnTo>
                <a:close/>
              </a:path>
              <a:path w="2891790" h="114300">
                <a:moveTo>
                  <a:pt x="2853690" y="38099"/>
                </a:moveTo>
                <a:lnTo>
                  <a:pt x="2796540" y="38099"/>
                </a:lnTo>
                <a:lnTo>
                  <a:pt x="2796540" y="76199"/>
                </a:lnTo>
                <a:lnTo>
                  <a:pt x="2853690" y="76199"/>
                </a:lnTo>
                <a:lnTo>
                  <a:pt x="2891790" y="57149"/>
                </a:lnTo>
                <a:lnTo>
                  <a:pt x="2853690" y="38099"/>
                </a:lnTo>
                <a:close/>
              </a:path>
            </a:pathLst>
          </a:custGeom>
          <a:solidFill>
            <a:srgbClr val="000000"/>
          </a:solidFill>
        </p:spPr>
        <p:txBody>
          <a:bodyPr wrap="square" lIns="0" tIns="0" rIns="0" bIns="0" rtlCol="0"/>
          <a:lstStyle/>
          <a:p/>
        </p:txBody>
      </p:sp>
      <p:sp>
        <p:nvSpPr>
          <p:cNvPr id="9" name="Date Placeholder 8"/>
          <p:cNvSpPr>
            <a:spLocks noGrp="1"/>
          </p:cNvSpPr>
          <p:nvPr>
            <p:ph type="dt" sz="half" idx="10"/>
          </p:nvPr>
        </p:nvSpPr>
        <p:spPr/>
        <p:txBody>
          <a:bodyPr/>
          <a:p>
            <a:fld id="{63A1C593-65D0-4073-BCC9-577B9352EA97}" type="datetime1">
              <a:rPr lang="en-US" smtClean="0"/>
            </a:fld>
            <a:endParaRPr lang="en-US"/>
          </a:p>
        </p:txBody>
      </p:sp>
      <p:sp>
        <p:nvSpPr>
          <p:cNvPr id="10" name="Slide Number Placeholder 9"/>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580" y="209868"/>
            <a:ext cx="10972800" cy="1143000"/>
          </a:xfrm>
          <a:prstGeom prst="rect">
            <a:avLst/>
          </a:prstGeom>
        </p:spPr>
        <p:txBody>
          <a:bodyPr vert="horz" wrap="square" lIns="0" tIns="412877" rIns="0" bIns="0" rtlCol="0">
            <a:spAutoFit/>
          </a:bodyPr>
          <a:lstStyle/>
          <a:p>
            <a:pPr marL="92075">
              <a:lnSpc>
                <a:spcPct val="100000"/>
              </a:lnSpc>
              <a:spcBef>
                <a:spcPts val="100"/>
              </a:spcBef>
            </a:pPr>
            <a:r>
              <a:rPr spc="-10" dirty="0"/>
              <a:t>Variables</a:t>
            </a:r>
            <a:endParaRPr spc="-10" dirty="0"/>
          </a:p>
        </p:txBody>
      </p:sp>
      <p:sp>
        <p:nvSpPr>
          <p:cNvPr id="3" name="object 3"/>
          <p:cNvSpPr txBox="1"/>
          <p:nvPr/>
        </p:nvSpPr>
        <p:spPr>
          <a:xfrm>
            <a:off x="609701" y="1264983"/>
            <a:ext cx="7479665" cy="5561330"/>
          </a:xfrm>
          <a:prstGeom prst="rect">
            <a:avLst/>
          </a:prstGeom>
        </p:spPr>
        <p:txBody>
          <a:bodyPr vert="horz" wrap="square" lIns="0" tIns="86360" rIns="0" bIns="0" rtlCol="0">
            <a:spAutoFit/>
          </a:bodyPr>
          <a:lstStyle/>
          <a:p>
            <a:pPr marL="354965" indent="-342265">
              <a:lnSpc>
                <a:spcPct val="100000"/>
              </a:lnSpc>
              <a:spcBef>
                <a:spcPts val="100"/>
              </a:spcBef>
              <a:buClr>
                <a:srgbClr val="2575B4"/>
              </a:buClr>
              <a:buFont typeface="Wingdings" panose="05000000000000000000"/>
              <a:buChar char=""/>
              <a:tabLst>
                <a:tab pos="354965" algn="l"/>
              </a:tabLst>
            </a:pPr>
            <a:r>
              <a:rPr dirty="0">
                <a:latin typeface="Calibri" panose="020F0502020204030204" charset="0"/>
                <a:cs typeface="Calibri" panose="020F0502020204030204" charset="0"/>
                <a:sym typeface="+mn-ea"/>
              </a:rPr>
              <a:t>Variables</a:t>
            </a:r>
            <a:r>
              <a:rPr spc="-1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refer</a:t>
            </a:r>
            <a:r>
              <a:rPr spc="-5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to</a:t>
            </a:r>
            <a:r>
              <a:rPr spc="-5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a</a:t>
            </a:r>
            <a:r>
              <a:rPr spc="-4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value</a:t>
            </a:r>
            <a:r>
              <a:rPr spc="-3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stored</a:t>
            </a:r>
            <a:r>
              <a:rPr spc="-4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in</a:t>
            </a:r>
            <a:r>
              <a:rPr spc="-4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memory</a:t>
            </a:r>
            <a:r>
              <a:rPr spc="-4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and</a:t>
            </a:r>
            <a:r>
              <a:rPr spc="-3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are</a:t>
            </a:r>
            <a:r>
              <a:rPr spc="-4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created</a:t>
            </a:r>
            <a:r>
              <a:rPr spc="-5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when</a:t>
            </a:r>
            <a:r>
              <a:rPr spc="-30" dirty="0">
                <a:latin typeface="Calibri" panose="020F0502020204030204" charset="0"/>
                <a:cs typeface="Calibri" panose="020F0502020204030204" charset="0"/>
                <a:sym typeface="+mn-ea"/>
              </a:rPr>
              <a:t> </a:t>
            </a:r>
            <a:r>
              <a:rPr spc="-10" dirty="0">
                <a:latin typeface="Calibri" panose="020F0502020204030204" charset="0"/>
                <a:cs typeface="Calibri" panose="020F0502020204030204" charset="0"/>
                <a:sym typeface="+mn-ea"/>
              </a:rPr>
              <a:t>first</a:t>
            </a:r>
            <a:endParaRPr>
              <a:latin typeface="Calibri" panose="020F0502020204030204" charset="0"/>
              <a:cs typeface="Calibri" panose="020F0502020204030204" charset="0"/>
            </a:endParaRPr>
          </a:p>
          <a:p>
            <a:pPr marL="355600">
              <a:lnSpc>
                <a:spcPct val="100000"/>
              </a:lnSpc>
              <a:spcBef>
                <a:spcPts val="5"/>
              </a:spcBef>
            </a:pPr>
            <a:r>
              <a:rPr spc="-10" dirty="0">
                <a:latin typeface="Calibri" panose="020F0502020204030204" charset="0"/>
                <a:cs typeface="Calibri" panose="020F0502020204030204" charset="0"/>
                <a:sym typeface="+mn-ea"/>
              </a:rPr>
              <a:t>assigned</a:t>
            </a:r>
            <a:endParaRPr>
              <a:latin typeface="Calibri" panose="020F0502020204030204" charset="0"/>
              <a:cs typeface="Calibri" panose="020F0502020204030204" charset="0"/>
            </a:endParaRPr>
          </a:p>
          <a:p>
            <a:pPr marL="354965" indent="-342265">
              <a:lnSpc>
                <a:spcPct val="100000"/>
              </a:lnSpc>
              <a:spcBef>
                <a:spcPts val="680"/>
              </a:spcBef>
              <a:buClr>
                <a:srgbClr val="2575B4"/>
              </a:buClr>
              <a:buFont typeface="Wingdings" panose="05000000000000000000"/>
              <a:buChar char=""/>
              <a:tabLst>
                <a:tab pos="354965" algn="l"/>
              </a:tabLst>
            </a:pPr>
            <a:r>
              <a:rPr dirty="0">
                <a:latin typeface="Calibri" panose="020F0502020204030204" charset="0"/>
                <a:cs typeface="Calibri" panose="020F0502020204030204" charset="0"/>
              </a:rPr>
              <a:t>Variables</a:t>
            </a:r>
            <a:r>
              <a:rPr spc="-40" dirty="0">
                <a:latin typeface="Calibri" panose="020F0502020204030204" charset="0"/>
                <a:cs typeface="Calibri" panose="020F0502020204030204" charset="0"/>
              </a:rPr>
              <a:t> </a:t>
            </a:r>
            <a:r>
              <a:rPr dirty="0">
                <a:latin typeface="Calibri" panose="020F0502020204030204" charset="0"/>
                <a:cs typeface="Calibri" panose="020F0502020204030204" charset="0"/>
              </a:rPr>
              <a:t>are</a:t>
            </a:r>
            <a:r>
              <a:rPr spc="-85" dirty="0">
                <a:latin typeface="Calibri" panose="020F0502020204030204" charset="0"/>
                <a:cs typeface="Calibri" panose="020F0502020204030204" charset="0"/>
              </a:rPr>
              <a:t> </a:t>
            </a:r>
            <a:r>
              <a:rPr dirty="0">
                <a:latin typeface="Calibri" panose="020F0502020204030204" charset="0"/>
                <a:cs typeface="Calibri" panose="020F0502020204030204" charset="0"/>
              </a:rPr>
              <a:t>assigned</a:t>
            </a:r>
            <a:r>
              <a:rPr spc="-40" dirty="0">
                <a:latin typeface="Calibri" panose="020F0502020204030204" charset="0"/>
                <a:cs typeface="Calibri" panose="020F0502020204030204" charset="0"/>
              </a:rPr>
              <a:t> </a:t>
            </a:r>
            <a:r>
              <a:rPr dirty="0">
                <a:latin typeface="Calibri" panose="020F0502020204030204" charset="0"/>
                <a:cs typeface="Calibri" panose="020F0502020204030204" charset="0"/>
              </a:rPr>
              <a:t>values</a:t>
            </a:r>
            <a:r>
              <a:rPr spc="-60" dirty="0">
                <a:latin typeface="Calibri" panose="020F0502020204030204" charset="0"/>
                <a:cs typeface="Calibri" panose="020F0502020204030204" charset="0"/>
              </a:rPr>
              <a:t> </a:t>
            </a:r>
            <a:r>
              <a:rPr dirty="0">
                <a:latin typeface="Calibri" panose="020F0502020204030204" charset="0"/>
                <a:cs typeface="Calibri" panose="020F0502020204030204" charset="0"/>
              </a:rPr>
              <a:t>using</a:t>
            </a:r>
            <a:r>
              <a:rPr spc="-65" dirty="0">
                <a:latin typeface="Calibri" panose="020F0502020204030204" charset="0"/>
                <a:cs typeface="Calibri" panose="020F0502020204030204" charset="0"/>
              </a:rPr>
              <a:t> </a:t>
            </a:r>
            <a:r>
              <a:rPr dirty="0">
                <a:latin typeface="Calibri" panose="020F0502020204030204" charset="0"/>
                <a:cs typeface="Calibri" panose="020F0502020204030204" charset="0"/>
              </a:rPr>
              <a:t>the</a:t>
            </a:r>
            <a:r>
              <a:rPr spc="-70" dirty="0">
                <a:latin typeface="Calibri" panose="020F0502020204030204" charset="0"/>
                <a:cs typeface="Calibri" panose="020F0502020204030204" charset="0"/>
              </a:rPr>
              <a:t> </a:t>
            </a:r>
            <a:r>
              <a:rPr dirty="0">
                <a:latin typeface="Calibri" panose="020F0502020204030204" charset="0"/>
                <a:cs typeface="Calibri" panose="020F0502020204030204" charset="0"/>
              </a:rPr>
              <a:t>=</a:t>
            </a:r>
            <a:r>
              <a:rPr spc="-6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operator</a:t>
            </a:r>
            <a:endParaRPr>
              <a:latin typeface="Calibri" panose="020F0502020204030204" charset="0"/>
              <a:cs typeface="Calibri" panose="020F0502020204030204" charset="0"/>
            </a:endParaRPr>
          </a:p>
          <a:p>
            <a:pPr marL="355600" marR="5080" indent="-342900">
              <a:lnSpc>
                <a:spcPct val="100000"/>
              </a:lnSpc>
              <a:spcBef>
                <a:spcPts val="580"/>
              </a:spcBef>
              <a:buClr>
                <a:srgbClr val="2575B4"/>
              </a:buClr>
              <a:buFont typeface="Wingdings" panose="05000000000000000000"/>
              <a:buChar char=""/>
              <a:tabLst>
                <a:tab pos="355600" algn="l"/>
              </a:tabLst>
            </a:pPr>
            <a:r>
              <a:rPr dirty="0">
                <a:latin typeface="Calibri" panose="020F0502020204030204" charset="0"/>
                <a:cs typeface="Calibri" panose="020F0502020204030204" charset="0"/>
              </a:rPr>
              <a:t>In</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the</a:t>
            </a:r>
            <a:r>
              <a:rPr spc="-60" dirty="0">
                <a:latin typeface="Calibri" panose="020F0502020204030204" charset="0"/>
                <a:cs typeface="Calibri" panose="020F0502020204030204" charset="0"/>
              </a:rPr>
              <a:t> </a:t>
            </a:r>
            <a:r>
              <a:rPr dirty="0">
                <a:latin typeface="Calibri" panose="020F0502020204030204" charset="0"/>
                <a:cs typeface="Calibri" panose="020F0502020204030204" charset="0"/>
              </a:rPr>
              <a:t>Python</a:t>
            </a:r>
            <a:r>
              <a:rPr spc="-45" dirty="0">
                <a:latin typeface="Calibri" panose="020F0502020204030204" charset="0"/>
                <a:cs typeface="Calibri" panose="020F0502020204030204" charset="0"/>
              </a:rPr>
              <a:t> </a:t>
            </a:r>
            <a:r>
              <a:rPr b="1" dirty="0">
                <a:latin typeface="Calibri" panose="020F0502020204030204" charset="0"/>
                <a:cs typeface="Calibri" panose="020F0502020204030204" charset="0"/>
              </a:rPr>
              <a:t>console</a:t>
            </a:r>
            <a:r>
              <a:rPr dirty="0">
                <a:latin typeface="Calibri" panose="020F0502020204030204" charset="0"/>
                <a:cs typeface="Calibri" panose="020F0502020204030204" charset="0"/>
              </a:rPr>
              <a:t>,</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typing</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the</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name</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of</a:t>
            </a:r>
            <a:r>
              <a:rPr spc="-40" dirty="0">
                <a:latin typeface="Calibri" panose="020F0502020204030204" charset="0"/>
                <a:cs typeface="Calibri" panose="020F0502020204030204" charset="0"/>
              </a:rPr>
              <a:t> </a:t>
            </a:r>
            <a:r>
              <a:rPr dirty="0">
                <a:latin typeface="Calibri" panose="020F0502020204030204" charset="0"/>
                <a:cs typeface="Calibri" panose="020F0502020204030204" charset="0"/>
              </a:rPr>
              <a:t>a</a:t>
            </a:r>
            <a:r>
              <a:rPr spc="-50"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variable </a:t>
            </a:r>
            <a:r>
              <a:rPr dirty="0">
                <a:latin typeface="Calibri" panose="020F0502020204030204" charset="0"/>
                <a:cs typeface="Calibri" panose="020F0502020204030204" charset="0"/>
              </a:rPr>
              <a:t>prints</a:t>
            </a:r>
            <a:r>
              <a:rPr spc="-30" dirty="0">
                <a:latin typeface="Calibri" panose="020F0502020204030204" charset="0"/>
                <a:cs typeface="Calibri" panose="020F0502020204030204" charset="0"/>
              </a:rPr>
              <a:t> </a:t>
            </a:r>
            <a:r>
              <a:rPr dirty="0">
                <a:latin typeface="Calibri" panose="020F0502020204030204" charset="0"/>
                <a:cs typeface="Calibri" panose="020F0502020204030204" charset="0"/>
              </a:rPr>
              <a:t>its</a:t>
            </a:r>
            <a:r>
              <a:rPr spc="-30"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value</a:t>
            </a:r>
            <a:endParaRPr>
              <a:latin typeface="Calibri" panose="020F0502020204030204" charset="0"/>
              <a:cs typeface="Calibri" panose="020F0502020204030204" charset="0"/>
            </a:endParaRPr>
          </a:p>
          <a:p>
            <a:pPr marL="756285" lvl="1" indent="-286385">
              <a:lnSpc>
                <a:spcPct val="100000"/>
              </a:lnSpc>
              <a:spcBef>
                <a:spcPts val="445"/>
              </a:spcBef>
              <a:buClr>
                <a:srgbClr val="2575B4"/>
              </a:buClr>
              <a:buFont typeface="Wingdings" panose="05000000000000000000"/>
              <a:buChar char=""/>
              <a:tabLst>
                <a:tab pos="756285" algn="l"/>
              </a:tabLst>
            </a:pPr>
            <a:r>
              <a:rPr b="1" dirty="0">
                <a:latin typeface="Calibri" panose="020F0502020204030204" charset="0"/>
                <a:cs typeface="Calibri" panose="020F0502020204030204" charset="0"/>
              </a:rPr>
              <a:t>Not</a:t>
            </a:r>
            <a:r>
              <a:rPr b="1" spc="-20" dirty="0">
                <a:latin typeface="Calibri" panose="020F0502020204030204" charset="0"/>
                <a:cs typeface="Calibri" panose="020F0502020204030204" charset="0"/>
              </a:rPr>
              <a:t> </a:t>
            </a:r>
            <a:r>
              <a:rPr b="1" dirty="0">
                <a:latin typeface="Calibri" panose="020F0502020204030204" charset="0"/>
                <a:cs typeface="Calibri" panose="020F0502020204030204" charset="0"/>
              </a:rPr>
              <a:t>true</a:t>
            </a:r>
            <a:r>
              <a:rPr b="1" spc="-15" dirty="0">
                <a:latin typeface="Calibri" panose="020F0502020204030204" charset="0"/>
                <a:cs typeface="Calibri" panose="020F0502020204030204" charset="0"/>
              </a:rPr>
              <a:t> </a:t>
            </a:r>
            <a:r>
              <a:rPr b="1" dirty="0">
                <a:latin typeface="Calibri" panose="020F0502020204030204" charset="0"/>
                <a:cs typeface="Calibri" panose="020F0502020204030204" charset="0"/>
              </a:rPr>
              <a:t>in</a:t>
            </a:r>
            <a:r>
              <a:rPr b="1" spc="-20" dirty="0">
                <a:latin typeface="Calibri" panose="020F0502020204030204" charset="0"/>
                <a:cs typeface="Calibri" panose="020F0502020204030204" charset="0"/>
              </a:rPr>
              <a:t> </a:t>
            </a:r>
            <a:r>
              <a:rPr b="1" dirty="0">
                <a:latin typeface="Calibri" panose="020F0502020204030204" charset="0"/>
                <a:cs typeface="Calibri" panose="020F0502020204030204" charset="0"/>
              </a:rPr>
              <a:t>a</a:t>
            </a:r>
            <a:r>
              <a:rPr b="1" spc="-15" dirty="0">
                <a:latin typeface="Calibri" panose="020F0502020204030204" charset="0"/>
                <a:cs typeface="Calibri" panose="020F0502020204030204" charset="0"/>
              </a:rPr>
              <a:t> </a:t>
            </a:r>
            <a:r>
              <a:rPr b="1" spc="-10" dirty="0">
                <a:latin typeface="Calibri" panose="020F0502020204030204" charset="0"/>
                <a:cs typeface="Calibri" panose="020F0502020204030204" charset="0"/>
              </a:rPr>
              <a:t>script!</a:t>
            </a:r>
            <a:endParaRPr>
              <a:latin typeface="Calibri" panose="020F0502020204030204" charset="0"/>
              <a:cs typeface="Calibri" panose="020F0502020204030204" charset="0"/>
            </a:endParaRPr>
          </a:p>
          <a:p>
            <a:pPr marL="756285" lvl="1" indent="-286385">
              <a:lnSpc>
                <a:spcPct val="100000"/>
              </a:lnSpc>
              <a:spcBef>
                <a:spcPts val="430"/>
              </a:spcBef>
              <a:buClr>
                <a:srgbClr val="2575B4"/>
              </a:buClr>
              <a:buFont typeface="Wingdings" panose="05000000000000000000"/>
              <a:buChar char=""/>
              <a:tabLst>
                <a:tab pos="756285" algn="l"/>
              </a:tabLst>
            </a:pPr>
            <a:r>
              <a:rPr b="1" u="sng" dirty="0">
                <a:solidFill>
                  <a:srgbClr val="009999"/>
                </a:solidFill>
                <a:uFill>
                  <a:solidFill>
                    <a:srgbClr val="009999"/>
                  </a:solidFill>
                </a:uFill>
                <a:latin typeface="Calibri" panose="020F0502020204030204" charset="0"/>
                <a:cs typeface="Calibri" panose="020F0502020204030204" charset="0"/>
                <a:hlinkClick r:id="rId1"/>
              </a:rPr>
              <a:t>Visualize</a:t>
            </a:r>
            <a:r>
              <a:rPr b="1" u="sng" spc="-55" dirty="0">
                <a:solidFill>
                  <a:srgbClr val="009999"/>
                </a:solidFill>
                <a:uFill>
                  <a:solidFill>
                    <a:srgbClr val="009999"/>
                  </a:solidFill>
                </a:uFill>
                <a:latin typeface="Calibri" panose="020F0502020204030204" charset="0"/>
                <a:cs typeface="Calibri" panose="020F0502020204030204" charset="0"/>
                <a:hlinkClick r:id="rId1"/>
              </a:rPr>
              <a:t> </a:t>
            </a:r>
            <a:r>
              <a:rPr b="1" u="sng" spc="-10" dirty="0">
                <a:solidFill>
                  <a:srgbClr val="009999"/>
                </a:solidFill>
                <a:uFill>
                  <a:solidFill>
                    <a:srgbClr val="009999"/>
                  </a:solidFill>
                </a:uFill>
                <a:latin typeface="Calibri" panose="020F0502020204030204" charset="0"/>
                <a:cs typeface="Calibri" panose="020F0502020204030204" charset="0"/>
                <a:hlinkClick r:id="rId1"/>
              </a:rPr>
              <a:t>Assignment</a:t>
            </a:r>
            <a:endParaRPr>
              <a:latin typeface="Calibri" panose="020F0502020204030204" charset="0"/>
              <a:cs typeface="Calibri" panose="020F0502020204030204" charset="0"/>
            </a:endParaRPr>
          </a:p>
          <a:p>
            <a:pPr lvl="1">
              <a:lnSpc>
                <a:spcPct val="100000"/>
              </a:lnSpc>
              <a:spcBef>
                <a:spcPts val="1950"/>
              </a:spcBef>
              <a:buClr>
                <a:srgbClr val="2575B4"/>
              </a:buClr>
              <a:buFont typeface="Wingdings" panose="05000000000000000000"/>
              <a:buChar char=""/>
            </a:pPr>
            <a:endParaRPr>
              <a:latin typeface="Calibri" panose="020F0502020204030204" charset="0"/>
              <a:cs typeface="Calibri" panose="020F0502020204030204" charset="0"/>
            </a:endParaRPr>
          </a:p>
          <a:p>
            <a:pPr marL="354965" indent="-342265">
              <a:lnSpc>
                <a:spcPct val="100000"/>
              </a:lnSpc>
              <a:buClr>
                <a:srgbClr val="2575B4"/>
              </a:buClr>
              <a:buFont typeface="Wingdings" panose="05000000000000000000"/>
              <a:buChar char=""/>
              <a:tabLst>
                <a:tab pos="354965" algn="l"/>
              </a:tabLst>
            </a:pPr>
            <a:r>
              <a:rPr dirty="0">
                <a:latin typeface="Calibri" panose="020F0502020204030204" charset="0"/>
                <a:cs typeface="Calibri" panose="020F0502020204030204" charset="0"/>
              </a:rPr>
              <a:t>Variables</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can</a:t>
            </a:r>
            <a:r>
              <a:rPr spc="-70" dirty="0">
                <a:latin typeface="Calibri" panose="020F0502020204030204" charset="0"/>
                <a:cs typeface="Calibri" panose="020F0502020204030204" charset="0"/>
              </a:rPr>
              <a:t> </a:t>
            </a:r>
            <a:r>
              <a:rPr dirty="0">
                <a:latin typeface="Calibri" panose="020F0502020204030204" charset="0"/>
                <a:cs typeface="Calibri" panose="020F0502020204030204" charset="0"/>
              </a:rPr>
              <a:t>be</a:t>
            </a:r>
            <a:r>
              <a:rPr spc="-75" dirty="0">
                <a:latin typeface="Calibri" panose="020F0502020204030204" charset="0"/>
                <a:cs typeface="Calibri" panose="020F0502020204030204" charset="0"/>
              </a:rPr>
              <a:t> </a:t>
            </a:r>
            <a:r>
              <a:rPr dirty="0">
                <a:latin typeface="Calibri" panose="020F0502020204030204" charset="0"/>
                <a:cs typeface="Calibri" panose="020F0502020204030204" charset="0"/>
              </a:rPr>
              <a:t>reassigned</a:t>
            </a:r>
            <a:r>
              <a:rPr spc="-60" dirty="0">
                <a:latin typeface="Calibri" panose="020F0502020204030204" charset="0"/>
                <a:cs typeface="Calibri" panose="020F0502020204030204" charset="0"/>
              </a:rPr>
              <a:t> </a:t>
            </a:r>
            <a:r>
              <a:rPr dirty="0">
                <a:latin typeface="Calibri" panose="020F0502020204030204" charset="0"/>
                <a:cs typeface="Calibri" panose="020F0502020204030204" charset="0"/>
              </a:rPr>
              <a:t>at</a:t>
            </a:r>
            <a:r>
              <a:rPr spc="-70" dirty="0">
                <a:latin typeface="Calibri" panose="020F0502020204030204" charset="0"/>
                <a:cs typeface="Calibri" panose="020F0502020204030204" charset="0"/>
              </a:rPr>
              <a:t> </a:t>
            </a:r>
            <a:r>
              <a:rPr dirty="0">
                <a:latin typeface="Calibri" panose="020F0502020204030204" charset="0"/>
                <a:cs typeface="Calibri" panose="020F0502020204030204" charset="0"/>
              </a:rPr>
              <a:t>any</a:t>
            </a:r>
            <a:r>
              <a:rPr spc="-75" dirty="0">
                <a:latin typeface="Calibri" panose="020F0502020204030204" charset="0"/>
                <a:cs typeface="Calibri" panose="020F0502020204030204" charset="0"/>
              </a:rPr>
              <a:t> </a:t>
            </a:r>
            <a:r>
              <a:rPr spc="-20" dirty="0">
                <a:latin typeface="Calibri" panose="020F0502020204030204" charset="0"/>
                <a:cs typeface="Calibri" panose="020F0502020204030204" charset="0"/>
              </a:rPr>
              <a:t>time</a:t>
            </a:r>
            <a:endParaRPr>
              <a:latin typeface="Calibri" panose="020F0502020204030204" charset="0"/>
              <a:cs typeface="Calibri" panose="020F0502020204030204" charset="0"/>
            </a:endParaRPr>
          </a:p>
          <a:p>
            <a:pPr marL="354965" indent="-342265">
              <a:lnSpc>
                <a:spcPct val="100000"/>
              </a:lnSpc>
              <a:spcBef>
                <a:spcPts val="580"/>
              </a:spcBef>
              <a:buClr>
                <a:srgbClr val="2575B4"/>
              </a:buClr>
              <a:buFont typeface="Wingdings" panose="05000000000000000000"/>
              <a:buChar char=""/>
              <a:tabLst>
                <a:tab pos="354965" algn="l"/>
              </a:tabLst>
            </a:pPr>
            <a:r>
              <a:rPr dirty="0">
                <a:latin typeface="Calibri" panose="020F0502020204030204" charset="0"/>
                <a:cs typeface="Calibri" panose="020F0502020204030204" charset="0"/>
              </a:rPr>
              <a:t>Variable</a:t>
            </a:r>
            <a:r>
              <a:rPr spc="-30" dirty="0">
                <a:latin typeface="Calibri" panose="020F0502020204030204" charset="0"/>
                <a:cs typeface="Calibri" panose="020F0502020204030204" charset="0"/>
              </a:rPr>
              <a:t> </a:t>
            </a:r>
            <a:r>
              <a:rPr dirty="0">
                <a:latin typeface="Calibri" panose="020F0502020204030204" charset="0"/>
                <a:cs typeface="Calibri" panose="020F0502020204030204" charset="0"/>
              </a:rPr>
              <a:t>type</a:t>
            </a:r>
            <a:r>
              <a:rPr spc="-65" dirty="0">
                <a:latin typeface="Calibri" panose="020F0502020204030204" charset="0"/>
                <a:cs typeface="Calibri" panose="020F0502020204030204" charset="0"/>
              </a:rPr>
              <a:t> </a:t>
            </a:r>
            <a:r>
              <a:rPr dirty="0">
                <a:latin typeface="Calibri" panose="020F0502020204030204" charset="0"/>
                <a:cs typeface="Calibri" panose="020F0502020204030204" charset="0"/>
              </a:rPr>
              <a:t>is</a:t>
            </a:r>
            <a:r>
              <a:rPr spc="-60" dirty="0">
                <a:latin typeface="Calibri" panose="020F0502020204030204" charset="0"/>
                <a:cs typeface="Calibri" panose="020F0502020204030204" charset="0"/>
              </a:rPr>
              <a:t> </a:t>
            </a:r>
            <a:r>
              <a:rPr dirty="0">
                <a:latin typeface="Calibri" panose="020F0502020204030204" charset="0"/>
                <a:cs typeface="Calibri" panose="020F0502020204030204" charset="0"/>
              </a:rPr>
              <a:t>not</a:t>
            </a:r>
            <a:r>
              <a:rPr spc="-60"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specified</a:t>
            </a:r>
            <a:endParaRPr>
              <a:latin typeface="Calibri" panose="020F0502020204030204" charset="0"/>
              <a:cs typeface="Calibri" panose="020F0502020204030204" charset="0"/>
            </a:endParaRPr>
          </a:p>
          <a:p>
            <a:pPr marL="354965" indent="-342265">
              <a:lnSpc>
                <a:spcPct val="100000"/>
              </a:lnSpc>
              <a:spcBef>
                <a:spcPts val="575"/>
              </a:spcBef>
              <a:buClr>
                <a:srgbClr val="2575B4"/>
              </a:buClr>
              <a:buFont typeface="Wingdings" panose="05000000000000000000"/>
              <a:buChar char=""/>
              <a:tabLst>
                <a:tab pos="354965" algn="l"/>
              </a:tabLst>
            </a:pPr>
            <a:r>
              <a:rPr dirty="0">
                <a:latin typeface="Calibri" panose="020F0502020204030204" charset="0"/>
                <a:cs typeface="Calibri" panose="020F0502020204030204" charset="0"/>
              </a:rPr>
              <a:t>Types</a:t>
            </a:r>
            <a:r>
              <a:rPr spc="-65" dirty="0">
                <a:latin typeface="Calibri" panose="020F0502020204030204" charset="0"/>
                <a:cs typeface="Calibri" panose="020F0502020204030204" charset="0"/>
              </a:rPr>
              <a:t> </a:t>
            </a:r>
            <a:r>
              <a:rPr dirty="0">
                <a:latin typeface="Calibri" panose="020F0502020204030204" charset="0"/>
                <a:cs typeface="Calibri" panose="020F0502020204030204" charset="0"/>
              </a:rPr>
              <a:t>can</a:t>
            </a:r>
            <a:r>
              <a:rPr spc="-60" dirty="0">
                <a:latin typeface="Calibri" panose="020F0502020204030204" charset="0"/>
                <a:cs typeface="Calibri" panose="020F0502020204030204" charset="0"/>
              </a:rPr>
              <a:t> </a:t>
            </a:r>
            <a:r>
              <a:rPr dirty="0">
                <a:latin typeface="Calibri" panose="020F0502020204030204" charset="0"/>
                <a:cs typeface="Calibri" panose="020F0502020204030204" charset="0"/>
              </a:rPr>
              <a:t>be</a:t>
            </a:r>
            <a:r>
              <a:rPr spc="-55" dirty="0">
                <a:latin typeface="Calibri" panose="020F0502020204030204" charset="0"/>
                <a:cs typeface="Calibri" panose="020F0502020204030204" charset="0"/>
              </a:rPr>
              <a:t> </a:t>
            </a:r>
            <a:r>
              <a:rPr dirty="0">
                <a:latin typeface="Calibri" panose="020F0502020204030204" charset="0"/>
                <a:cs typeface="Calibri" panose="020F0502020204030204" charset="0"/>
              </a:rPr>
              <a:t>changed</a:t>
            </a:r>
            <a:r>
              <a:rPr spc="-40" dirty="0">
                <a:latin typeface="Calibri" panose="020F0502020204030204" charset="0"/>
                <a:cs typeface="Calibri" panose="020F0502020204030204" charset="0"/>
              </a:rPr>
              <a:t> </a:t>
            </a:r>
            <a:r>
              <a:rPr dirty="0">
                <a:latin typeface="Calibri" panose="020F0502020204030204" charset="0"/>
                <a:cs typeface="Calibri" panose="020F0502020204030204" charset="0"/>
              </a:rPr>
              <a:t>with</a:t>
            </a:r>
            <a:r>
              <a:rPr spc="-35" dirty="0">
                <a:latin typeface="Calibri" panose="020F0502020204030204" charset="0"/>
                <a:cs typeface="Calibri" panose="020F0502020204030204" charset="0"/>
              </a:rPr>
              <a:t> </a:t>
            </a:r>
            <a:r>
              <a:rPr dirty="0">
                <a:latin typeface="Calibri" panose="020F0502020204030204" charset="0"/>
                <a:cs typeface="Calibri" panose="020F0502020204030204" charset="0"/>
              </a:rPr>
              <a:t>a</a:t>
            </a:r>
            <a:r>
              <a:rPr spc="-70"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reassignment</a:t>
            </a:r>
            <a:endParaRPr spc="-10" dirty="0">
              <a:latin typeface="Calibri" panose="020F0502020204030204" charset="0"/>
              <a:cs typeface="Calibri" panose="020F0502020204030204" charset="0"/>
            </a:endParaRPr>
          </a:p>
          <a:p>
            <a:pPr marL="354965" indent="-342265">
              <a:lnSpc>
                <a:spcPct val="100000"/>
              </a:lnSpc>
              <a:spcBef>
                <a:spcPts val="575"/>
              </a:spcBef>
              <a:buClr>
                <a:srgbClr val="2575B4"/>
              </a:buClr>
              <a:buFont typeface="Wingdings" panose="05000000000000000000"/>
              <a:buChar char=""/>
              <a:tabLst>
                <a:tab pos="354965" algn="l"/>
              </a:tabLst>
            </a:pPr>
            <a:r>
              <a:rPr dirty="0">
                <a:latin typeface="Calibri" panose="020F0502020204030204" charset="0"/>
                <a:cs typeface="Calibri" panose="020F0502020204030204" charset="0"/>
                <a:sym typeface="+mn-ea"/>
              </a:rPr>
              <a:t>Variable</a:t>
            </a:r>
            <a:r>
              <a:rPr spc="-100" dirty="0">
                <a:latin typeface="Calibri" panose="020F0502020204030204" charset="0"/>
                <a:cs typeface="Calibri" panose="020F0502020204030204" charset="0"/>
                <a:sym typeface="+mn-ea"/>
              </a:rPr>
              <a:t> </a:t>
            </a:r>
            <a:r>
              <a:rPr spc="-10" dirty="0">
                <a:latin typeface="Calibri" panose="020F0502020204030204" charset="0"/>
                <a:cs typeface="Calibri" panose="020F0502020204030204" charset="0"/>
                <a:sym typeface="+mn-ea"/>
              </a:rPr>
              <a:t>names:</a:t>
            </a:r>
            <a:endParaRPr>
              <a:latin typeface="Calibri" panose="020F0502020204030204" charset="0"/>
              <a:cs typeface="Calibri" panose="020F0502020204030204" charset="0"/>
            </a:endParaRPr>
          </a:p>
          <a:p>
            <a:pPr marL="756285" lvl="1" indent="-286385">
              <a:lnSpc>
                <a:spcPct val="100000"/>
              </a:lnSpc>
              <a:spcBef>
                <a:spcPts val="445"/>
              </a:spcBef>
              <a:buClr>
                <a:srgbClr val="2575B4"/>
              </a:buClr>
              <a:buFont typeface="Wingdings" panose="05000000000000000000"/>
              <a:buChar char=""/>
              <a:tabLst>
                <a:tab pos="756285" algn="l"/>
                <a:tab pos="5988050" algn="l"/>
              </a:tabLst>
            </a:pPr>
            <a:r>
              <a:rPr dirty="0">
                <a:latin typeface="Calibri" panose="020F0502020204030204" charset="0"/>
                <a:cs typeface="Calibri" panose="020F0502020204030204" charset="0"/>
                <a:sym typeface="+mn-ea"/>
              </a:rPr>
              <a:t>Must</a:t>
            </a:r>
            <a:r>
              <a:rPr spc="-1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begin</a:t>
            </a:r>
            <a:r>
              <a:rPr spc="-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with</a:t>
            </a:r>
            <a:r>
              <a:rPr spc="2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a</a:t>
            </a:r>
            <a:r>
              <a:rPr spc="-1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letter</a:t>
            </a:r>
            <a:r>
              <a:rPr spc="-1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(a</a:t>
            </a:r>
            <a:r>
              <a:rPr spc="-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a:t>
            </a:r>
            <a:r>
              <a:rPr spc="-1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z,</a:t>
            </a:r>
            <a:r>
              <a:rPr spc="-1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A</a:t>
            </a:r>
            <a:r>
              <a:rPr spc="-1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a:t>
            </a:r>
            <a:r>
              <a:rPr spc="-1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Z)</a:t>
            </a:r>
            <a:r>
              <a:rPr spc="-1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or</a:t>
            </a:r>
            <a:r>
              <a:rPr spc="-10" dirty="0">
                <a:latin typeface="Calibri" panose="020F0502020204030204" charset="0"/>
                <a:cs typeface="Calibri" panose="020F0502020204030204" charset="0"/>
                <a:sym typeface="+mn-ea"/>
              </a:rPr>
              <a:t> underscore</a:t>
            </a:r>
            <a:r>
              <a:rPr dirty="0">
                <a:latin typeface="Calibri" panose="020F0502020204030204" charset="0"/>
                <a:cs typeface="Calibri" panose="020F0502020204030204" charset="0"/>
                <a:sym typeface="+mn-ea"/>
              </a:rPr>
              <a:t>	</a:t>
            </a:r>
            <a:r>
              <a:rPr spc="-50" dirty="0">
                <a:latin typeface="Calibri" panose="020F0502020204030204" charset="0"/>
                <a:cs typeface="Calibri" panose="020F0502020204030204" charset="0"/>
                <a:sym typeface="+mn-ea"/>
              </a:rPr>
              <a:t>_</a:t>
            </a:r>
            <a:endParaRPr>
              <a:latin typeface="Calibri" panose="020F0502020204030204" charset="0"/>
              <a:cs typeface="Calibri" panose="020F0502020204030204" charset="0"/>
            </a:endParaRPr>
          </a:p>
          <a:p>
            <a:pPr marL="756285" lvl="1" indent="-286385">
              <a:lnSpc>
                <a:spcPct val="100000"/>
              </a:lnSpc>
              <a:spcBef>
                <a:spcPts val="430"/>
              </a:spcBef>
              <a:buClr>
                <a:srgbClr val="2575B4"/>
              </a:buClr>
              <a:buFont typeface="Wingdings" panose="05000000000000000000"/>
              <a:buChar char=""/>
              <a:tabLst>
                <a:tab pos="756285" algn="l"/>
              </a:tabLst>
            </a:pPr>
            <a:r>
              <a:rPr dirty="0">
                <a:latin typeface="Calibri" panose="020F0502020204030204" charset="0"/>
                <a:cs typeface="Calibri" panose="020F0502020204030204" charset="0"/>
                <a:sym typeface="+mn-ea"/>
              </a:rPr>
              <a:t>Other</a:t>
            </a:r>
            <a:r>
              <a:rPr spc="-3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characters</a:t>
            </a:r>
            <a:r>
              <a:rPr spc="-3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can</a:t>
            </a:r>
            <a:r>
              <a:rPr spc="-2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be</a:t>
            </a:r>
            <a:r>
              <a:rPr spc="-3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letters,</a:t>
            </a:r>
            <a:r>
              <a:rPr spc="-2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numbers</a:t>
            </a:r>
            <a:r>
              <a:rPr spc="-1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or</a:t>
            </a:r>
            <a:r>
              <a:rPr spc="-20" dirty="0">
                <a:latin typeface="Calibri" panose="020F0502020204030204" charset="0"/>
                <a:cs typeface="Calibri" panose="020F0502020204030204" charset="0"/>
                <a:sym typeface="+mn-ea"/>
              </a:rPr>
              <a:t> </a:t>
            </a:r>
            <a:r>
              <a:rPr spc="-50" dirty="0">
                <a:latin typeface="Calibri" panose="020F0502020204030204" charset="0"/>
                <a:cs typeface="Calibri" panose="020F0502020204030204" charset="0"/>
                <a:sym typeface="+mn-ea"/>
              </a:rPr>
              <a:t>_</a:t>
            </a:r>
            <a:endParaRPr>
              <a:latin typeface="Calibri" panose="020F0502020204030204" charset="0"/>
              <a:cs typeface="Calibri" panose="020F0502020204030204" charset="0"/>
            </a:endParaRPr>
          </a:p>
          <a:p>
            <a:pPr marL="756285" lvl="1" indent="-286385">
              <a:lnSpc>
                <a:spcPct val="100000"/>
              </a:lnSpc>
              <a:spcBef>
                <a:spcPts val="435"/>
              </a:spcBef>
              <a:buClr>
                <a:srgbClr val="2575B4"/>
              </a:buClr>
              <a:buFont typeface="Wingdings" panose="05000000000000000000"/>
              <a:buChar char=""/>
              <a:tabLst>
                <a:tab pos="756285" algn="l"/>
                <a:tab pos="2800350" algn="l"/>
              </a:tabLst>
            </a:pPr>
            <a:r>
              <a:rPr dirty="0">
                <a:latin typeface="Calibri" panose="020F0502020204030204" charset="0"/>
                <a:cs typeface="Calibri" panose="020F0502020204030204" charset="0"/>
                <a:sym typeface="+mn-ea"/>
              </a:rPr>
              <a:t>Are</a:t>
            </a:r>
            <a:r>
              <a:rPr spc="-1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case</a:t>
            </a:r>
            <a:r>
              <a:rPr spc="-15" dirty="0">
                <a:latin typeface="Calibri" panose="020F0502020204030204" charset="0"/>
                <a:cs typeface="Calibri" panose="020F0502020204030204" charset="0"/>
                <a:sym typeface="+mn-ea"/>
              </a:rPr>
              <a:t> </a:t>
            </a:r>
            <a:r>
              <a:rPr spc="-10" dirty="0">
                <a:latin typeface="Calibri" panose="020F0502020204030204" charset="0"/>
                <a:cs typeface="Calibri" panose="020F0502020204030204" charset="0"/>
                <a:sym typeface="+mn-ea"/>
              </a:rPr>
              <a:t>sensitive:</a:t>
            </a:r>
            <a:r>
              <a:rPr dirty="0">
                <a:latin typeface="Calibri" panose="020F0502020204030204" charset="0"/>
                <a:cs typeface="Calibri" panose="020F0502020204030204" charset="0"/>
                <a:sym typeface="+mn-ea"/>
              </a:rPr>
              <a:t>	capitalization</a:t>
            </a:r>
            <a:r>
              <a:rPr spc="-75" dirty="0">
                <a:latin typeface="Calibri" panose="020F0502020204030204" charset="0"/>
                <a:cs typeface="Calibri" panose="020F0502020204030204" charset="0"/>
                <a:sym typeface="+mn-ea"/>
              </a:rPr>
              <a:t> </a:t>
            </a:r>
            <a:r>
              <a:rPr spc="-10" dirty="0">
                <a:latin typeface="Calibri" panose="020F0502020204030204" charset="0"/>
                <a:cs typeface="Calibri" panose="020F0502020204030204" charset="0"/>
                <a:sym typeface="+mn-ea"/>
              </a:rPr>
              <a:t>counts!</a:t>
            </a:r>
            <a:endParaRPr>
              <a:latin typeface="Calibri" panose="020F0502020204030204" charset="0"/>
              <a:cs typeface="Calibri" panose="020F0502020204030204" charset="0"/>
            </a:endParaRPr>
          </a:p>
          <a:p>
            <a:pPr marL="756285" lvl="1" indent="-286385">
              <a:lnSpc>
                <a:spcPct val="100000"/>
              </a:lnSpc>
              <a:spcBef>
                <a:spcPts val="430"/>
              </a:spcBef>
              <a:buClr>
                <a:srgbClr val="2575B4"/>
              </a:buClr>
              <a:buFont typeface="Wingdings" panose="05000000000000000000"/>
              <a:buChar char=""/>
              <a:tabLst>
                <a:tab pos="756285" algn="l"/>
              </a:tabLst>
            </a:pPr>
            <a:r>
              <a:rPr dirty="0">
                <a:latin typeface="Calibri" panose="020F0502020204030204" charset="0"/>
                <a:cs typeface="Calibri" panose="020F0502020204030204" charset="0"/>
                <a:sym typeface="+mn-ea"/>
              </a:rPr>
              <a:t>Can</a:t>
            </a:r>
            <a:r>
              <a:rPr spc="-2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be</a:t>
            </a:r>
            <a:r>
              <a:rPr spc="-3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any</a:t>
            </a:r>
            <a:r>
              <a:rPr spc="-2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reasonable</a:t>
            </a:r>
            <a:r>
              <a:rPr spc="5" dirty="0">
                <a:latin typeface="Calibri" panose="020F0502020204030204" charset="0"/>
                <a:cs typeface="Calibri" panose="020F0502020204030204" charset="0"/>
                <a:sym typeface="+mn-ea"/>
              </a:rPr>
              <a:t> </a:t>
            </a:r>
            <a:r>
              <a:rPr spc="-10" dirty="0">
                <a:latin typeface="Calibri" panose="020F0502020204030204" charset="0"/>
                <a:cs typeface="Calibri" panose="020F0502020204030204" charset="0"/>
                <a:sym typeface="+mn-ea"/>
              </a:rPr>
              <a:t>length</a:t>
            </a:r>
            <a:endParaRPr>
              <a:latin typeface="Calibri" panose="020F0502020204030204" charset="0"/>
              <a:cs typeface="Calibri" panose="020F0502020204030204" charset="0"/>
            </a:endParaRPr>
          </a:p>
          <a:p>
            <a:pPr marL="354965" indent="-342265">
              <a:lnSpc>
                <a:spcPct val="100000"/>
              </a:lnSpc>
              <a:spcBef>
                <a:spcPts val="575"/>
              </a:spcBef>
              <a:buClr>
                <a:srgbClr val="2575B4"/>
              </a:buClr>
              <a:buFont typeface="Wingdings" panose="05000000000000000000"/>
              <a:buChar char=""/>
              <a:tabLst>
                <a:tab pos="354965" algn="l"/>
              </a:tabLst>
            </a:pPr>
            <a:endParaRPr>
              <a:latin typeface="Calibri" panose="020F0502020204030204" charset="0"/>
              <a:cs typeface="Calibri" panose="020F0502020204030204" charset="0"/>
            </a:endParaRPr>
          </a:p>
        </p:txBody>
      </p:sp>
      <p:grpSp>
        <p:nvGrpSpPr>
          <p:cNvPr id="4" name="object 4"/>
          <p:cNvGrpSpPr/>
          <p:nvPr/>
        </p:nvGrpSpPr>
        <p:grpSpPr>
          <a:xfrm>
            <a:off x="8814748" y="1106309"/>
            <a:ext cx="3286125" cy="5250815"/>
            <a:chOff x="8814748" y="1106309"/>
            <a:chExt cx="3286125" cy="5250815"/>
          </a:xfrm>
        </p:grpSpPr>
        <p:pic>
          <p:nvPicPr>
            <p:cNvPr id="5" name="object 5"/>
            <p:cNvPicPr/>
            <p:nvPr/>
          </p:nvPicPr>
          <p:blipFill>
            <a:blip r:embed="rId2" cstate="print"/>
            <a:stretch>
              <a:fillRect/>
            </a:stretch>
          </p:blipFill>
          <p:spPr>
            <a:xfrm>
              <a:off x="8814748" y="1106309"/>
              <a:ext cx="3285752" cy="5250409"/>
            </a:xfrm>
            <a:prstGeom prst="rect">
              <a:avLst/>
            </a:prstGeom>
          </p:spPr>
        </p:pic>
        <p:pic>
          <p:nvPicPr>
            <p:cNvPr id="6" name="object 6"/>
            <p:cNvPicPr/>
            <p:nvPr/>
          </p:nvPicPr>
          <p:blipFill>
            <a:blip r:embed="rId3" cstate="print"/>
            <a:stretch>
              <a:fillRect/>
            </a:stretch>
          </p:blipFill>
          <p:spPr>
            <a:xfrm>
              <a:off x="8973311" y="1264920"/>
              <a:ext cx="2788920" cy="4753356"/>
            </a:xfrm>
            <a:prstGeom prst="rect">
              <a:avLst/>
            </a:prstGeom>
          </p:spPr>
        </p:pic>
      </p:grpSp>
      <p:sp>
        <p:nvSpPr>
          <p:cNvPr id="7" name="Date Placeholder 6"/>
          <p:cNvSpPr>
            <a:spLocks noGrp="1"/>
          </p:cNvSpPr>
          <p:nvPr>
            <p:ph type="dt" sz="half" idx="10"/>
          </p:nvPr>
        </p:nvSpPr>
        <p:spPr/>
        <p:txBody>
          <a:bodyPr/>
          <a:p>
            <a:fld id="{63A1C593-65D0-4073-BCC9-577B9352EA97}" type="datetime1">
              <a:rPr lang="en-US" smtClean="0"/>
            </a:fld>
            <a:endParaRPr lang="en-US"/>
          </a:p>
        </p:txBody>
      </p:sp>
      <p:sp>
        <p:nvSpPr>
          <p:cNvPr id="8" name="Slide Number Placeholder 7"/>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12877" rIns="0" bIns="0" rtlCol="0">
            <a:spAutoFit/>
          </a:bodyPr>
          <a:lstStyle/>
          <a:p>
            <a:pPr marL="92075">
              <a:lnSpc>
                <a:spcPct val="100000"/>
              </a:lnSpc>
              <a:spcBef>
                <a:spcPts val="100"/>
              </a:spcBef>
            </a:pPr>
            <a:r>
              <a:rPr dirty="0"/>
              <a:t>Variable</a:t>
            </a:r>
            <a:r>
              <a:rPr spc="-35" dirty="0"/>
              <a:t> </a:t>
            </a:r>
            <a:r>
              <a:rPr dirty="0"/>
              <a:t>Data</a:t>
            </a:r>
            <a:r>
              <a:rPr spc="-20" dirty="0"/>
              <a:t> </a:t>
            </a:r>
            <a:r>
              <a:rPr spc="-10" dirty="0"/>
              <a:t>Types</a:t>
            </a:r>
            <a:endParaRPr spc="-10" dirty="0"/>
          </a:p>
        </p:txBody>
      </p:sp>
      <p:sp>
        <p:nvSpPr>
          <p:cNvPr id="3" name="object 3"/>
          <p:cNvSpPr txBox="1"/>
          <p:nvPr/>
        </p:nvSpPr>
        <p:spPr>
          <a:xfrm>
            <a:off x="4747514" y="2438099"/>
            <a:ext cx="1524000" cy="288925"/>
          </a:xfrm>
          <a:prstGeom prst="rect">
            <a:avLst/>
          </a:prstGeom>
        </p:spPr>
        <p:txBody>
          <a:bodyPr vert="horz" wrap="square" lIns="0" tIns="0" rIns="0" bIns="0" rtlCol="0">
            <a:spAutoFit/>
          </a:bodyPr>
          <a:lstStyle/>
          <a:p>
            <a:pPr>
              <a:lnSpc>
                <a:spcPts val="2070"/>
              </a:lnSpc>
            </a:pPr>
            <a:r>
              <a:rPr sz="2000" dirty="0">
                <a:latin typeface="Courier New" panose="02070309020205020404"/>
                <a:cs typeface="Courier New" panose="02070309020205020404"/>
              </a:rPr>
              <a:t>x</a:t>
            </a:r>
            <a:r>
              <a:rPr sz="2000" spc="-5" dirty="0">
                <a:latin typeface="Courier New" panose="02070309020205020404"/>
                <a:cs typeface="Courier New" panose="02070309020205020404"/>
              </a:rPr>
              <a:t> </a:t>
            </a:r>
            <a:r>
              <a:rPr sz="2000" b="1" dirty="0">
                <a:solidFill>
                  <a:srgbClr val="000080"/>
                </a:solidFill>
                <a:latin typeface="Courier New" panose="02070309020205020404"/>
                <a:cs typeface="Courier New" panose="02070309020205020404"/>
              </a:rPr>
              <a:t>=</a:t>
            </a:r>
            <a:r>
              <a:rPr sz="2000" b="1" spc="-5" dirty="0">
                <a:solidFill>
                  <a:srgbClr val="000080"/>
                </a:solidFill>
                <a:latin typeface="Courier New" panose="02070309020205020404"/>
                <a:cs typeface="Courier New" panose="02070309020205020404"/>
              </a:rPr>
              <a:t> </a:t>
            </a:r>
            <a:r>
              <a:rPr sz="2000" spc="-10" dirty="0">
                <a:latin typeface="Courier New" panose="02070309020205020404"/>
                <a:cs typeface="Courier New" panose="02070309020205020404"/>
              </a:rPr>
              <a:t>comple</a:t>
            </a:r>
            <a:endParaRPr sz="2000">
              <a:latin typeface="Courier New" panose="02070309020205020404"/>
              <a:cs typeface="Courier New" panose="02070309020205020404"/>
            </a:endParaRPr>
          </a:p>
        </p:txBody>
      </p:sp>
      <p:sp>
        <p:nvSpPr>
          <p:cNvPr id="4" name="object 4"/>
          <p:cNvSpPr txBox="1"/>
          <p:nvPr/>
        </p:nvSpPr>
        <p:spPr>
          <a:xfrm>
            <a:off x="6271514" y="2438099"/>
            <a:ext cx="3291840" cy="288925"/>
          </a:xfrm>
          <a:prstGeom prst="rect">
            <a:avLst/>
          </a:prstGeom>
        </p:spPr>
        <p:txBody>
          <a:bodyPr vert="horz" wrap="square" lIns="0" tIns="0" rIns="0" bIns="0" rtlCol="0">
            <a:spAutoFit/>
          </a:bodyPr>
          <a:lstStyle/>
          <a:p>
            <a:pPr>
              <a:lnSpc>
                <a:spcPts val="2070"/>
              </a:lnSpc>
              <a:tabLst>
                <a:tab pos="2072005" algn="l"/>
              </a:tabLst>
            </a:pPr>
            <a:r>
              <a:rPr sz="2000" spc="-10" dirty="0">
                <a:latin typeface="Courier New" panose="02070309020205020404"/>
                <a:cs typeface="Courier New" panose="02070309020205020404"/>
              </a:rPr>
              <a:t>x</a:t>
            </a:r>
            <a:r>
              <a:rPr sz="2000" b="1" spc="-10" dirty="0">
                <a:solidFill>
                  <a:srgbClr val="000080"/>
                </a:solidFill>
                <a:latin typeface="Courier New" panose="02070309020205020404"/>
                <a:cs typeface="Courier New" panose="02070309020205020404"/>
              </a:rPr>
              <a:t>(</a:t>
            </a:r>
            <a:r>
              <a:rPr sz="2000" spc="-10" dirty="0">
                <a:solidFill>
                  <a:srgbClr val="FF0000"/>
                </a:solidFill>
                <a:latin typeface="Courier New" panose="02070309020205020404"/>
                <a:cs typeface="Courier New" panose="02070309020205020404"/>
              </a:rPr>
              <a:t>3</a:t>
            </a:r>
            <a:r>
              <a:rPr sz="2000" b="1" spc="-10" dirty="0">
                <a:solidFill>
                  <a:srgbClr val="000080"/>
                </a:solidFill>
                <a:latin typeface="Courier New" panose="02070309020205020404"/>
                <a:cs typeface="Courier New" panose="02070309020205020404"/>
              </a:rPr>
              <a:t>,</a:t>
            </a:r>
            <a:r>
              <a:rPr sz="2000" spc="-10" dirty="0">
                <a:solidFill>
                  <a:srgbClr val="FF0000"/>
                </a:solidFill>
                <a:latin typeface="Courier New" panose="02070309020205020404"/>
                <a:cs typeface="Courier New" panose="02070309020205020404"/>
              </a:rPr>
              <a:t>1</a:t>
            </a:r>
            <a:r>
              <a:rPr sz="2000" b="1" spc="-10" dirty="0">
                <a:solidFill>
                  <a:srgbClr val="000080"/>
                </a:solidFill>
                <a:latin typeface="Courier New" panose="02070309020205020404"/>
                <a:cs typeface="Courier New" panose="02070309020205020404"/>
              </a:rPr>
              <a:t>)</a:t>
            </a:r>
            <a:r>
              <a:rPr sz="2000" b="1" dirty="0">
                <a:solidFill>
                  <a:srgbClr val="000080"/>
                </a:solidFill>
                <a:latin typeface="Courier New" panose="02070309020205020404"/>
                <a:cs typeface="Courier New" panose="02070309020205020404"/>
              </a:rPr>
              <a:t>	</a:t>
            </a:r>
            <a:r>
              <a:rPr sz="2000" dirty="0">
                <a:latin typeface="Courier New" panose="02070309020205020404"/>
                <a:cs typeface="Courier New" panose="02070309020205020404"/>
              </a:rPr>
              <a:t>x</a:t>
            </a:r>
            <a:r>
              <a:rPr sz="2000" spc="-15" dirty="0">
                <a:latin typeface="Courier New" panose="02070309020205020404"/>
                <a:cs typeface="Courier New" panose="02070309020205020404"/>
              </a:rPr>
              <a:t> </a:t>
            </a:r>
            <a:r>
              <a:rPr sz="2000" b="1" dirty="0">
                <a:solidFill>
                  <a:srgbClr val="000080"/>
                </a:solidFill>
                <a:latin typeface="Courier New" panose="02070309020205020404"/>
                <a:cs typeface="Courier New" panose="02070309020205020404"/>
              </a:rPr>
              <a:t>=</a:t>
            </a:r>
            <a:r>
              <a:rPr sz="2000" b="1" spc="-5" dirty="0">
                <a:solidFill>
                  <a:srgbClr val="000080"/>
                </a:solidFill>
                <a:latin typeface="Courier New" panose="02070309020205020404"/>
                <a:cs typeface="Courier New" panose="02070309020205020404"/>
              </a:rPr>
              <a:t> </a:t>
            </a:r>
            <a:r>
              <a:rPr sz="2000" spc="-20" dirty="0">
                <a:solidFill>
                  <a:srgbClr val="FF0000"/>
                </a:solidFill>
                <a:latin typeface="Courier New" panose="02070309020205020404"/>
                <a:cs typeface="Courier New" panose="02070309020205020404"/>
              </a:rPr>
              <a:t>3</a:t>
            </a:r>
            <a:r>
              <a:rPr sz="2000" b="1" spc="-20" dirty="0">
                <a:solidFill>
                  <a:srgbClr val="000080"/>
                </a:solidFill>
                <a:latin typeface="Courier New" panose="02070309020205020404"/>
                <a:cs typeface="Courier New" panose="02070309020205020404"/>
              </a:rPr>
              <a:t>+</a:t>
            </a:r>
            <a:r>
              <a:rPr sz="2000" spc="-20" dirty="0">
                <a:solidFill>
                  <a:srgbClr val="FF0000"/>
                </a:solidFill>
                <a:latin typeface="Courier New" panose="02070309020205020404"/>
                <a:cs typeface="Courier New" panose="02070309020205020404"/>
              </a:rPr>
              <a:t>1j</a:t>
            </a:r>
            <a:endParaRPr sz="2000">
              <a:latin typeface="Courier New" panose="02070309020205020404"/>
              <a:cs typeface="Courier New" panose="02070309020205020404"/>
            </a:endParaRPr>
          </a:p>
        </p:txBody>
      </p:sp>
      <p:graphicFrame>
        <p:nvGraphicFramePr>
          <p:cNvPr id="5" name="object 5"/>
          <p:cNvGraphicFramePr>
            <a:graphicFrameLocks noGrp="1"/>
          </p:cNvGraphicFramePr>
          <p:nvPr/>
        </p:nvGraphicFramePr>
        <p:xfrm>
          <a:off x="890816" y="1883410"/>
          <a:ext cx="10875010" cy="3912870"/>
        </p:xfrm>
        <a:graphic>
          <a:graphicData uri="http://schemas.openxmlformats.org/drawingml/2006/table">
            <a:tbl>
              <a:tblPr firstRow="1" bandRow="1">
                <a:tableStyleId>{2D5ABB26-0587-4C30-8999-92F81FD0307C}</a:tableStyleId>
              </a:tblPr>
              <a:tblGrid>
                <a:gridCol w="5393055"/>
                <a:gridCol w="5393055"/>
              </a:tblGrid>
              <a:tr h="503555">
                <a:tc>
                  <a:txBody>
                    <a:bodyPr/>
                    <a:lstStyle/>
                    <a:p>
                      <a:pPr marL="91440">
                        <a:lnSpc>
                          <a:spcPct val="100000"/>
                        </a:lnSpc>
                        <a:spcBef>
                          <a:spcPts val="300"/>
                        </a:spcBef>
                      </a:pPr>
                      <a:r>
                        <a:rPr sz="2400" b="1" spc="-10" dirty="0">
                          <a:latin typeface="Arial" panose="020B0604020202020204"/>
                          <a:cs typeface="Arial" panose="020B0604020202020204"/>
                        </a:rPr>
                        <a:t>Numbers</a:t>
                      </a:r>
                      <a:endParaRPr sz="2400">
                        <a:latin typeface="Arial" panose="020B0604020202020204"/>
                        <a:cs typeface="Arial" panose="020B0604020202020204"/>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DDE"/>
                    </a:solidFill>
                  </a:tcPr>
                </a:tc>
                <a:tc>
                  <a:txBody>
                    <a:bodyPr/>
                    <a:lstStyle/>
                    <a:p>
                      <a:pPr marL="92075">
                        <a:lnSpc>
                          <a:spcPct val="100000"/>
                        </a:lnSpc>
                        <a:spcBef>
                          <a:spcPts val="300"/>
                        </a:spcBef>
                      </a:pPr>
                      <a:r>
                        <a:rPr sz="2400" dirty="0">
                          <a:latin typeface="Arial MT"/>
                          <a:cs typeface="Arial MT"/>
                        </a:rPr>
                        <a:t>Integers</a:t>
                      </a:r>
                      <a:r>
                        <a:rPr sz="2400" spc="-75" dirty="0">
                          <a:latin typeface="Arial MT"/>
                          <a:cs typeface="Arial MT"/>
                        </a:rPr>
                        <a:t> </a:t>
                      </a:r>
                      <a:r>
                        <a:rPr sz="2400" dirty="0">
                          <a:latin typeface="Arial MT"/>
                          <a:cs typeface="Arial MT"/>
                        </a:rPr>
                        <a:t>and</a:t>
                      </a:r>
                      <a:r>
                        <a:rPr sz="2400" spc="-50" dirty="0">
                          <a:latin typeface="Arial MT"/>
                          <a:cs typeface="Arial MT"/>
                        </a:rPr>
                        <a:t> </a:t>
                      </a:r>
                      <a:r>
                        <a:rPr sz="2400" dirty="0">
                          <a:latin typeface="Arial MT"/>
                          <a:cs typeface="Arial MT"/>
                        </a:rPr>
                        <a:t>floating</a:t>
                      </a:r>
                      <a:r>
                        <a:rPr sz="2400" spc="-55" dirty="0">
                          <a:latin typeface="Arial MT"/>
                          <a:cs typeface="Arial MT"/>
                        </a:rPr>
                        <a:t> </a:t>
                      </a:r>
                      <a:r>
                        <a:rPr sz="2400" dirty="0">
                          <a:latin typeface="Arial MT"/>
                          <a:cs typeface="Arial MT"/>
                        </a:rPr>
                        <a:t>point</a:t>
                      </a:r>
                      <a:r>
                        <a:rPr sz="2400" spc="-55" dirty="0">
                          <a:latin typeface="Arial MT"/>
                          <a:cs typeface="Arial MT"/>
                        </a:rPr>
                        <a:t> </a:t>
                      </a:r>
                      <a:r>
                        <a:rPr sz="2400" spc="-10" dirty="0">
                          <a:latin typeface="Arial MT"/>
                          <a:cs typeface="Arial MT"/>
                        </a:rPr>
                        <a:t>(64-</a:t>
                      </a:r>
                      <a:r>
                        <a:rPr sz="2400" spc="-20" dirty="0">
                          <a:latin typeface="Arial MT"/>
                          <a:cs typeface="Arial MT"/>
                        </a:rPr>
                        <a:t>bit)</a:t>
                      </a:r>
                      <a:endParaRPr sz="2400">
                        <a:latin typeface="Arial MT"/>
                        <a:cs typeface="Arial MT"/>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DDE"/>
                    </a:solidFill>
                  </a:tcPr>
                </a:tc>
              </a:tr>
              <a:tr h="503555">
                <a:tc>
                  <a:txBody>
                    <a:bodyPr/>
                    <a:lstStyle/>
                    <a:p>
                      <a:pPr marL="91440">
                        <a:lnSpc>
                          <a:spcPct val="100000"/>
                        </a:lnSpc>
                        <a:spcBef>
                          <a:spcPts val="300"/>
                        </a:spcBef>
                      </a:pPr>
                      <a:r>
                        <a:rPr sz="2400" b="1" dirty="0">
                          <a:latin typeface="Arial" panose="020B0604020202020204"/>
                          <a:cs typeface="Arial" panose="020B0604020202020204"/>
                        </a:rPr>
                        <a:t>Complex</a:t>
                      </a:r>
                      <a:r>
                        <a:rPr sz="2400" b="1" spc="-135" dirty="0">
                          <a:latin typeface="Arial" panose="020B0604020202020204"/>
                          <a:cs typeface="Arial" panose="020B0604020202020204"/>
                        </a:rPr>
                        <a:t> </a:t>
                      </a:r>
                      <a:r>
                        <a:rPr sz="2400" b="1" spc="-10" dirty="0">
                          <a:latin typeface="Arial" panose="020B0604020202020204"/>
                          <a:cs typeface="Arial" panose="020B0604020202020204"/>
                        </a:rPr>
                        <a:t>numbers</a:t>
                      </a:r>
                      <a:endParaRPr sz="2400">
                        <a:latin typeface="Arial" panose="020B0604020202020204"/>
                        <a:cs typeface="Arial" panose="020B0604020202020204"/>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E"/>
                    </a:solidFill>
                  </a:tcPr>
                </a:tc>
                <a:tc>
                  <a:txBody>
                    <a:bodyPr/>
                    <a:lstStyle/>
                    <a:p>
                      <a:pPr marL="92075">
                        <a:lnSpc>
                          <a:spcPct val="100000"/>
                        </a:lnSpc>
                        <a:spcBef>
                          <a:spcPts val="230"/>
                        </a:spcBef>
                        <a:tabLst>
                          <a:tab pos="2835275" algn="l"/>
                          <a:tab pos="3444875" algn="l"/>
                        </a:tabLst>
                      </a:pPr>
                      <a:r>
                        <a:rPr sz="2000" dirty="0">
                          <a:latin typeface="Courier New" panose="02070309020205020404"/>
                          <a:cs typeface="Courier New" panose="02070309020205020404"/>
                        </a:rPr>
                        <a:t>x</a:t>
                      </a:r>
                      <a:r>
                        <a:rPr sz="2000" spc="-5" dirty="0">
                          <a:latin typeface="Courier New" panose="02070309020205020404"/>
                          <a:cs typeface="Courier New" panose="02070309020205020404"/>
                        </a:rPr>
                        <a:t> </a:t>
                      </a:r>
                      <a:r>
                        <a:rPr sz="2000" dirty="0">
                          <a:latin typeface="Courier New" panose="02070309020205020404"/>
                          <a:cs typeface="Courier New" panose="02070309020205020404"/>
                        </a:rPr>
                        <a:t>=</a:t>
                      </a:r>
                      <a:r>
                        <a:rPr sz="2000" spc="-5" dirty="0">
                          <a:latin typeface="Courier New" panose="02070309020205020404"/>
                          <a:cs typeface="Courier New" panose="02070309020205020404"/>
                        </a:rPr>
                        <a:t> </a:t>
                      </a:r>
                      <a:r>
                        <a:rPr sz="2000" spc="-10" dirty="0">
                          <a:latin typeface="Courier New" panose="02070309020205020404"/>
                          <a:cs typeface="Courier New" panose="02070309020205020404"/>
                        </a:rPr>
                        <a:t>complex(3,1)</a:t>
                      </a:r>
                      <a:r>
                        <a:rPr sz="2000" dirty="0">
                          <a:latin typeface="Courier New" panose="02070309020205020404"/>
                          <a:cs typeface="Courier New" panose="02070309020205020404"/>
                        </a:rPr>
                        <a:t>	</a:t>
                      </a:r>
                      <a:r>
                        <a:rPr sz="2400" spc="-25" dirty="0">
                          <a:latin typeface="Arial MT"/>
                          <a:cs typeface="Arial MT"/>
                        </a:rPr>
                        <a:t>or</a:t>
                      </a:r>
                      <a:r>
                        <a:rPr sz="2400" dirty="0">
                          <a:latin typeface="Arial MT"/>
                          <a:cs typeface="Arial MT"/>
                        </a:rPr>
                        <a:t>	</a:t>
                      </a:r>
                      <a:r>
                        <a:rPr sz="2000" dirty="0">
                          <a:latin typeface="Courier New" panose="02070309020205020404"/>
                          <a:cs typeface="Courier New" panose="02070309020205020404"/>
                        </a:rPr>
                        <a:t>x</a:t>
                      </a:r>
                      <a:r>
                        <a:rPr sz="2000" spc="-15" dirty="0">
                          <a:latin typeface="Courier New" panose="02070309020205020404"/>
                          <a:cs typeface="Courier New" panose="02070309020205020404"/>
                        </a:rPr>
                        <a:t> </a:t>
                      </a:r>
                      <a:r>
                        <a:rPr sz="2000" dirty="0">
                          <a:latin typeface="Courier New" panose="02070309020205020404"/>
                          <a:cs typeface="Courier New" panose="02070309020205020404"/>
                        </a:rPr>
                        <a:t>= </a:t>
                      </a:r>
                      <a:r>
                        <a:rPr sz="2000" spc="-20" dirty="0">
                          <a:latin typeface="Courier New" panose="02070309020205020404"/>
                          <a:cs typeface="Courier New" panose="02070309020205020404"/>
                        </a:rPr>
                        <a:t>3+1j</a:t>
                      </a:r>
                      <a:endParaRPr sz="2000">
                        <a:latin typeface="Courier New" panose="02070309020205020404"/>
                        <a:cs typeface="Courier New" panose="02070309020205020404"/>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E"/>
                    </a:solidFill>
                  </a:tcPr>
                </a:tc>
              </a:tr>
              <a:tr h="503555">
                <a:tc>
                  <a:txBody>
                    <a:bodyPr/>
                    <a:lstStyle/>
                    <a:p>
                      <a:pPr marL="91440">
                        <a:lnSpc>
                          <a:spcPct val="100000"/>
                        </a:lnSpc>
                        <a:spcBef>
                          <a:spcPts val="305"/>
                        </a:spcBef>
                      </a:pPr>
                      <a:r>
                        <a:rPr sz="2400" b="1" spc="-10" dirty="0">
                          <a:latin typeface="Arial" panose="020B0604020202020204"/>
                          <a:cs typeface="Arial" panose="020B0604020202020204"/>
                        </a:rPr>
                        <a:t>Strings</a:t>
                      </a:r>
                      <a:endParaRPr sz="2400">
                        <a:latin typeface="Arial" panose="020B0604020202020204"/>
                        <a:cs typeface="Arial" panose="020B0604020202020204"/>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DDE"/>
                    </a:solidFill>
                  </a:tcPr>
                </a:tc>
                <a:tc>
                  <a:txBody>
                    <a:bodyPr/>
                    <a:lstStyle/>
                    <a:p>
                      <a:pPr marL="92075">
                        <a:lnSpc>
                          <a:spcPct val="100000"/>
                        </a:lnSpc>
                        <a:spcBef>
                          <a:spcPts val="230"/>
                        </a:spcBef>
                        <a:tabLst>
                          <a:tab pos="1158875" algn="l"/>
                          <a:tab pos="2019935" algn="l"/>
                        </a:tabLst>
                      </a:pPr>
                      <a:r>
                        <a:rPr sz="2000" spc="-10" dirty="0">
                          <a:latin typeface="Courier New" panose="02070309020205020404"/>
                          <a:cs typeface="Courier New" panose="02070309020205020404"/>
                        </a:rPr>
                        <a:t>"cat"</a:t>
                      </a:r>
                      <a:r>
                        <a:rPr sz="2000" dirty="0">
                          <a:latin typeface="Courier New" panose="02070309020205020404"/>
                          <a:cs typeface="Courier New" panose="02070309020205020404"/>
                        </a:rPr>
                        <a:t>	</a:t>
                      </a:r>
                      <a:r>
                        <a:rPr sz="2400" spc="-25" dirty="0">
                          <a:latin typeface="Arial MT"/>
                          <a:cs typeface="Arial MT"/>
                        </a:rPr>
                        <a:t>or</a:t>
                      </a:r>
                      <a:r>
                        <a:rPr sz="2400" dirty="0">
                          <a:latin typeface="Arial MT"/>
                          <a:cs typeface="Arial MT"/>
                        </a:rPr>
                        <a:t>	</a:t>
                      </a:r>
                      <a:r>
                        <a:rPr sz="2000" spc="-10" dirty="0">
                          <a:latin typeface="Courier New" panose="02070309020205020404"/>
                          <a:cs typeface="Courier New" panose="02070309020205020404"/>
                        </a:rPr>
                        <a:t>'dog'</a:t>
                      </a:r>
                      <a:endParaRPr sz="2000">
                        <a:latin typeface="Courier New" panose="02070309020205020404"/>
                        <a:cs typeface="Courier New" panose="02070309020205020404"/>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DDE"/>
                    </a:solidFill>
                  </a:tcPr>
                </a:tc>
              </a:tr>
              <a:tr h="503555">
                <a:tc>
                  <a:txBody>
                    <a:bodyPr/>
                    <a:lstStyle/>
                    <a:p>
                      <a:pPr marL="91440">
                        <a:lnSpc>
                          <a:spcPct val="100000"/>
                        </a:lnSpc>
                        <a:spcBef>
                          <a:spcPts val="305"/>
                        </a:spcBef>
                      </a:pPr>
                      <a:r>
                        <a:rPr sz="2400" b="1" spc="-10" dirty="0">
                          <a:latin typeface="Arial" panose="020B0604020202020204"/>
                          <a:cs typeface="Arial" panose="020B0604020202020204"/>
                        </a:rPr>
                        <a:t>Boolean</a:t>
                      </a:r>
                      <a:endParaRPr sz="2400">
                        <a:latin typeface="Arial" panose="020B0604020202020204"/>
                        <a:cs typeface="Arial" panose="020B0604020202020204"/>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E"/>
                    </a:solidFill>
                  </a:tcPr>
                </a:tc>
                <a:tc>
                  <a:txBody>
                    <a:bodyPr/>
                    <a:lstStyle/>
                    <a:p>
                      <a:pPr marL="92075">
                        <a:lnSpc>
                          <a:spcPct val="100000"/>
                        </a:lnSpc>
                        <a:spcBef>
                          <a:spcPts val="230"/>
                        </a:spcBef>
                        <a:tabLst>
                          <a:tab pos="1040130" algn="l"/>
                          <a:tab pos="1647825" algn="l"/>
                        </a:tabLst>
                      </a:pPr>
                      <a:r>
                        <a:rPr sz="2000" spc="-20" dirty="0">
                          <a:latin typeface="Courier New" panose="02070309020205020404"/>
                          <a:cs typeface="Courier New" panose="02070309020205020404"/>
                        </a:rPr>
                        <a:t>True</a:t>
                      </a:r>
                      <a:r>
                        <a:rPr sz="2000" dirty="0">
                          <a:latin typeface="Courier New" panose="02070309020205020404"/>
                          <a:cs typeface="Courier New" panose="02070309020205020404"/>
                        </a:rPr>
                        <a:t>	</a:t>
                      </a:r>
                      <a:r>
                        <a:rPr sz="2400" spc="-25" dirty="0">
                          <a:latin typeface="Arial MT"/>
                          <a:cs typeface="Arial MT"/>
                        </a:rPr>
                        <a:t>or</a:t>
                      </a:r>
                      <a:r>
                        <a:rPr sz="2400" dirty="0">
                          <a:latin typeface="Arial MT"/>
                          <a:cs typeface="Arial MT"/>
                        </a:rPr>
                        <a:t>	</a:t>
                      </a:r>
                      <a:r>
                        <a:rPr sz="2000" spc="-10" dirty="0">
                          <a:latin typeface="Courier New" panose="02070309020205020404"/>
                          <a:cs typeface="Courier New" panose="02070309020205020404"/>
                        </a:rPr>
                        <a:t>False</a:t>
                      </a:r>
                      <a:endParaRPr sz="2000">
                        <a:latin typeface="Courier New" panose="02070309020205020404"/>
                        <a:cs typeface="Courier New" panose="02070309020205020404"/>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E"/>
                    </a:solidFill>
                  </a:tcPr>
                </a:tc>
              </a:tr>
              <a:tr h="503555">
                <a:tc>
                  <a:txBody>
                    <a:bodyPr/>
                    <a:lstStyle/>
                    <a:p>
                      <a:pPr marL="91440">
                        <a:lnSpc>
                          <a:spcPct val="100000"/>
                        </a:lnSpc>
                        <a:spcBef>
                          <a:spcPts val="305"/>
                        </a:spcBef>
                      </a:pPr>
                      <a:r>
                        <a:rPr sz="2400" b="1" dirty="0">
                          <a:latin typeface="Arial" panose="020B0604020202020204"/>
                          <a:cs typeface="Arial" panose="020B0604020202020204"/>
                        </a:rPr>
                        <a:t>Lists</a:t>
                      </a:r>
                      <a:r>
                        <a:rPr sz="2400" dirty="0">
                          <a:latin typeface="Arial MT"/>
                          <a:cs typeface="Arial MT"/>
                        </a:rPr>
                        <a:t>,</a:t>
                      </a:r>
                      <a:r>
                        <a:rPr sz="2400" spc="-80" dirty="0">
                          <a:latin typeface="Arial MT"/>
                          <a:cs typeface="Arial MT"/>
                        </a:rPr>
                        <a:t> </a:t>
                      </a:r>
                      <a:r>
                        <a:rPr sz="2400" b="1" dirty="0">
                          <a:latin typeface="Arial" panose="020B0604020202020204"/>
                          <a:cs typeface="Arial" panose="020B0604020202020204"/>
                        </a:rPr>
                        <a:t>dictionaries</a:t>
                      </a:r>
                      <a:r>
                        <a:rPr sz="2400" dirty="0">
                          <a:latin typeface="Arial MT"/>
                          <a:cs typeface="Arial MT"/>
                        </a:rPr>
                        <a:t>,</a:t>
                      </a:r>
                      <a:r>
                        <a:rPr sz="2400" spc="-90" dirty="0">
                          <a:latin typeface="Arial MT"/>
                          <a:cs typeface="Arial MT"/>
                        </a:rPr>
                        <a:t> </a:t>
                      </a:r>
                      <a:r>
                        <a:rPr sz="2400" b="1" dirty="0">
                          <a:latin typeface="Arial" panose="020B0604020202020204"/>
                          <a:cs typeface="Arial" panose="020B0604020202020204"/>
                        </a:rPr>
                        <a:t>sets</a:t>
                      </a:r>
                      <a:r>
                        <a:rPr sz="2400" dirty="0">
                          <a:latin typeface="Arial MT"/>
                          <a:cs typeface="Arial MT"/>
                        </a:rPr>
                        <a:t>,</a:t>
                      </a:r>
                      <a:r>
                        <a:rPr sz="2400" spc="-60" dirty="0">
                          <a:latin typeface="Arial MT"/>
                          <a:cs typeface="Arial MT"/>
                        </a:rPr>
                        <a:t> </a:t>
                      </a:r>
                      <a:r>
                        <a:rPr sz="2400" dirty="0">
                          <a:latin typeface="Arial MT"/>
                          <a:cs typeface="Arial MT"/>
                        </a:rPr>
                        <a:t>and</a:t>
                      </a:r>
                      <a:r>
                        <a:rPr sz="2400" spc="-60" dirty="0">
                          <a:latin typeface="Arial MT"/>
                          <a:cs typeface="Arial MT"/>
                        </a:rPr>
                        <a:t> </a:t>
                      </a:r>
                      <a:r>
                        <a:rPr sz="2400" b="1" spc="-10" dirty="0">
                          <a:latin typeface="Arial" panose="020B0604020202020204"/>
                          <a:cs typeface="Arial" panose="020B0604020202020204"/>
                        </a:rPr>
                        <a:t>tuples</a:t>
                      </a:r>
                      <a:endParaRPr sz="2400">
                        <a:latin typeface="Arial" panose="020B0604020202020204"/>
                        <a:cs typeface="Arial" panose="020B0604020202020204"/>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DDE"/>
                    </a:solidFill>
                  </a:tcPr>
                </a:tc>
                <a:tc>
                  <a:txBody>
                    <a:bodyPr/>
                    <a:lstStyle/>
                    <a:p>
                      <a:pPr marL="92075">
                        <a:lnSpc>
                          <a:spcPct val="100000"/>
                        </a:lnSpc>
                        <a:spcBef>
                          <a:spcPts val="305"/>
                        </a:spcBef>
                      </a:pPr>
                      <a:r>
                        <a:rPr sz="2400" dirty="0">
                          <a:latin typeface="Arial MT"/>
                          <a:cs typeface="Arial MT"/>
                        </a:rPr>
                        <a:t>These</a:t>
                      </a:r>
                      <a:r>
                        <a:rPr sz="2400" spc="-75" dirty="0">
                          <a:latin typeface="Arial MT"/>
                          <a:cs typeface="Arial MT"/>
                        </a:rPr>
                        <a:t> </a:t>
                      </a:r>
                      <a:r>
                        <a:rPr sz="2400" dirty="0">
                          <a:latin typeface="Arial MT"/>
                          <a:cs typeface="Arial MT"/>
                        </a:rPr>
                        <a:t>hold</a:t>
                      </a:r>
                      <a:r>
                        <a:rPr sz="2400" spc="-55" dirty="0">
                          <a:latin typeface="Arial MT"/>
                          <a:cs typeface="Arial MT"/>
                        </a:rPr>
                        <a:t> </a:t>
                      </a:r>
                      <a:r>
                        <a:rPr sz="2400" dirty="0">
                          <a:latin typeface="Arial MT"/>
                          <a:cs typeface="Arial MT"/>
                        </a:rPr>
                        <a:t>collections</a:t>
                      </a:r>
                      <a:r>
                        <a:rPr sz="2400" spc="-65" dirty="0">
                          <a:latin typeface="Arial MT"/>
                          <a:cs typeface="Arial MT"/>
                        </a:rPr>
                        <a:t> </a:t>
                      </a:r>
                      <a:r>
                        <a:rPr sz="2400" dirty="0">
                          <a:latin typeface="Arial MT"/>
                          <a:cs typeface="Arial MT"/>
                        </a:rPr>
                        <a:t>of</a:t>
                      </a:r>
                      <a:r>
                        <a:rPr sz="2400" spc="-70" dirty="0">
                          <a:latin typeface="Arial MT"/>
                          <a:cs typeface="Arial MT"/>
                        </a:rPr>
                        <a:t> </a:t>
                      </a:r>
                      <a:r>
                        <a:rPr sz="2400" spc="-10" dirty="0">
                          <a:latin typeface="Arial MT"/>
                          <a:cs typeface="Arial MT"/>
                        </a:rPr>
                        <a:t>values</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DDE"/>
                    </a:solidFill>
                  </a:tcPr>
                </a:tc>
              </a:tr>
              <a:tr h="503555">
                <a:tc>
                  <a:txBody>
                    <a:bodyPr/>
                    <a:lstStyle/>
                    <a:p>
                      <a:pPr marL="91440">
                        <a:lnSpc>
                          <a:spcPct val="100000"/>
                        </a:lnSpc>
                        <a:spcBef>
                          <a:spcPts val="305"/>
                        </a:spcBef>
                      </a:pPr>
                      <a:r>
                        <a:rPr sz="2400" b="1" dirty="0">
                          <a:latin typeface="Arial" panose="020B0604020202020204"/>
                          <a:cs typeface="Arial" panose="020B0604020202020204"/>
                        </a:rPr>
                        <a:t>Specialty</a:t>
                      </a:r>
                      <a:r>
                        <a:rPr sz="2400" b="1" spc="-80" dirty="0">
                          <a:latin typeface="Arial" panose="020B0604020202020204"/>
                          <a:cs typeface="Arial" panose="020B0604020202020204"/>
                        </a:rPr>
                        <a:t> </a:t>
                      </a:r>
                      <a:r>
                        <a:rPr sz="2400" b="1" spc="-20" dirty="0">
                          <a:latin typeface="Arial" panose="020B0604020202020204"/>
                          <a:cs typeface="Arial" panose="020B0604020202020204"/>
                        </a:rPr>
                        <a:t>types</a:t>
                      </a:r>
                      <a:endParaRPr sz="2400">
                        <a:latin typeface="Arial" panose="020B0604020202020204"/>
                        <a:cs typeface="Arial" panose="020B0604020202020204"/>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E"/>
                    </a:solidFill>
                  </a:tcPr>
                </a:tc>
                <a:tc>
                  <a:txBody>
                    <a:bodyPr/>
                    <a:lstStyle/>
                    <a:p>
                      <a:pPr marL="92075">
                        <a:lnSpc>
                          <a:spcPct val="100000"/>
                        </a:lnSpc>
                        <a:spcBef>
                          <a:spcPts val="305"/>
                        </a:spcBef>
                      </a:pPr>
                      <a:r>
                        <a:rPr sz="2400" dirty="0">
                          <a:latin typeface="Arial MT"/>
                          <a:cs typeface="Arial MT"/>
                        </a:rPr>
                        <a:t>Files,</a:t>
                      </a:r>
                      <a:r>
                        <a:rPr sz="2400" spc="-40" dirty="0">
                          <a:latin typeface="Arial MT"/>
                          <a:cs typeface="Arial MT"/>
                        </a:rPr>
                        <a:t> </a:t>
                      </a:r>
                      <a:r>
                        <a:rPr sz="2400" dirty="0">
                          <a:latin typeface="Arial MT"/>
                          <a:cs typeface="Arial MT"/>
                        </a:rPr>
                        <a:t>network</a:t>
                      </a:r>
                      <a:r>
                        <a:rPr sz="2400" spc="-25" dirty="0">
                          <a:latin typeface="Arial MT"/>
                          <a:cs typeface="Arial MT"/>
                        </a:rPr>
                        <a:t> </a:t>
                      </a:r>
                      <a:r>
                        <a:rPr sz="2400" spc="-10" dirty="0">
                          <a:latin typeface="Arial MT"/>
                          <a:cs typeface="Arial MT"/>
                        </a:rPr>
                        <a:t>connections,</a:t>
                      </a:r>
                      <a:r>
                        <a:rPr sz="2400" spc="-20" dirty="0">
                          <a:latin typeface="Arial MT"/>
                          <a:cs typeface="Arial MT"/>
                        </a:rPr>
                        <a:t> etc.</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E"/>
                    </a:solidFill>
                  </a:tcPr>
                </a:tc>
              </a:tr>
              <a:tr h="891540">
                <a:tc>
                  <a:txBody>
                    <a:bodyPr/>
                    <a:lstStyle/>
                    <a:p>
                      <a:pPr marL="91440">
                        <a:lnSpc>
                          <a:spcPct val="100000"/>
                        </a:lnSpc>
                        <a:spcBef>
                          <a:spcPts val="305"/>
                        </a:spcBef>
                      </a:pPr>
                      <a:r>
                        <a:rPr sz="2400" b="1" dirty="0">
                          <a:latin typeface="Arial" panose="020B0604020202020204"/>
                          <a:cs typeface="Arial" panose="020B0604020202020204"/>
                        </a:rPr>
                        <a:t>Custom</a:t>
                      </a:r>
                      <a:r>
                        <a:rPr sz="2400" b="1" spc="-114" dirty="0">
                          <a:latin typeface="Arial" panose="020B0604020202020204"/>
                          <a:cs typeface="Arial" panose="020B0604020202020204"/>
                        </a:rPr>
                        <a:t> </a:t>
                      </a:r>
                      <a:r>
                        <a:rPr sz="2400" b="1" spc="-10" dirty="0">
                          <a:latin typeface="Arial" panose="020B0604020202020204"/>
                          <a:cs typeface="Arial" panose="020B0604020202020204"/>
                        </a:rPr>
                        <a:t>types</a:t>
                      </a:r>
                      <a:endParaRPr sz="2400">
                        <a:latin typeface="Arial" panose="020B0604020202020204"/>
                        <a:cs typeface="Arial" panose="020B0604020202020204"/>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DDE"/>
                    </a:solidFill>
                  </a:tcPr>
                </a:tc>
                <a:tc>
                  <a:txBody>
                    <a:bodyPr/>
                    <a:lstStyle/>
                    <a:p>
                      <a:pPr marL="92075" marR="548005">
                        <a:lnSpc>
                          <a:spcPct val="100000"/>
                        </a:lnSpc>
                        <a:spcBef>
                          <a:spcPts val="305"/>
                        </a:spcBef>
                      </a:pPr>
                      <a:r>
                        <a:rPr sz="2400" dirty="0">
                          <a:latin typeface="Arial MT"/>
                          <a:cs typeface="Arial MT"/>
                        </a:rPr>
                        <a:t>User-</a:t>
                      </a:r>
                      <a:r>
                        <a:rPr sz="2400" spc="-35" dirty="0">
                          <a:latin typeface="Arial MT"/>
                          <a:cs typeface="Arial MT"/>
                        </a:rPr>
                        <a:t> </a:t>
                      </a:r>
                      <a:r>
                        <a:rPr sz="2400" dirty="0">
                          <a:latin typeface="Arial MT"/>
                          <a:cs typeface="Arial MT"/>
                        </a:rPr>
                        <a:t>or</a:t>
                      </a:r>
                      <a:r>
                        <a:rPr sz="2400" spc="-45" dirty="0">
                          <a:latin typeface="Arial MT"/>
                          <a:cs typeface="Arial MT"/>
                        </a:rPr>
                        <a:t> </a:t>
                      </a:r>
                      <a:r>
                        <a:rPr sz="2400" spc="-20" dirty="0">
                          <a:latin typeface="Arial MT"/>
                          <a:cs typeface="Arial MT"/>
                        </a:rPr>
                        <a:t>library-</a:t>
                      </a:r>
                      <a:r>
                        <a:rPr sz="2400" dirty="0">
                          <a:latin typeface="Arial MT"/>
                          <a:cs typeface="Arial MT"/>
                        </a:rPr>
                        <a:t>defined</a:t>
                      </a:r>
                      <a:r>
                        <a:rPr sz="2400" spc="-15" dirty="0">
                          <a:latin typeface="Arial MT"/>
                          <a:cs typeface="Arial MT"/>
                        </a:rPr>
                        <a:t> </a:t>
                      </a:r>
                      <a:r>
                        <a:rPr sz="2400" dirty="0">
                          <a:latin typeface="Arial MT"/>
                          <a:cs typeface="Arial MT"/>
                        </a:rPr>
                        <a:t>types</a:t>
                      </a:r>
                      <a:r>
                        <a:rPr sz="2400" spc="-45" dirty="0">
                          <a:latin typeface="Arial MT"/>
                          <a:cs typeface="Arial MT"/>
                        </a:rPr>
                        <a:t> </a:t>
                      </a:r>
                      <a:r>
                        <a:rPr sz="2400" spc="-10" dirty="0">
                          <a:latin typeface="Arial MT"/>
                          <a:cs typeface="Arial MT"/>
                        </a:rPr>
                        <a:t>using </a:t>
                      </a:r>
                      <a:r>
                        <a:rPr sz="2400" dirty="0">
                          <a:latin typeface="Arial MT"/>
                          <a:cs typeface="Arial MT"/>
                        </a:rPr>
                        <a:t>Python</a:t>
                      </a:r>
                      <a:r>
                        <a:rPr sz="2400" spc="-100" dirty="0">
                          <a:latin typeface="Arial MT"/>
                          <a:cs typeface="Arial MT"/>
                        </a:rPr>
                        <a:t> </a:t>
                      </a:r>
                      <a:r>
                        <a:rPr sz="2400" spc="-10" dirty="0">
                          <a:latin typeface="Arial MT"/>
                          <a:cs typeface="Arial MT"/>
                        </a:rPr>
                        <a:t>classes</a:t>
                      </a:r>
                      <a:endParaRPr sz="2400">
                        <a:latin typeface="Arial MT"/>
                        <a:cs typeface="Arial MT"/>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DDE"/>
                    </a:solidFill>
                  </a:tcPr>
                </a:tc>
              </a:tr>
            </a:tbl>
          </a:graphicData>
        </a:graphic>
      </p:graphicFrame>
      <p:sp>
        <p:nvSpPr>
          <p:cNvPr id="6" name="Date Placeholder 5"/>
          <p:cNvSpPr>
            <a:spLocks noGrp="1"/>
          </p:cNvSpPr>
          <p:nvPr>
            <p:ph type="dt" sz="half" idx="10"/>
          </p:nvPr>
        </p:nvSpPr>
        <p:spPr/>
        <p:txBody>
          <a:bodyPr/>
          <a:p>
            <a:fld id="{63A1C593-65D0-4073-BCC9-577B9352EA97}" type="datetime1">
              <a:rPr lang="en-US" smtClean="0"/>
            </a:fld>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12877" rIns="0" bIns="0" rtlCol="0">
            <a:spAutoFit/>
          </a:bodyPr>
          <a:lstStyle/>
          <a:p>
            <a:pPr marL="92075">
              <a:lnSpc>
                <a:spcPct val="100000"/>
              </a:lnSpc>
              <a:spcBef>
                <a:spcPts val="100"/>
              </a:spcBef>
            </a:pPr>
            <a:r>
              <a:rPr dirty="0"/>
              <a:t>Variable</a:t>
            </a:r>
            <a:r>
              <a:rPr spc="-55" dirty="0"/>
              <a:t> </a:t>
            </a:r>
            <a:r>
              <a:rPr dirty="0"/>
              <a:t>modifying</a:t>
            </a:r>
            <a:r>
              <a:rPr spc="-40" dirty="0"/>
              <a:t> </a:t>
            </a:r>
            <a:r>
              <a:rPr spc="-10" dirty="0"/>
              <a:t>operators</a:t>
            </a:r>
            <a:endParaRPr spc="-10" dirty="0"/>
          </a:p>
        </p:txBody>
      </p:sp>
      <p:sp>
        <p:nvSpPr>
          <p:cNvPr id="3" name="object 3"/>
          <p:cNvSpPr txBox="1"/>
          <p:nvPr/>
        </p:nvSpPr>
        <p:spPr>
          <a:xfrm>
            <a:off x="891641" y="1854149"/>
            <a:ext cx="9114155" cy="391795"/>
          </a:xfrm>
          <a:prstGeom prst="rect">
            <a:avLst/>
          </a:prstGeom>
        </p:spPr>
        <p:txBody>
          <a:bodyPr vert="horz" wrap="square" lIns="0" tIns="12700" rIns="0" bIns="0" rtlCol="0">
            <a:spAutoFit/>
          </a:bodyPr>
          <a:lstStyle/>
          <a:p>
            <a:pPr marL="354965" indent="-342265">
              <a:lnSpc>
                <a:spcPct val="100000"/>
              </a:lnSpc>
              <a:spcBef>
                <a:spcPts val="100"/>
              </a:spcBef>
              <a:buClr>
                <a:srgbClr val="2575B4"/>
              </a:buClr>
              <a:buFont typeface="Wingdings" panose="05000000000000000000"/>
              <a:buChar char=""/>
              <a:tabLst>
                <a:tab pos="354965" algn="l"/>
              </a:tabLst>
            </a:pPr>
            <a:r>
              <a:rPr sz="2400" dirty="0">
                <a:latin typeface="Arial MT"/>
                <a:cs typeface="Arial MT"/>
              </a:rPr>
              <a:t>Some</a:t>
            </a:r>
            <a:r>
              <a:rPr sz="2400" spc="-70" dirty="0">
                <a:latin typeface="Arial MT"/>
                <a:cs typeface="Arial MT"/>
              </a:rPr>
              <a:t> </a:t>
            </a:r>
            <a:r>
              <a:rPr sz="2400" dirty="0">
                <a:latin typeface="Arial MT"/>
                <a:cs typeface="Arial MT"/>
              </a:rPr>
              <a:t>additional</a:t>
            </a:r>
            <a:r>
              <a:rPr sz="2400" spc="-25" dirty="0">
                <a:latin typeface="Arial MT"/>
                <a:cs typeface="Arial MT"/>
              </a:rPr>
              <a:t> </a:t>
            </a:r>
            <a:r>
              <a:rPr sz="2400" dirty="0">
                <a:latin typeface="Arial MT"/>
                <a:cs typeface="Arial MT"/>
              </a:rPr>
              <a:t>arithmetic</a:t>
            </a:r>
            <a:r>
              <a:rPr sz="2400" spc="-70" dirty="0">
                <a:latin typeface="Arial MT"/>
                <a:cs typeface="Arial MT"/>
              </a:rPr>
              <a:t> </a:t>
            </a:r>
            <a:r>
              <a:rPr sz="2400" dirty="0">
                <a:latin typeface="Arial MT"/>
                <a:cs typeface="Arial MT"/>
              </a:rPr>
              <a:t>operators</a:t>
            </a:r>
            <a:r>
              <a:rPr sz="2400" spc="-60" dirty="0">
                <a:latin typeface="Arial MT"/>
                <a:cs typeface="Arial MT"/>
              </a:rPr>
              <a:t> </a:t>
            </a:r>
            <a:r>
              <a:rPr sz="2400" dirty="0">
                <a:latin typeface="Arial MT"/>
                <a:cs typeface="Arial MT"/>
              </a:rPr>
              <a:t>that</a:t>
            </a:r>
            <a:r>
              <a:rPr sz="2400" spc="-75" dirty="0">
                <a:latin typeface="Arial MT"/>
                <a:cs typeface="Arial MT"/>
              </a:rPr>
              <a:t> </a:t>
            </a:r>
            <a:r>
              <a:rPr sz="2400" dirty="0">
                <a:latin typeface="Arial MT"/>
                <a:cs typeface="Arial MT"/>
              </a:rPr>
              <a:t>modify</a:t>
            </a:r>
            <a:r>
              <a:rPr sz="2400" spc="-60" dirty="0">
                <a:latin typeface="Arial MT"/>
                <a:cs typeface="Arial MT"/>
              </a:rPr>
              <a:t> </a:t>
            </a:r>
            <a:r>
              <a:rPr sz="2400" dirty="0">
                <a:latin typeface="Arial MT"/>
                <a:cs typeface="Arial MT"/>
              </a:rPr>
              <a:t>variable</a:t>
            </a:r>
            <a:r>
              <a:rPr sz="2400" spc="-40" dirty="0">
                <a:latin typeface="Arial MT"/>
                <a:cs typeface="Arial MT"/>
              </a:rPr>
              <a:t> </a:t>
            </a:r>
            <a:r>
              <a:rPr sz="2400" spc="-10" dirty="0">
                <a:latin typeface="Arial MT"/>
                <a:cs typeface="Arial MT"/>
              </a:rPr>
              <a:t>values:</a:t>
            </a:r>
            <a:endParaRPr sz="2400">
              <a:latin typeface="Arial MT"/>
              <a:cs typeface="Arial MT"/>
            </a:endParaRPr>
          </a:p>
        </p:txBody>
      </p:sp>
      <p:sp>
        <p:nvSpPr>
          <p:cNvPr id="4" name="object 4"/>
          <p:cNvSpPr txBox="1"/>
          <p:nvPr/>
        </p:nvSpPr>
        <p:spPr>
          <a:xfrm>
            <a:off x="891641" y="5366715"/>
            <a:ext cx="6958330" cy="391160"/>
          </a:xfrm>
          <a:prstGeom prst="rect">
            <a:avLst/>
          </a:prstGeom>
        </p:spPr>
        <p:txBody>
          <a:bodyPr vert="horz" wrap="square" lIns="0" tIns="12700" rIns="0" bIns="0" rtlCol="0">
            <a:spAutoFit/>
          </a:bodyPr>
          <a:lstStyle/>
          <a:p>
            <a:pPr marL="354965" indent="-342265">
              <a:lnSpc>
                <a:spcPct val="100000"/>
              </a:lnSpc>
              <a:spcBef>
                <a:spcPts val="100"/>
              </a:spcBef>
              <a:buClr>
                <a:srgbClr val="2575B4"/>
              </a:buClr>
              <a:buFont typeface="Wingdings" panose="05000000000000000000"/>
              <a:buChar char=""/>
              <a:tabLst>
                <a:tab pos="354965" algn="l"/>
              </a:tabLst>
            </a:pPr>
            <a:r>
              <a:rPr sz="2400" dirty="0">
                <a:latin typeface="Arial MT"/>
                <a:cs typeface="Arial MT"/>
              </a:rPr>
              <a:t>The</a:t>
            </a:r>
            <a:r>
              <a:rPr sz="2400" spc="-45" dirty="0">
                <a:latin typeface="Arial MT"/>
                <a:cs typeface="Arial MT"/>
              </a:rPr>
              <a:t> </a:t>
            </a:r>
            <a:r>
              <a:rPr sz="2400" dirty="0">
                <a:latin typeface="Arial MT"/>
                <a:cs typeface="Arial MT"/>
              </a:rPr>
              <a:t>+=</a:t>
            </a:r>
            <a:r>
              <a:rPr sz="2400" spc="-30" dirty="0">
                <a:latin typeface="Arial MT"/>
                <a:cs typeface="Arial MT"/>
              </a:rPr>
              <a:t> </a:t>
            </a:r>
            <a:r>
              <a:rPr sz="2400" dirty="0">
                <a:latin typeface="Arial MT"/>
                <a:cs typeface="Arial MT"/>
              </a:rPr>
              <a:t>operator</a:t>
            </a:r>
            <a:r>
              <a:rPr sz="2400" spc="-25" dirty="0">
                <a:latin typeface="Arial MT"/>
                <a:cs typeface="Arial MT"/>
              </a:rPr>
              <a:t> </a:t>
            </a:r>
            <a:r>
              <a:rPr sz="2400" dirty="0">
                <a:latin typeface="Arial MT"/>
                <a:cs typeface="Arial MT"/>
              </a:rPr>
              <a:t>is</a:t>
            </a:r>
            <a:r>
              <a:rPr sz="2400" spc="-30" dirty="0">
                <a:latin typeface="Arial MT"/>
                <a:cs typeface="Arial MT"/>
              </a:rPr>
              <a:t> </a:t>
            </a:r>
            <a:r>
              <a:rPr sz="2400" dirty="0">
                <a:latin typeface="Arial MT"/>
                <a:cs typeface="Arial MT"/>
              </a:rPr>
              <a:t>by</a:t>
            </a:r>
            <a:r>
              <a:rPr sz="2400" spc="-40" dirty="0">
                <a:latin typeface="Arial MT"/>
                <a:cs typeface="Arial MT"/>
              </a:rPr>
              <a:t> </a:t>
            </a:r>
            <a:r>
              <a:rPr sz="2400" dirty="0">
                <a:latin typeface="Arial MT"/>
                <a:cs typeface="Arial MT"/>
              </a:rPr>
              <a:t>far</a:t>
            </a:r>
            <a:r>
              <a:rPr sz="2400" spc="-30" dirty="0">
                <a:latin typeface="Arial MT"/>
                <a:cs typeface="Arial MT"/>
              </a:rPr>
              <a:t> </a:t>
            </a:r>
            <a:r>
              <a:rPr sz="2400" dirty="0">
                <a:latin typeface="Arial MT"/>
                <a:cs typeface="Arial MT"/>
              </a:rPr>
              <a:t>the</a:t>
            </a:r>
            <a:r>
              <a:rPr sz="2400" spc="-35" dirty="0">
                <a:latin typeface="Arial MT"/>
                <a:cs typeface="Arial MT"/>
              </a:rPr>
              <a:t> </a:t>
            </a:r>
            <a:r>
              <a:rPr sz="2400" dirty="0">
                <a:latin typeface="Arial MT"/>
                <a:cs typeface="Arial MT"/>
              </a:rPr>
              <a:t>most</a:t>
            </a:r>
            <a:r>
              <a:rPr sz="2400" spc="-25" dirty="0">
                <a:latin typeface="Arial MT"/>
                <a:cs typeface="Arial MT"/>
              </a:rPr>
              <a:t> </a:t>
            </a:r>
            <a:r>
              <a:rPr sz="2400" dirty="0">
                <a:latin typeface="Arial MT"/>
                <a:cs typeface="Arial MT"/>
              </a:rPr>
              <a:t>used</a:t>
            </a:r>
            <a:r>
              <a:rPr sz="2400" spc="-30" dirty="0">
                <a:latin typeface="Arial MT"/>
                <a:cs typeface="Arial MT"/>
              </a:rPr>
              <a:t> </a:t>
            </a:r>
            <a:r>
              <a:rPr sz="2400" dirty="0">
                <a:latin typeface="Arial MT"/>
                <a:cs typeface="Arial MT"/>
              </a:rPr>
              <a:t>of</a:t>
            </a:r>
            <a:r>
              <a:rPr sz="2400" spc="-30" dirty="0">
                <a:latin typeface="Arial MT"/>
                <a:cs typeface="Arial MT"/>
              </a:rPr>
              <a:t> </a:t>
            </a:r>
            <a:r>
              <a:rPr sz="2400" spc="-10" dirty="0">
                <a:latin typeface="Arial MT"/>
                <a:cs typeface="Arial MT"/>
              </a:rPr>
              <a:t>these.</a:t>
            </a:r>
            <a:endParaRPr sz="2400">
              <a:latin typeface="Arial MT"/>
              <a:cs typeface="Arial MT"/>
            </a:endParaRPr>
          </a:p>
        </p:txBody>
      </p:sp>
      <p:graphicFrame>
        <p:nvGraphicFramePr>
          <p:cNvPr id="5" name="object 5"/>
          <p:cNvGraphicFramePr>
            <a:graphicFrameLocks noGrp="1"/>
          </p:cNvGraphicFramePr>
          <p:nvPr/>
        </p:nvGraphicFramePr>
        <p:xfrm>
          <a:off x="2151379" y="2404998"/>
          <a:ext cx="7738109" cy="2390775"/>
        </p:xfrm>
        <a:graphic>
          <a:graphicData uri="http://schemas.openxmlformats.org/drawingml/2006/table">
            <a:tbl>
              <a:tblPr firstRow="1" bandRow="1">
                <a:tableStyleId>{2D5ABB26-0587-4C30-8999-92F81FD0307C}</a:tableStyleId>
              </a:tblPr>
              <a:tblGrid>
                <a:gridCol w="2549525"/>
                <a:gridCol w="2549525"/>
                <a:gridCol w="2549525"/>
              </a:tblGrid>
              <a:tr h="370205">
                <a:tc>
                  <a:txBody>
                    <a:bodyPr/>
                    <a:lstStyle/>
                    <a:p>
                      <a:pPr marL="91440">
                        <a:lnSpc>
                          <a:spcPct val="100000"/>
                        </a:lnSpc>
                        <a:spcBef>
                          <a:spcPts val="315"/>
                        </a:spcBef>
                      </a:pPr>
                      <a:r>
                        <a:rPr sz="1800" b="1" spc="-10" dirty="0">
                          <a:solidFill>
                            <a:srgbClr val="FFFFFF"/>
                          </a:solidFill>
                          <a:latin typeface="Arial" panose="020B0604020202020204"/>
                          <a:cs typeface="Arial" panose="020B0604020202020204"/>
                        </a:rPr>
                        <a:t>Operator</a:t>
                      </a:r>
                      <a:endParaRPr sz="1800">
                        <a:latin typeface="Arial" panose="020B0604020202020204"/>
                        <a:cs typeface="Arial" panose="020B0604020202020204"/>
                      </a:endParaRPr>
                    </a:p>
                  </a:txBody>
                  <a:tcPr marL="0" marR="0" marT="400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C2C89"/>
                    </a:solidFill>
                  </a:tcPr>
                </a:tc>
                <a:tc>
                  <a:txBody>
                    <a:bodyPr/>
                    <a:lstStyle/>
                    <a:p>
                      <a:pPr marL="156210">
                        <a:lnSpc>
                          <a:spcPct val="100000"/>
                        </a:lnSpc>
                        <a:spcBef>
                          <a:spcPts val="315"/>
                        </a:spcBef>
                      </a:pPr>
                      <a:r>
                        <a:rPr sz="1800" b="1" spc="-10" dirty="0">
                          <a:solidFill>
                            <a:srgbClr val="FFFFFF"/>
                          </a:solidFill>
                          <a:latin typeface="Arial" panose="020B0604020202020204"/>
                          <a:cs typeface="Arial" panose="020B0604020202020204"/>
                        </a:rPr>
                        <a:t>Effect</a:t>
                      </a:r>
                      <a:endParaRPr sz="1800">
                        <a:latin typeface="Arial" panose="020B0604020202020204"/>
                        <a:cs typeface="Arial" panose="020B0604020202020204"/>
                      </a:endParaRPr>
                    </a:p>
                  </a:txBody>
                  <a:tcPr marL="0" marR="0" marT="400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C2C89"/>
                    </a:solidFill>
                  </a:tcPr>
                </a:tc>
                <a:tc>
                  <a:txBody>
                    <a:bodyPr/>
                    <a:lstStyle/>
                    <a:p>
                      <a:pPr marL="92075">
                        <a:lnSpc>
                          <a:spcPct val="100000"/>
                        </a:lnSpc>
                        <a:spcBef>
                          <a:spcPts val="315"/>
                        </a:spcBef>
                      </a:pPr>
                      <a:r>
                        <a:rPr sz="1800" b="1" dirty="0">
                          <a:solidFill>
                            <a:srgbClr val="FFFFFF"/>
                          </a:solidFill>
                          <a:latin typeface="Arial" panose="020B0604020202020204"/>
                          <a:cs typeface="Arial" panose="020B0604020202020204"/>
                        </a:rPr>
                        <a:t>Equivalent</a:t>
                      </a:r>
                      <a:r>
                        <a:rPr sz="1800" b="1" spc="-85" dirty="0">
                          <a:solidFill>
                            <a:srgbClr val="FFFFFF"/>
                          </a:solidFill>
                          <a:latin typeface="Arial" panose="020B0604020202020204"/>
                          <a:cs typeface="Arial" panose="020B0604020202020204"/>
                        </a:rPr>
                        <a:t> </a:t>
                      </a:r>
                      <a:r>
                        <a:rPr sz="1800" b="1" spc="-25" dirty="0">
                          <a:solidFill>
                            <a:srgbClr val="FFFFFF"/>
                          </a:solidFill>
                          <a:latin typeface="Arial" panose="020B0604020202020204"/>
                          <a:cs typeface="Arial" panose="020B0604020202020204"/>
                        </a:rPr>
                        <a:t>to…</a:t>
                      </a:r>
                      <a:endParaRPr sz="1800">
                        <a:latin typeface="Arial" panose="020B0604020202020204"/>
                        <a:cs typeface="Arial" panose="020B0604020202020204"/>
                      </a:endParaRPr>
                    </a:p>
                  </a:txBody>
                  <a:tcPr marL="0" marR="0" marT="400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C2C89"/>
                    </a:solidFill>
                  </a:tcPr>
                </a:tc>
              </a:tr>
              <a:tr h="370205">
                <a:tc>
                  <a:txBody>
                    <a:bodyPr/>
                    <a:lstStyle/>
                    <a:p>
                      <a:pPr marL="548640">
                        <a:lnSpc>
                          <a:spcPct val="100000"/>
                        </a:lnSpc>
                        <a:spcBef>
                          <a:spcPts val="315"/>
                        </a:spcBef>
                      </a:pPr>
                      <a:r>
                        <a:rPr sz="1800" dirty="0">
                          <a:latin typeface="Arial MT"/>
                          <a:cs typeface="Arial MT"/>
                        </a:rPr>
                        <a:t>x +=</a:t>
                      </a:r>
                      <a:r>
                        <a:rPr sz="1800" spc="-15" dirty="0">
                          <a:latin typeface="Arial MT"/>
                          <a:cs typeface="Arial MT"/>
                        </a:rPr>
                        <a:t> </a:t>
                      </a:r>
                      <a:r>
                        <a:rPr sz="1800" spc="-50" dirty="0">
                          <a:latin typeface="Arial MT"/>
                          <a:cs typeface="Arial MT"/>
                        </a:rPr>
                        <a:t>y</a:t>
                      </a:r>
                      <a:endParaRPr sz="1800">
                        <a:latin typeface="Arial MT"/>
                        <a:cs typeface="Arial MT"/>
                      </a:endParaRPr>
                    </a:p>
                  </a:txBody>
                  <a:tcPr marL="0" marR="0" marT="400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CDDA"/>
                    </a:solidFill>
                  </a:tcPr>
                </a:tc>
                <a:tc>
                  <a:txBody>
                    <a:bodyPr/>
                    <a:lstStyle/>
                    <a:p>
                      <a:pPr marL="92075">
                        <a:lnSpc>
                          <a:spcPct val="100000"/>
                        </a:lnSpc>
                        <a:spcBef>
                          <a:spcPts val="320"/>
                        </a:spcBef>
                      </a:pPr>
                      <a:r>
                        <a:rPr sz="1400" dirty="0">
                          <a:latin typeface="Arial MT"/>
                          <a:cs typeface="Arial MT"/>
                        </a:rPr>
                        <a:t>Add</a:t>
                      </a:r>
                      <a:r>
                        <a:rPr sz="1400" spc="-20" dirty="0">
                          <a:latin typeface="Arial MT"/>
                          <a:cs typeface="Arial MT"/>
                        </a:rPr>
                        <a:t> </a:t>
                      </a:r>
                      <a:r>
                        <a:rPr sz="1400" dirty="0">
                          <a:latin typeface="Arial MT"/>
                          <a:cs typeface="Arial MT"/>
                        </a:rPr>
                        <a:t>the</a:t>
                      </a:r>
                      <a:r>
                        <a:rPr sz="1400" spc="-40" dirty="0">
                          <a:latin typeface="Arial MT"/>
                          <a:cs typeface="Arial MT"/>
                        </a:rPr>
                        <a:t> </a:t>
                      </a:r>
                      <a:r>
                        <a:rPr sz="1400" dirty="0">
                          <a:latin typeface="Arial MT"/>
                          <a:cs typeface="Arial MT"/>
                        </a:rPr>
                        <a:t>value</a:t>
                      </a:r>
                      <a:r>
                        <a:rPr sz="1400" spc="-5" dirty="0">
                          <a:latin typeface="Arial MT"/>
                          <a:cs typeface="Arial MT"/>
                        </a:rPr>
                        <a:t> </a:t>
                      </a:r>
                      <a:r>
                        <a:rPr sz="1400" dirty="0">
                          <a:latin typeface="Arial MT"/>
                          <a:cs typeface="Arial MT"/>
                        </a:rPr>
                        <a:t>of</a:t>
                      </a:r>
                      <a:r>
                        <a:rPr sz="1400" spc="-20" dirty="0">
                          <a:latin typeface="Arial MT"/>
                          <a:cs typeface="Arial MT"/>
                        </a:rPr>
                        <a:t> </a:t>
                      </a:r>
                      <a:r>
                        <a:rPr sz="1400" i="1" dirty="0">
                          <a:latin typeface="Arial" panose="020B0604020202020204"/>
                          <a:cs typeface="Arial" panose="020B0604020202020204"/>
                        </a:rPr>
                        <a:t>y</a:t>
                      </a:r>
                      <a:r>
                        <a:rPr sz="1400" i="1" spc="-10" dirty="0">
                          <a:latin typeface="Arial" panose="020B0604020202020204"/>
                          <a:cs typeface="Arial" panose="020B0604020202020204"/>
                        </a:rPr>
                        <a:t> </a:t>
                      </a:r>
                      <a:r>
                        <a:rPr sz="1400" dirty="0">
                          <a:latin typeface="Arial MT"/>
                          <a:cs typeface="Arial MT"/>
                        </a:rPr>
                        <a:t>to</a:t>
                      </a:r>
                      <a:r>
                        <a:rPr sz="1400" spc="-25" dirty="0">
                          <a:latin typeface="Arial MT"/>
                          <a:cs typeface="Arial MT"/>
                        </a:rPr>
                        <a:t> </a:t>
                      </a:r>
                      <a:r>
                        <a:rPr sz="1400" i="1" spc="-50" dirty="0">
                          <a:latin typeface="Arial" panose="020B0604020202020204"/>
                          <a:cs typeface="Arial" panose="020B0604020202020204"/>
                        </a:rPr>
                        <a:t>x</a:t>
                      </a:r>
                      <a:endParaRPr sz="1400">
                        <a:latin typeface="Arial" panose="020B0604020202020204"/>
                        <a:cs typeface="Arial" panose="020B0604020202020204"/>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CDDA"/>
                    </a:solidFill>
                  </a:tcPr>
                </a:tc>
                <a:tc>
                  <a:txBody>
                    <a:bodyPr/>
                    <a:lstStyle/>
                    <a:p>
                      <a:pPr marL="549275">
                        <a:lnSpc>
                          <a:spcPct val="100000"/>
                        </a:lnSpc>
                        <a:spcBef>
                          <a:spcPts val="315"/>
                        </a:spcBef>
                      </a:pPr>
                      <a:r>
                        <a:rPr sz="1800" dirty="0">
                          <a:latin typeface="Arial MT"/>
                          <a:cs typeface="Arial MT"/>
                        </a:rPr>
                        <a:t>x = x</a:t>
                      </a:r>
                      <a:r>
                        <a:rPr sz="1800" spc="-20" dirty="0">
                          <a:latin typeface="Arial MT"/>
                          <a:cs typeface="Arial MT"/>
                        </a:rPr>
                        <a:t> </a:t>
                      </a:r>
                      <a:r>
                        <a:rPr sz="1800" dirty="0">
                          <a:latin typeface="Arial MT"/>
                          <a:cs typeface="Arial MT"/>
                        </a:rPr>
                        <a:t>+</a:t>
                      </a:r>
                      <a:r>
                        <a:rPr sz="1800" spc="5" dirty="0">
                          <a:latin typeface="Arial MT"/>
                          <a:cs typeface="Arial MT"/>
                        </a:rPr>
                        <a:t> </a:t>
                      </a:r>
                      <a:r>
                        <a:rPr sz="1800" spc="-50" dirty="0">
                          <a:latin typeface="Arial MT"/>
                          <a:cs typeface="Arial MT"/>
                        </a:rPr>
                        <a:t>y</a:t>
                      </a:r>
                      <a:endParaRPr sz="1800">
                        <a:latin typeface="Arial MT"/>
                        <a:cs typeface="Arial MT"/>
                      </a:endParaRPr>
                    </a:p>
                  </a:txBody>
                  <a:tcPr marL="0" marR="0" marT="400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CDDA"/>
                    </a:solidFill>
                  </a:tcPr>
                </a:tc>
              </a:tr>
              <a:tr h="370840">
                <a:tc>
                  <a:txBody>
                    <a:bodyPr/>
                    <a:lstStyle/>
                    <a:p>
                      <a:pPr marL="548640">
                        <a:lnSpc>
                          <a:spcPct val="100000"/>
                        </a:lnSpc>
                        <a:spcBef>
                          <a:spcPts val="315"/>
                        </a:spcBef>
                      </a:pPr>
                      <a:r>
                        <a:rPr sz="1800" dirty="0">
                          <a:latin typeface="Arial MT"/>
                          <a:cs typeface="Arial MT"/>
                        </a:rPr>
                        <a:t>x </a:t>
                      </a:r>
                      <a:r>
                        <a:rPr sz="1800" spc="-10" dirty="0">
                          <a:latin typeface="Arial MT"/>
                          <a:cs typeface="Arial MT"/>
                        </a:rPr>
                        <a:t>-</a:t>
                      </a:r>
                      <a:r>
                        <a:rPr sz="1800" dirty="0">
                          <a:latin typeface="Arial MT"/>
                          <a:cs typeface="Arial MT"/>
                        </a:rPr>
                        <a:t>=</a:t>
                      </a:r>
                      <a:r>
                        <a:rPr sz="1800" spc="-5" dirty="0">
                          <a:latin typeface="Arial MT"/>
                          <a:cs typeface="Arial MT"/>
                        </a:rPr>
                        <a:t> </a:t>
                      </a:r>
                      <a:r>
                        <a:rPr sz="1800" spc="-50" dirty="0">
                          <a:latin typeface="Arial MT"/>
                          <a:cs typeface="Arial MT"/>
                        </a:rPr>
                        <a:t>y</a:t>
                      </a:r>
                      <a:endParaRPr sz="1800">
                        <a:latin typeface="Arial MT"/>
                        <a:cs typeface="Arial MT"/>
                      </a:endParaRPr>
                    </a:p>
                  </a:txBody>
                  <a:tcPr marL="0" marR="0" marT="400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C"/>
                    </a:solidFill>
                  </a:tcPr>
                </a:tc>
                <a:tc>
                  <a:txBody>
                    <a:bodyPr/>
                    <a:lstStyle/>
                    <a:p>
                      <a:pPr marL="92075">
                        <a:lnSpc>
                          <a:spcPct val="100000"/>
                        </a:lnSpc>
                        <a:spcBef>
                          <a:spcPts val="320"/>
                        </a:spcBef>
                      </a:pPr>
                      <a:r>
                        <a:rPr sz="1400" dirty="0">
                          <a:latin typeface="Arial MT"/>
                          <a:cs typeface="Arial MT"/>
                        </a:rPr>
                        <a:t>Subtract</a:t>
                      </a:r>
                      <a:r>
                        <a:rPr sz="1400" spc="-45" dirty="0">
                          <a:latin typeface="Arial MT"/>
                          <a:cs typeface="Arial MT"/>
                        </a:rPr>
                        <a:t> </a:t>
                      </a:r>
                      <a:r>
                        <a:rPr sz="1400" dirty="0">
                          <a:latin typeface="Arial MT"/>
                          <a:cs typeface="Arial MT"/>
                        </a:rPr>
                        <a:t>the</a:t>
                      </a:r>
                      <a:r>
                        <a:rPr sz="1400" spc="-35" dirty="0">
                          <a:latin typeface="Arial MT"/>
                          <a:cs typeface="Arial MT"/>
                        </a:rPr>
                        <a:t> </a:t>
                      </a:r>
                      <a:r>
                        <a:rPr sz="1400" dirty="0">
                          <a:latin typeface="Arial MT"/>
                          <a:cs typeface="Arial MT"/>
                        </a:rPr>
                        <a:t>value</a:t>
                      </a:r>
                      <a:r>
                        <a:rPr sz="1400" spc="-5" dirty="0">
                          <a:latin typeface="Arial MT"/>
                          <a:cs typeface="Arial MT"/>
                        </a:rPr>
                        <a:t> </a:t>
                      </a:r>
                      <a:r>
                        <a:rPr sz="1400" dirty="0">
                          <a:latin typeface="Arial MT"/>
                          <a:cs typeface="Arial MT"/>
                        </a:rPr>
                        <a:t>of</a:t>
                      </a:r>
                      <a:r>
                        <a:rPr sz="1400" spc="-20" dirty="0">
                          <a:latin typeface="Arial MT"/>
                          <a:cs typeface="Arial MT"/>
                        </a:rPr>
                        <a:t> </a:t>
                      </a:r>
                      <a:r>
                        <a:rPr sz="1400" i="1" dirty="0">
                          <a:latin typeface="Arial" panose="020B0604020202020204"/>
                          <a:cs typeface="Arial" panose="020B0604020202020204"/>
                        </a:rPr>
                        <a:t>y</a:t>
                      </a:r>
                      <a:r>
                        <a:rPr sz="1400" i="1" spc="-5" dirty="0">
                          <a:latin typeface="Arial" panose="020B0604020202020204"/>
                          <a:cs typeface="Arial" panose="020B0604020202020204"/>
                        </a:rPr>
                        <a:t> </a:t>
                      </a:r>
                      <a:r>
                        <a:rPr sz="1400" dirty="0">
                          <a:latin typeface="Arial MT"/>
                          <a:cs typeface="Arial MT"/>
                        </a:rPr>
                        <a:t>from</a:t>
                      </a:r>
                      <a:r>
                        <a:rPr sz="1400" spc="-40" dirty="0">
                          <a:latin typeface="Arial MT"/>
                          <a:cs typeface="Arial MT"/>
                        </a:rPr>
                        <a:t> </a:t>
                      </a:r>
                      <a:r>
                        <a:rPr sz="1400" i="1" spc="-50" dirty="0">
                          <a:latin typeface="Arial" panose="020B0604020202020204"/>
                          <a:cs typeface="Arial" panose="020B0604020202020204"/>
                        </a:rPr>
                        <a:t>x</a:t>
                      </a:r>
                      <a:endParaRPr sz="1400">
                        <a:latin typeface="Arial" panose="020B0604020202020204"/>
                        <a:cs typeface="Arial" panose="020B0604020202020204"/>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C"/>
                    </a:solidFill>
                  </a:tcPr>
                </a:tc>
                <a:tc>
                  <a:txBody>
                    <a:bodyPr/>
                    <a:lstStyle/>
                    <a:p>
                      <a:pPr marL="549275">
                        <a:lnSpc>
                          <a:spcPct val="100000"/>
                        </a:lnSpc>
                        <a:spcBef>
                          <a:spcPts val="315"/>
                        </a:spcBef>
                      </a:pPr>
                      <a:r>
                        <a:rPr sz="1800" dirty="0">
                          <a:latin typeface="Arial MT"/>
                          <a:cs typeface="Arial MT"/>
                        </a:rPr>
                        <a:t>x</a:t>
                      </a:r>
                      <a:r>
                        <a:rPr sz="1800" spc="490" dirty="0">
                          <a:latin typeface="Arial MT"/>
                          <a:cs typeface="Arial MT"/>
                        </a:rPr>
                        <a:t> </a:t>
                      </a:r>
                      <a:r>
                        <a:rPr sz="1800" dirty="0">
                          <a:latin typeface="Arial MT"/>
                          <a:cs typeface="Arial MT"/>
                        </a:rPr>
                        <a:t>= x -</a:t>
                      </a:r>
                      <a:r>
                        <a:rPr sz="1800" spc="-5" dirty="0">
                          <a:latin typeface="Arial MT"/>
                          <a:cs typeface="Arial MT"/>
                        </a:rPr>
                        <a:t> </a:t>
                      </a:r>
                      <a:r>
                        <a:rPr sz="1800" spc="-50" dirty="0">
                          <a:latin typeface="Arial MT"/>
                          <a:cs typeface="Arial MT"/>
                        </a:rPr>
                        <a:t>y</a:t>
                      </a:r>
                      <a:endParaRPr sz="1800">
                        <a:latin typeface="Arial MT"/>
                        <a:cs typeface="Arial MT"/>
                      </a:endParaRPr>
                    </a:p>
                  </a:txBody>
                  <a:tcPr marL="0" marR="0" marT="400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C"/>
                    </a:solidFill>
                  </a:tcPr>
                </a:tc>
              </a:tr>
              <a:tr h="639445">
                <a:tc>
                  <a:txBody>
                    <a:bodyPr/>
                    <a:lstStyle/>
                    <a:p>
                      <a:pPr marL="548640">
                        <a:lnSpc>
                          <a:spcPct val="100000"/>
                        </a:lnSpc>
                        <a:spcBef>
                          <a:spcPts val="320"/>
                        </a:spcBef>
                      </a:pPr>
                      <a:r>
                        <a:rPr sz="1800" dirty="0">
                          <a:latin typeface="Arial MT"/>
                          <a:cs typeface="Arial MT"/>
                        </a:rPr>
                        <a:t>x *=</a:t>
                      </a:r>
                      <a:r>
                        <a:rPr sz="1800" spc="-10" dirty="0">
                          <a:latin typeface="Arial MT"/>
                          <a:cs typeface="Arial MT"/>
                        </a:rPr>
                        <a:t> </a:t>
                      </a:r>
                      <a:r>
                        <a:rPr sz="1800" spc="-50" dirty="0">
                          <a:latin typeface="Arial MT"/>
                          <a:cs typeface="Arial MT"/>
                        </a:rPr>
                        <a:t>y</a:t>
                      </a:r>
                      <a:endParaRPr sz="1800">
                        <a:latin typeface="Arial MT"/>
                        <a:cs typeface="Arial MT"/>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DDA"/>
                    </a:solidFill>
                  </a:tcPr>
                </a:tc>
                <a:tc>
                  <a:txBody>
                    <a:bodyPr/>
                    <a:lstStyle/>
                    <a:p>
                      <a:pPr marL="92075">
                        <a:lnSpc>
                          <a:spcPct val="100000"/>
                        </a:lnSpc>
                        <a:spcBef>
                          <a:spcPts val="320"/>
                        </a:spcBef>
                      </a:pPr>
                      <a:r>
                        <a:rPr sz="1400" dirty="0">
                          <a:latin typeface="Arial MT"/>
                          <a:cs typeface="Arial MT"/>
                        </a:rPr>
                        <a:t>Multiply</a:t>
                      </a:r>
                      <a:r>
                        <a:rPr sz="1400" spc="-45" dirty="0">
                          <a:latin typeface="Arial MT"/>
                          <a:cs typeface="Arial MT"/>
                        </a:rPr>
                        <a:t> </a:t>
                      </a:r>
                      <a:r>
                        <a:rPr sz="1400" dirty="0">
                          <a:latin typeface="Arial MT"/>
                          <a:cs typeface="Arial MT"/>
                        </a:rPr>
                        <a:t>the</a:t>
                      </a:r>
                      <a:r>
                        <a:rPr sz="1400" spc="-30" dirty="0">
                          <a:latin typeface="Arial MT"/>
                          <a:cs typeface="Arial MT"/>
                        </a:rPr>
                        <a:t> </a:t>
                      </a:r>
                      <a:r>
                        <a:rPr sz="1400" dirty="0">
                          <a:latin typeface="Arial MT"/>
                          <a:cs typeface="Arial MT"/>
                        </a:rPr>
                        <a:t>value</a:t>
                      </a:r>
                      <a:r>
                        <a:rPr sz="1400" spc="-15" dirty="0">
                          <a:latin typeface="Arial MT"/>
                          <a:cs typeface="Arial MT"/>
                        </a:rPr>
                        <a:t> </a:t>
                      </a:r>
                      <a:r>
                        <a:rPr sz="1400" dirty="0">
                          <a:latin typeface="Arial MT"/>
                          <a:cs typeface="Arial MT"/>
                        </a:rPr>
                        <a:t>of</a:t>
                      </a:r>
                      <a:r>
                        <a:rPr sz="1400" spc="-20" dirty="0">
                          <a:latin typeface="Arial MT"/>
                          <a:cs typeface="Arial MT"/>
                        </a:rPr>
                        <a:t> </a:t>
                      </a:r>
                      <a:r>
                        <a:rPr sz="1400" i="1" dirty="0">
                          <a:latin typeface="Arial" panose="020B0604020202020204"/>
                          <a:cs typeface="Arial" panose="020B0604020202020204"/>
                        </a:rPr>
                        <a:t>x</a:t>
                      </a:r>
                      <a:r>
                        <a:rPr sz="1400" i="1" spc="-10" dirty="0">
                          <a:latin typeface="Arial" panose="020B0604020202020204"/>
                          <a:cs typeface="Arial" panose="020B0604020202020204"/>
                        </a:rPr>
                        <a:t> </a:t>
                      </a:r>
                      <a:r>
                        <a:rPr sz="1400" dirty="0">
                          <a:latin typeface="Arial MT"/>
                          <a:cs typeface="Arial MT"/>
                        </a:rPr>
                        <a:t>by</a:t>
                      </a:r>
                      <a:r>
                        <a:rPr sz="1400" spc="-20" dirty="0">
                          <a:latin typeface="Arial MT"/>
                          <a:cs typeface="Arial MT"/>
                        </a:rPr>
                        <a:t> </a:t>
                      </a:r>
                      <a:r>
                        <a:rPr sz="1400" i="1" spc="-50" dirty="0">
                          <a:latin typeface="Arial" panose="020B0604020202020204"/>
                          <a:cs typeface="Arial" panose="020B0604020202020204"/>
                        </a:rPr>
                        <a:t>y</a:t>
                      </a:r>
                      <a:endParaRPr sz="1400">
                        <a:latin typeface="Arial" panose="020B0604020202020204"/>
                        <a:cs typeface="Arial" panose="020B0604020202020204"/>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DDA"/>
                    </a:solidFill>
                  </a:tcPr>
                </a:tc>
                <a:tc>
                  <a:txBody>
                    <a:bodyPr/>
                    <a:lstStyle/>
                    <a:p>
                      <a:pPr marL="549275">
                        <a:lnSpc>
                          <a:spcPct val="100000"/>
                        </a:lnSpc>
                        <a:spcBef>
                          <a:spcPts val="320"/>
                        </a:spcBef>
                      </a:pPr>
                      <a:r>
                        <a:rPr sz="1800" dirty="0">
                          <a:latin typeface="Arial MT"/>
                          <a:cs typeface="Arial MT"/>
                        </a:rPr>
                        <a:t>x</a:t>
                      </a:r>
                      <a:r>
                        <a:rPr sz="1800" spc="495" dirty="0">
                          <a:latin typeface="Arial MT"/>
                          <a:cs typeface="Arial MT"/>
                        </a:rPr>
                        <a:t> </a:t>
                      </a:r>
                      <a:r>
                        <a:rPr sz="1800" dirty="0">
                          <a:latin typeface="Arial MT"/>
                          <a:cs typeface="Arial MT"/>
                        </a:rPr>
                        <a:t>= x</a:t>
                      </a:r>
                      <a:r>
                        <a:rPr sz="1800" spc="-5" dirty="0">
                          <a:latin typeface="Arial MT"/>
                          <a:cs typeface="Arial MT"/>
                        </a:rPr>
                        <a:t> </a:t>
                      </a:r>
                      <a:r>
                        <a:rPr sz="1800" dirty="0">
                          <a:latin typeface="Arial MT"/>
                          <a:cs typeface="Arial MT"/>
                        </a:rPr>
                        <a:t>* </a:t>
                      </a:r>
                      <a:r>
                        <a:rPr sz="1800" spc="-50" dirty="0">
                          <a:latin typeface="Arial MT"/>
                          <a:cs typeface="Arial MT"/>
                        </a:rPr>
                        <a:t>y</a:t>
                      </a:r>
                      <a:endParaRPr sz="1800">
                        <a:latin typeface="Arial MT"/>
                        <a:cs typeface="Arial MT"/>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DDA"/>
                    </a:solidFill>
                  </a:tcPr>
                </a:tc>
              </a:tr>
              <a:tr h="640080">
                <a:tc>
                  <a:txBody>
                    <a:bodyPr/>
                    <a:lstStyle/>
                    <a:p>
                      <a:pPr marL="548640">
                        <a:lnSpc>
                          <a:spcPct val="100000"/>
                        </a:lnSpc>
                        <a:spcBef>
                          <a:spcPts val="315"/>
                        </a:spcBef>
                      </a:pPr>
                      <a:r>
                        <a:rPr sz="1800" dirty="0">
                          <a:latin typeface="Arial MT"/>
                          <a:cs typeface="Arial MT"/>
                        </a:rPr>
                        <a:t>x /=</a:t>
                      </a:r>
                      <a:r>
                        <a:rPr sz="1800" spc="-15" dirty="0">
                          <a:latin typeface="Arial MT"/>
                          <a:cs typeface="Arial MT"/>
                        </a:rPr>
                        <a:t> </a:t>
                      </a:r>
                      <a:r>
                        <a:rPr sz="1800" spc="-50" dirty="0">
                          <a:latin typeface="Arial MT"/>
                          <a:cs typeface="Arial MT"/>
                        </a:rPr>
                        <a:t>y</a:t>
                      </a:r>
                      <a:endParaRPr sz="1800">
                        <a:latin typeface="Arial MT"/>
                        <a:cs typeface="Arial MT"/>
                      </a:endParaRPr>
                    </a:p>
                  </a:txBody>
                  <a:tcPr marL="0" marR="0" marT="400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C"/>
                    </a:solidFill>
                  </a:tcPr>
                </a:tc>
                <a:tc>
                  <a:txBody>
                    <a:bodyPr/>
                    <a:lstStyle/>
                    <a:p>
                      <a:pPr marL="92075">
                        <a:lnSpc>
                          <a:spcPct val="100000"/>
                        </a:lnSpc>
                        <a:spcBef>
                          <a:spcPts val="320"/>
                        </a:spcBef>
                      </a:pPr>
                      <a:r>
                        <a:rPr sz="1400" dirty="0">
                          <a:latin typeface="Arial MT"/>
                          <a:cs typeface="Arial MT"/>
                        </a:rPr>
                        <a:t>Divide</a:t>
                      </a:r>
                      <a:r>
                        <a:rPr sz="1400" spc="-10" dirty="0">
                          <a:latin typeface="Arial MT"/>
                          <a:cs typeface="Arial MT"/>
                        </a:rPr>
                        <a:t> </a:t>
                      </a:r>
                      <a:r>
                        <a:rPr sz="1400" dirty="0">
                          <a:latin typeface="Arial MT"/>
                          <a:cs typeface="Arial MT"/>
                        </a:rPr>
                        <a:t>the</a:t>
                      </a:r>
                      <a:r>
                        <a:rPr sz="1400" spc="-35" dirty="0">
                          <a:latin typeface="Arial MT"/>
                          <a:cs typeface="Arial MT"/>
                        </a:rPr>
                        <a:t> </a:t>
                      </a:r>
                      <a:r>
                        <a:rPr sz="1400" dirty="0">
                          <a:latin typeface="Arial MT"/>
                          <a:cs typeface="Arial MT"/>
                        </a:rPr>
                        <a:t>value</a:t>
                      </a:r>
                      <a:r>
                        <a:rPr sz="1400" spc="-25" dirty="0">
                          <a:latin typeface="Arial MT"/>
                          <a:cs typeface="Arial MT"/>
                        </a:rPr>
                        <a:t> </a:t>
                      </a:r>
                      <a:r>
                        <a:rPr sz="1400" dirty="0">
                          <a:latin typeface="Arial MT"/>
                          <a:cs typeface="Arial MT"/>
                        </a:rPr>
                        <a:t>of</a:t>
                      </a:r>
                      <a:r>
                        <a:rPr sz="1400" spc="-10" dirty="0">
                          <a:latin typeface="Arial MT"/>
                          <a:cs typeface="Arial MT"/>
                        </a:rPr>
                        <a:t> </a:t>
                      </a:r>
                      <a:r>
                        <a:rPr sz="1400" i="1" dirty="0">
                          <a:latin typeface="Arial" panose="020B0604020202020204"/>
                          <a:cs typeface="Arial" panose="020B0604020202020204"/>
                        </a:rPr>
                        <a:t>x</a:t>
                      </a:r>
                      <a:r>
                        <a:rPr sz="1400" i="1" spc="-30" dirty="0">
                          <a:latin typeface="Arial" panose="020B0604020202020204"/>
                          <a:cs typeface="Arial" panose="020B0604020202020204"/>
                        </a:rPr>
                        <a:t> </a:t>
                      </a:r>
                      <a:r>
                        <a:rPr sz="1400" dirty="0">
                          <a:latin typeface="Arial MT"/>
                          <a:cs typeface="Arial MT"/>
                        </a:rPr>
                        <a:t>by</a:t>
                      </a:r>
                      <a:r>
                        <a:rPr sz="1400" spc="-25" dirty="0">
                          <a:latin typeface="Arial MT"/>
                          <a:cs typeface="Arial MT"/>
                        </a:rPr>
                        <a:t> </a:t>
                      </a:r>
                      <a:r>
                        <a:rPr sz="1400" i="1" spc="-50" dirty="0">
                          <a:latin typeface="Arial" panose="020B0604020202020204"/>
                          <a:cs typeface="Arial" panose="020B0604020202020204"/>
                        </a:rPr>
                        <a:t>y</a:t>
                      </a:r>
                      <a:endParaRPr sz="1400">
                        <a:latin typeface="Arial" panose="020B0604020202020204"/>
                        <a:cs typeface="Arial" panose="020B0604020202020204"/>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C"/>
                    </a:solidFill>
                  </a:tcPr>
                </a:tc>
                <a:tc>
                  <a:txBody>
                    <a:bodyPr/>
                    <a:lstStyle/>
                    <a:p>
                      <a:pPr marL="549275">
                        <a:lnSpc>
                          <a:spcPct val="100000"/>
                        </a:lnSpc>
                        <a:spcBef>
                          <a:spcPts val="315"/>
                        </a:spcBef>
                      </a:pPr>
                      <a:r>
                        <a:rPr sz="1800" dirty="0">
                          <a:latin typeface="Arial MT"/>
                          <a:cs typeface="Arial MT"/>
                        </a:rPr>
                        <a:t>x</a:t>
                      </a:r>
                      <a:r>
                        <a:rPr sz="1800" spc="495" dirty="0">
                          <a:latin typeface="Arial MT"/>
                          <a:cs typeface="Arial MT"/>
                        </a:rPr>
                        <a:t> </a:t>
                      </a:r>
                      <a:r>
                        <a:rPr sz="1800" dirty="0">
                          <a:latin typeface="Arial MT"/>
                          <a:cs typeface="Arial MT"/>
                        </a:rPr>
                        <a:t>= x</a:t>
                      </a:r>
                      <a:r>
                        <a:rPr sz="1800" spc="-5" dirty="0">
                          <a:latin typeface="Arial MT"/>
                          <a:cs typeface="Arial MT"/>
                        </a:rPr>
                        <a:t> </a:t>
                      </a:r>
                      <a:r>
                        <a:rPr sz="1800" dirty="0">
                          <a:latin typeface="Arial MT"/>
                          <a:cs typeface="Arial MT"/>
                        </a:rPr>
                        <a:t>/ </a:t>
                      </a:r>
                      <a:r>
                        <a:rPr sz="1800" spc="-50" dirty="0">
                          <a:latin typeface="Arial MT"/>
                          <a:cs typeface="Arial MT"/>
                        </a:rPr>
                        <a:t>y</a:t>
                      </a:r>
                      <a:endParaRPr sz="1800">
                        <a:latin typeface="Arial MT"/>
                        <a:cs typeface="Arial MT"/>
                      </a:endParaRPr>
                    </a:p>
                  </a:txBody>
                  <a:tcPr marL="0" marR="0" marT="400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8EC"/>
                    </a:solidFill>
                  </a:tcPr>
                </a:tc>
              </a:tr>
            </a:tbl>
          </a:graphicData>
        </a:graphic>
      </p:graphicFrame>
      <p:sp>
        <p:nvSpPr>
          <p:cNvPr id="6" name="Date Placeholder 5"/>
          <p:cNvSpPr>
            <a:spLocks noGrp="1"/>
          </p:cNvSpPr>
          <p:nvPr>
            <p:ph type="dt" sz="half" idx="10"/>
          </p:nvPr>
        </p:nvSpPr>
        <p:spPr/>
        <p:txBody>
          <a:bodyPr/>
          <a:p>
            <a:fld id="{63A1C593-65D0-4073-BCC9-577B9352EA97}" type="datetime1">
              <a:rPr lang="en-US" smtClean="0"/>
            </a:fld>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12877" rIns="0" bIns="0" rtlCol="0">
            <a:spAutoFit/>
          </a:bodyPr>
          <a:lstStyle/>
          <a:p>
            <a:pPr marL="92075">
              <a:lnSpc>
                <a:spcPct val="100000"/>
              </a:lnSpc>
              <a:spcBef>
                <a:spcPts val="100"/>
              </a:spcBef>
            </a:pPr>
            <a:r>
              <a:rPr spc="-10" dirty="0"/>
              <a:t>Strings</a:t>
            </a:r>
            <a:endParaRPr spc="-10" dirty="0"/>
          </a:p>
        </p:txBody>
      </p:sp>
      <p:sp>
        <p:nvSpPr>
          <p:cNvPr id="3" name="object 3"/>
          <p:cNvSpPr txBox="1"/>
          <p:nvPr/>
        </p:nvSpPr>
        <p:spPr>
          <a:xfrm>
            <a:off x="891641" y="1707845"/>
            <a:ext cx="6558915" cy="3268979"/>
          </a:xfrm>
          <a:prstGeom prst="rect">
            <a:avLst/>
          </a:prstGeom>
        </p:spPr>
        <p:txBody>
          <a:bodyPr vert="horz" wrap="square" lIns="0" tIns="12065" rIns="0" bIns="0" rtlCol="0">
            <a:spAutoFit/>
          </a:bodyPr>
          <a:lstStyle/>
          <a:p>
            <a:pPr marL="354965" indent="-342265">
              <a:lnSpc>
                <a:spcPct val="100000"/>
              </a:lnSpc>
              <a:spcBef>
                <a:spcPts val="95"/>
              </a:spcBef>
              <a:buClr>
                <a:srgbClr val="2575B4"/>
              </a:buClr>
              <a:buFont typeface="Wingdings" panose="05000000000000000000"/>
              <a:buChar char=""/>
              <a:tabLst>
                <a:tab pos="354965" algn="l"/>
              </a:tabLst>
            </a:pPr>
            <a:r>
              <a:rPr sz="2800" dirty="0">
                <a:latin typeface="Arial MT"/>
                <a:cs typeface="Arial MT"/>
              </a:rPr>
              <a:t>Strings</a:t>
            </a:r>
            <a:r>
              <a:rPr sz="2800" spc="-50" dirty="0">
                <a:latin typeface="Arial MT"/>
                <a:cs typeface="Arial MT"/>
              </a:rPr>
              <a:t> </a:t>
            </a:r>
            <a:r>
              <a:rPr sz="2800" dirty="0">
                <a:latin typeface="Arial MT"/>
                <a:cs typeface="Arial MT"/>
              </a:rPr>
              <a:t>are</a:t>
            </a:r>
            <a:r>
              <a:rPr sz="2800" spc="-45" dirty="0">
                <a:latin typeface="Arial MT"/>
                <a:cs typeface="Arial MT"/>
              </a:rPr>
              <a:t> </a:t>
            </a:r>
            <a:r>
              <a:rPr sz="2800" dirty="0">
                <a:latin typeface="Arial MT"/>
                <a:cs typeface="Arial MT"/>
              </a:rPr>
              <a:t>a</a:t>
            </a:r>
            <a:r>
              <a:rPr sz="2800" spc="-55" dirty="0">
                <a:latin typeface="Arial MT"/>
                <a:cs typeface="Arial MT"/>
              </a:rPr>
              <a:t> </a:t>
            </a:r>
            <a:r>
              <a:rPr sz="2800" dirty="0">
                <a:latin typeface="Arial MT"/>
                <a:cs typeface="Arial MT"/>
              </a:rPr>
              <a:t>basic</a:t>
            </a:r>
            <a:r>
              <a:rPr sz="2800" spc="-50" dirty="0">
                <a:latin typeface="Arial MT"/>
                <a:cs typeface="Arial MT"/>
              </a:rPr>
              <a:t> </a:t>
            </a:r>
            <a:r>
              <a:rPr sz="2800" dirty="0">
                <a:latin typeface="Arial MT"/>
                <a:cs typeface="Arial MT"/>
              </a:rPr>
              <a:t>data</a:t>
            </a:r>
            <a:r>
              <a:rPr sz="2800" spc="-45" dirty="0">
                <a:latin typeface="Arial MT"/>
                <a:cs typeface="Arial MT"/>
              </a:rPr>
              <a:t> </a:t>
            </a:r>
            <a:r>
              <a:rPr sz="2800" dirty="0">
                <a:latin typeface="Arial MT"/>
                <a:cs typeface="Arial MT"/>
              </a:rPr>
              <a:t>type</a:t>
            </a:r>
            <a:r>
              <a:rPr sz="2800" spc="-55" dirty="0">
                <a:latin typeface="Arial MT"/>
                <a:cs typeface="Arial MT"/>
              </a:rPr>
              <a:t> </a:t>
            </a:r>
            <a:r>
              <a:rPr sz="2800" dirty="0">
                <a:latin typeface="Arial MT"/>
                <a:cs typeface="Arial MT"/>
              </a:rPr>
              <a:t>in</a:t>
            </a:r>
            <a:r>
              <a:rPr sz="2800" spc="-55" dirty="0">
                <a:latin typeface="Arial MT"/>
                <a:cs typeface="Arial MT"/>
              </a:rPr>
              <a:t> </a:t>
            </a:r>
            <a:r>
              <a:rPr sz="2800" spc="-10" dirty="0">
                <a:latin typeface="Arial MT"/>
                <a:cs typeface="Arial MT"/>
              </a:rPr>
              <a:t>Python.</a:t>
            </a:r>
            <a:endParaRPr sz="2800">
              <a:latin typeface="Arial MT"/>
              <a:cs typeface="Arial MT"/>
            </a:endParaRPr>
          </a:p>
          <a:p>
            <a:pPr>
              <a:lnSpc>
                <a:spcPct val="100000"/>
              </a:lnSpc>
              <a:spcBef>
                <a:spcPts val="1490"/>
              </a:spcBef>
              <a:buClr>
                <a:srgbClr val="2575B4"/>
              </a:buClr>
              <a:buFont typeface="Wingdings" panose="05000000000000000000"/>
              <a:buChar char=""/>
            </a:pPr>
            <a:endParaRPr sz="2800">
              <a:latin typeface="Arial MT"/>
              <a:cs typeface="Arial MT"/>
            </a:endParaRPr>
          </a:p>
          <a:p>
            <a:pPr marL="355600" marR="856615" indent="-342900">
              <a:lnSpc>
                <a:spcPct val="100000"/>
              </a:lnSpc>
              <a:buClr>
                <a:srgbClr val="2575B4"/>
              </a:buClr>
              <a:buFont typeface="Wingdings" panose="05000000000000000000"/>
              <a:buChar char=""/>
              <a:tabLst>
                <a:tab pos="355600" algn="l"/>
              </a:tabLst>
            </a:pPr>
            <a:r>
              <a:rPr sz="2800" dirty="0">
                <a:latin typeface="Arial MT"/>
                <a:cs typeface="Arial MT"/>
              </a:rPr>
              <a:t>Indicated</a:t>
            </a:r>
            <a:r>
              <a:rPr sz="2800" spc="-65" dirty="0">
                <a:latin typeface="Arial MT"/>
                <a:cs typeface="Arial MT"/>
              </a:rPr>
              <a:t> </a:t>
            </a:r>
            <a:r>
              <a:rPr sz="2800" dirty="0">
                <a:latin typeface="Arial MT"/>
                <a:cs typeface="Arial MT"/>
              </a:rPr>
              <a:t>using</a:t>
            </a:r>
            <a:r>
              <a:rPr sz="2800" spc="-50" dirty="0">
                <a:latin typeface="Arial MT"/>
                <a:cs typeface="Arial MT"/>
              </a:rPr>
              <a:t> </a:t>
            </a:r>
            <a:r>
              <a:rPr sz="2800" dirty="0">
                <a:latin typeface="Arial MT"/>
                <a:cs typeface="Arial MT"/>
              </a:rPr>
              <a:t>pairs</a:t>
            </a:r>
            <a:r>
              <a:rPr sz="2800" spc="-55" dirty="0">
                <a:latin typeface="Arial MT"/>
                <a:cs typeface="Arial MT"/>
              </a:rPr>
              <a:t> </a:t>
            </a:r>
            <a:r>
              <a:rPr sz="2800" dirty="0">
                <a:latin typeface="Arial MT"/>
                <a:cs typeface="Arial MT"/>
              </a:rPr>
              <a:t>of</a:t>
            </a:r>
            <a:r>
              <a:rPr sz="2800" spc="-55" dirty="0">
                <a:latin typeface="Arial MT"/>
                <a:cs typeface="Arial MT"/>
              </a:rPr>
              <a:t> </a:t>
            </a:r>
            <a:r>
              <a:rPr sz="2800" dirty="0">
                <a:latin typeface="Arial MT"/>
                <a:cs typeface="Arial MT"/>
              </a:rPr>
              <a:t>single</a:t>
            </a:r>
            <a:r>
              <a:rPr sz="2800" spc="-55" dirty="0">
                <a:latin typeface="Arial MT"/>
                <a:cs typeface="Arial MT"/>
              </a:rPr>
              <a:t> </a:t>
            </a:r>
            <a:r>
              <a:rPr sz="2800" dirty="0">
                <a:latin typeface="Arial MT"/>
                <a:cs typeface="Arial MT"/>
              </a:rPr>
              <a:t>''</a:t>
            </a:r>
            <a:r>
              <a:rPr sz="2800" spc="-55" dirty="0">
                <a:latin typeface="Arial MT"/>
                <a:cs typeface="Arial MT"/>
              </a:rPr>
              <a:t> </a:t>
            </a:r>
            <a:r>
              <a:rPr sz="2800" spc="-25" dirty="0">
                <a:latin typeface="Arial MT"/>
                <a:cs typeface="Arial MT"/>
              </a:rPr>
              <a:t>or </a:t>
            </a:r>
            <a:r>
              <a:rPr sz="2800" dirty="0">
                <a:latin typeface="Arial MT"/>
                <a:cs typeface="Arial MT"/>
              </a:rPr>
              <a:t>double</a:t>
            </a:r>
            <a:r>
              <a:rPr sz="2800" spc="-50" dirty="0">
                <a:latin typeface="Arial MT"/>
                <a:cs typeface="Arial MT"/>
              </a:rPr>
              <a:t> </a:t>
            </a:r>
            <a:r>
              <a:rPr sz="2800" dirty="0">
                <a:latin typeface="Arial MT"/>
                <a:cs typeface="Arial MT"/>
              </a:rPr>
              <a:t>""</a:t>
            </a:r>
            <a:r>
              <a:rPr sz="2800" spc="-55" dirty="0">
                <a:latin typeface="Arial MT"/>
                <a:cs typeface="Arial MT"/>
              </a:rPr>
              <a:t> </a:t>
            </a:r>
            <a:r>
              <a:rPr sz="2800" spc="-10" dirty="0">
                <a:latin typeface="Arial MT"/>
                <a:cs typeface="Arial MT"/>
              </a:rPr>
              <a:t>quotes.</a:t>
            </a:r>
            <a:endParaRPr sz="2800">
              <a:latin typeface="Arial MT"/>
              <a:cs typeface="Arial MT"/>
            </a:endParaRPr>
          </a:p>
          <a:p>
            <a:pPr marL="355600" marR="397510" indent="-342900">
              <a:lnSpc>
                <a:spcPct val="100000"/>
              </a:lnSpc>
              <a:spcBef>
                <a:spcPts val="675"/>
              </a:spcBef>
              <a:buClr>
                <a:srgbClr val="2575B4"/>
              </a:buClr>
              <a:buFont typeface="Wingdings" panose="05000000000000000000"/>
              <a:buChar char=""/>
              <a:tabLst>
                <a:tab pos="355600" algn="l"/>
              </a:tabLst>
            </a:pPr>
            <a:r>
              <a:rPr sz="2800" dirty="0">
                <a:latin typeface="Arial MT"/>
                <a:cs typeface="Arial MT"/>
              </a:rPr>
              <a:t>Multiline</a:t>
            </a:r>
            <a:r>
              <a:rPr sz="2800" spc="-40" dirty="0">
                <a:latin typeface="Arial MT"/>
                <a:cs typeface="Arial MT"/>
              </a:rPr>
              <a:t> </a:t>
            </a:r>
            <a:r>
              <a:rPr sz="2800" dirty="0">
                <a:latin typeface="Arial MT"/>
                <a:cs typeface="Arial MT"/>
              </a:rPr>
              <a:t>strings</a:t>
            </a:r>
            <a:r>
              <a:rPr sz="2800" spc="-55" dirty="0">
                <a:latin typeface="Arial MT"/>
                <a:cs typeface="Arial MT"/>
              </a:rPr>
              <a:t> </a:t>
            </a:r>
            <a:r>
              <a:rPr sz="2800" dirty="0">
                <a:latin typeface="Arial MT"/>
                <a:cs typeface="Arial MT"/>
              </a:rPr>
              <a:t>use</a:t>
            </a:r>
            <a:r>
              <a:rPr sz="2800" spc="-60" dirty="0">
                <a:latin typeface="Arial MT"/>
                <a:cs typeface="Arial MT"/>
              </a:rPr>
              <a:t> </a:t>
            </a:r>
            <a:r>
              <a:rPr sz="2800" dirty="0">
                <a:latin typeface="Arial MT"/>
                <a:cs typeface="Arial MT"/>
              </a:rPr>
              <a:t>a</a:t>
            </a:r>
            <a:r>
              <a:rPr sz="2800" spc="-40" dirty="0">
                <a:latin typeface="Arial MT"/>
                <a:cs typeface="Arial MT"/>
              </a:rPr>
              <a:t> </a:t>
            </a:r>
            <a:r>
              <a:rPr sz="2800" dirty="0">
                <a:latin typeface="Arial MT"/>
                <a:cs typeface="Arial MT"/>
              </a:rPr>
              <a:t>triple</a:t>
            </a:r>
            <a:r>
              <a:rPr sz="2800" spc="-55" dirty="0">
                <a:latin typeface="Arial MT"/>
                <a:cs typeface="Arial MT"/>
              </a:rPr>
              <a:t> </a:t>
            </a:r>
            <a:r>
              <a:rPr sz="2800" dirty="0">
                <a:latin typeface="Arial MT"/>
                <a:cs typeface="Arial MT"/>
              </a:rPr>
              <a:t>set</a:t>
            </a:r>
            <a:r>
              <a:rPr sz="2800" spc="-60" dirty="0">
                <a:latin typeface="Arial MT"/>
                <a:cs typeface="Arial MT"/>
              </a:rPr>
              <a:t> </a:t>
            </a:r>
            <a:r>
              <a:rPr sz="2800" spc="-25" dirty="0">
                <a:latin typeface="Arial MT"/>
                <a:cs typeface="Arial MT"/>
              </a:rPr>
              <a:t>of </a:t>
            </a:r>
            <a:r>
              <a:rPr sz="2800" dirty="0">
                <a:latin typeface="Arial MT"/>
                <a:cs typeface="Arial MT"/>
              </a:rPr>
              <a:t>quotes</a:t>
            </a:r>
            <a:r>
              <a:rPr sz="2800" spc="-55" dirty="0">
                <a:latin typeface="Arial MT"/>
                <a:cs typeface="Arial MT"/>
              </a:rPr>
              <a:t> </a:t>
            </a:r>
            <a:r>
              <a:rPr sz="2800" dirty="0">
                <a:latin typeface="Arial MT"/>
                <a:cs typeface="Arial MT"/>
              </a:rPr>
              <a:t>(single</a:t>
            </a:r>
            <a:r>
              <a:rPr sz="2800" spc="-60" dirty="0">
                <a:latin typeface="Arial MT"/>
                <a:cs typeface="Arial MT"/>
              </a:rPr>
              <a:t> </a:t>
            </a:r>
            <a:r>
              <a:rPr sz="2800" dirty="0">
                <a:latin typeface="Arial MT"/>
                <a:cs typeface="Arial MT"/>
              </a:rPr>
              <a:t>or</a:t>
            </a:r>
            <a:r>
              <a:rPr sz="2800" spc="-65" dirty="0">
                <a:latin typeface="Arial MT"/>
                <a:cs typeface="Arial MT"/>
              </a:rPr>
              <a:t> </a:t>
            </a:r>
            <a:r>
              <a:rPr sz="2800" dirty="0">
                <a:latin typeface="Arial MT"/>
                <a:cs typeface="Arial MT"/>
              </a:rPr>
              <a:t>double)</a:t>
            </a:r>
            <a:r>
              <a:rPr sz="2800" spc="-40" dirty="0">
                <a:latin typeface="Arial MT"/>
                <a:cs typeface="Arial MT"/>
              </a:rPr>
              <a:t> </a:t>
            </a:r>
            <a:r>
              <a:rPr sz="2800" dirty="0">
                <a:latin typeface="Arial MT"/>
                <a:cs typeface="Arial MT"/>
              </a:rPr>
              <a:t>to</a:t>
            </a:r>
            <a:r>
              <a:rPr sz="2800" spc="-65" dirty="0">
                <a:latin typeface="Arial MT"/>
                <a:cs typeface="Arial MT"/>
              </a:rPr>
              <a:t> </a:t>
            </a:r>
            <a:r>
              <a:rPr sz="2800" dirty="0">
                <a:latin typeface="Arial MT"/>
                <a:cs typeface="Arial MT"/>
              </a:rPr>
              <a:t>start</a:t>
            </a:r>
            <a:r>
              <a:rPr sz="2800" spc="-60" dirty="0">
                <a:latin typeface="Arial MT"/>
                <a:cs typeface="Arial MT"/>
              </a:rPr>
              <a:t> </a:t>
            </a:r>
            <a:r>
              <a:rPr sz="2800" spc="-25" dirty="0">
                <a:latin typeface="Arial MT"/>
                <a:cs typeface="Arial MT"/>
              </a:rPr>
              <a:t>and </a:t>
            </a:r>
            <a:r>
              <a:rPr sz="2800" dirty="0">
                <a:latin typeface="Arial MT"/>
                <a:cs typeface="Arial MT"/>
              </a:rPr>
              <a:t>end</a:t>
            </a:r>
            <a:r>
              <a:rPr sz="2800" spc="-55" dirty="0">
                <a:latin typeface="Arial MT"/>
                <a:cs typeface="Arial MT"/>
              </a:rPr>
              <a:t> </a:t>
            </a:r>
            <a:r>
              <a:rPr sz="2800" spc="-10" dirty="0">
                <a:latin typeface="Arial MT"/>
                <a:cs typeface="Arial MT"/>
              </a:rPr>
              <a:t>them.</a:t>
            </a:r>
            <a:endParaRPr sz="2800">
              <a:latin typeface="Arial MT"/>
              <a:cs typeface="Arial MT"/>
            </a:endParaRPr>
          </a:p>
        </p:txBody>
      </p:sp>
      <p:grpSp>
        <p:nvGrpSpPr>
          <p:cNvPr id="4" name="object 4"/>
          <p:cNvGrpSpPr/>
          <p:nvPr/>
        </p:nvGrpSpPr>
        <p:grpSpPr>
          <a:xfrm>
            <a:off x="8335991" y="1580168"/>
            <a:ext cx="3193415" cy="4029075"/>
            <a:chOff x="8335991" y="1580168"/>
            <a:chExt cx="3193415" cy="4029075"/>
          </a:xfrm>
        </p:grpSpPr>
        <p:pic>
          <p:nvPicPr>
            <p:cNvPr id="5" name="object 5"/>
            <p:cNvPicPr/>
            <p:nvPr/>
          </p:nvPicPr>
          <p:blipFill>
            <a:blip r:embed="rId1" cstate="print"/>
            <a:stretch>
              <a:fillRect/>
            </a:stretch>
          </p:blipFill>
          <p:spPr>
            <a:xfrm>
              <a:off x="8335991" y="1580168"/>
              <a:ext cx="3193355" cy="4028498"/>
            </a:xfrm>
            <a:prstGeom prst="rect">
              <a:avLst/>
            </a:prstGeom>
          </p:spPr>
        </p:pic>
        <p:pic>
          <p:nvPicPr>
            <p:cNvPr id="6" name="object 6"/>
            <p:cNvPicPr/>
            <p:nvPr/>
          </p:nvPicPr>
          <p:blipFill>
            <a:blip r:embed="rId2" cstate="print"/>
            <a:stretch>
              <a:fillRect/>
            </a:stretch>
          </p:blipFill>
          <p:spPr>
            <a:xfrm>
              <a:off x="8494775" y="1738884"/>
              <a:ext cx="2695955" cy="3531108"/>
            </a:xfrm>
            <a:prstGeom prst="rect">
              <a:avLst/>
            </a:prstGeom>
          </p:spPr>
        </p:pic>
      </p:grpSp>
      <p:sp>
        <p:nvSpPr>
          <p:cNvPr id="7" name="object 7"/>
          <p:cNvSpPr txBox="1"/>
          <p:nvPr/>
        </p:nvSpPr>
        <p:spPr>
          <a:xfrm>
            <a:off x="10653776" y="5877255"/>
            <a:ext cx="647700" cy="696595"/>
          </a:xfrm>
          <a:prstGeom prst="rect">
            <a:avLst/>
          </a:prstGeom>
        </p:spPr>
        <p:txBody>
          <a:bodyPr vert="horz" wrap="square" lIns="0" tIns="12700" rIns="0" bIns="0" rtlCol="0">
            <a:spAutoFit/>
          </a:bodyPr>
          <a:lstStyle/>
          <a:p>
            <a:pPr marL="12700">
              <a:lnSpc>
                <a:spcPct val="100000"/>
              </a:lnSpc>
              <a:spcBef>
                <a:spcPts val="100"/>
              </a:spcBef>
            </a:pPr>
            <a:r>
              <a:rPr sz="4400" b="1" spc="-25" dirty="0">
                <a:solidFill>
                  <a:srgbClr val="D9D9D9"/>
                </a:solidFill>
                <a:latin typeface="Arial" panose="020B0604020202020204"/>
                <a:cs typeface="Arial" panose="020B0604020202020204"/>
              </a:rPr>
              <a:t>25</a:t>
            </a:r>
            <a:endParaRPr sz="4400">
              <a:latin typeface="Arial" panose="020B0604020202020204"/>
              <a:cs typeface="Arial" panose="020B0604020202020204"/>
            </a:endParaRPr>
          </a:p>
        </p:txBody>
      </p:sp>
      <p:sp>
        <p:nvSpPr>
          <p:cNvPr id="8" name="Date Placeholder 7"/>
          <p:cNvSpPr>
            <a:spLocks noGrp="1"/>
          </p:cNvSpPr>
          <p:nvPr>
            <p:ph type="dt" sz="half" idx="10"/>
          </p:nvPr>
        </p:nvSpPr>
        <p:spPr/>
        <p:txBody>
          <a:bodyPr/>
          <a:p>
            <a:fld id="{63A1C593-65D0-4073-BCC9-577B9352EA97}" type="datetime1">
              <a:rPr lang="en-US" smtClean="0"/>
            </a:fld>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7840" y="422910"/>
            <a:ext cx="5205095" cy="689610"/>
          </a:xfrm>
          <a:prstGeom prst="rect">
            <a:avLst/>
          </a:prstGeom>
        </p:spPr>
        <p:txBody>
          <a:bodyPr vert="horz" wrap="square" lIns="0" tIns="12700" rIns="0" bIns="0" rtlCol="0">
            <a:spAutoFit/>
          </a:bodyPr>
          <a:lstStyle/>
          <a:p>
            <a:pPr marL="12700">
              <a:lnSpc>
                <a:spcPct val="100000"/>
              </a:lnSpc>
              <a:spcBef>
                <a:spcPts val="100"/>
              </a:spcBef>
            </a:pPr>
            <a:r>
              <a:rPr dirty="0">
                <a:latin typeface="Calibri" panose="020F0502020204030204" charset="0"/>
                <a:cs typeface="Calibri" panose="020F0502020204030204" charset="0"/>
              </a:rPr>
              <a:t>Python</a:t>
            </a:r>
            <a:r>
              <a:rPr spc="-25" dirty="0">
                <a:latin typeface="Calibri" panose="020F0502020204030204" charset="0"/>
                <a:cs typeface="Calibri" panose="020F0502020204030204" charset="0"/>
              </a:rPr>
              <a:t> </a:t>
            </a:r>
            <a:r>
              <a:rPr lang="en-US" spc="-25" dirty="0">
                <a:latin typeface="Calibri" panose="020F0502020204030204" charset="0"/>
                <a:cs typeface="Calibri" panose="020F0502020204030204" charset="0"/>
              </a:rPr>
              <a:t>F</a:t>
            </a:r>
            <a:r>
              <a:rPr spc="-10" dirty="0">
                <a:latin typeface="Calibri" panose="020F0502020204030204" charset="0"/>
                <a:cs typeface="Calibri" panose="020F0502020204030204" charset="0"/>
              </a:rPr>
              <a:t>unctions</a:t>
            </a:r>
            <a:endParaRPr spc="-10" dirty="0">
              <a:latin typeface="Calibri" panose="020F0502020204030204" charset="0"/>
              <a:cs typeface="Calibri" panose="020F0502020204030204" charset="0"/>
            </a:endParaRPr>
          </a:p>
        </p:txBody>
      </p:sp>
      <p:sp>
        <p:nvSpPr>
          <p:cNvPr id="3" name="object 3"/>
          <p:cNvSpPr txBox="1"/>
          <p:nvPr/>
        </p:nvSpPr>
        <p:spPr>
          <a:xfrm>
            <a:off x="782955" y="4085590"/>
            <a:ext cx="11271250" cy="2481580"/>
          </a:xfrm>
          <a:prstGeom prst="rect">
            <a:avLst/>
          </a:prstGeom>
        </p:spPr>
        <p:txBody>
          <a:bodyPr vert="horz" wrap="square" lIns="0" tIns="85725" rIns="0" bIns="0" rtlCol="0">
            <a:spAutoFit/>
          </a:bodyPr>
          <a:lstStyle/>
          <a:p>
            <a:pPr marL="354965" indent="-342265">
              <a:lnSpc>
                <a:spcPct val="100000"/>
              </a:lnSpc>
              <a:spcBef>
                <a:spcPts val="675"/>
              </a:spcBef>
              <a:buClr>
                <a:srgbClr val="2575B4"/>
              </a:buClr>
              <a:buFont typeface="Wingdings" panose="05000000000000000000"/>
              <a:buChar char=""/>
              <a:tabLst>
                <a:tab pos="354965" algn="l"/>
              </a:tabLst>
            </a:pPr>
            <a:r>
              <a:rPr dirty="0">
                <a:latin typeface="Calibri" panose="020F0502020204030204" charset="0"/>
                <a:cs typeface="Calibri" panose="020F0502020204030204" charset="0"/>
                <a:sym typeface="+mn-ea"/>
              </a:rPr>
              <a:t>Functions</a:t>
            </a:r>
            <a:r>
              <a:rPr spc="-4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are</a:t>
            </a:r>
            <a:r>
              <a:rPr spc="-5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used</a:t>
            </a:r>
            <a:r>
              <a:rPr spc="-5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to</a:t>
            </a:r>
            <a:r>
              <a:rPr spc="-6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create</a:t>
            </a:r>
            <a:r>
              <a:rPr spc="-5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pieces</a:t>
            </a:r>
            <a:r>
              <a:rPr spc="-4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of</a:t>
            </a:r>
            <a:r>
              <a:rPr spc="-5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code</a:t>
            </a:r>
            <a:r>
              <a:rPr spc="-5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that</a:t>
            </a:r>
            <a:r>
              <a:rPr spc="-5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can</a:t>
            </a:r>
            <a:r>
              <a:rPr spc="-6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be</a:t>
            </a:r>
            <a:r>
              <a:rPr spc="-5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used</a:t>
            </a:r>
            <a:r>
              <a:rPr spc="-4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in</a:t>
            </a:r>
            <a:r>
              <a:rPr spc="-60" dirty="0">
                <a:latin typeface="Calibri" panose="020F0502020204030204" charset="0"/>
                <a:cs typeface="Calibri" panose="020F0502020204030204" charset="0"/>
                <a:sym typeface="+mn-ea"/>
              </a:rPr>
              <a:t> </a:t>
            </a:r>
            <a:r>
              <a:rPr spc="-50" dirty="0">
                <a:latin typeface="Calibri" panose="020F0502020204030204" charset="0"/>
                <a:cs typeface="Calibri" panose="020F0502020204030204" charset="0"/>
                <a:sym typeface="+mn-ea"/>
              </a:rPr>
              <a:t>a </a:t>
            </a:r>
            <a:r>
              <a:rPr dirty="0">
                <a:latin typeface="Calibri" panose="020F0502020204030204" charset="0"/>
                <a:cs typeface="Calibri" panose="020F0502020204030204" charset="0"/>
                <a:sym typeface="+mn-ea"/>
              </a:rPr>
              <a:t>program</a:t>
            </a:r>
            <a:r>
              <a:rPr spc="-3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or</a:t>
            </a:r>
            <a:r>
              <a:rPr spc="-4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in</a:t>
            </a:r>
            <a:r>
              <a:rPr spc="-3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many</a:t>
            </a:r>
            <a:r>
              <a:rPr spc="-30" dirty="0">
                <a:latin typeface="Calibri" panose="020F0502020204030204" charset="0"/>
                <a:cs typeface="Calibri" panose="020F0502020204030204" charset="0"/>
                <a:sym typeface="+mn-ea"/>
              </a:rPr>
              <a:t> </a:t>
            </a:r>
            <a:r>
              <a:rPr spc="-10" dirty="0">
                <a:latin typeface="Calibri" panose="020F0502020204030204" charset="0"/>
                <a:cs typeface="Calibri" panose="020F0502020204030204" charset="0"/>
                <a:sym typeface="+mn-ea"/>
              </a:rPr>
              <a:t>programs.</a:t>
            </a:r>
            <a:endParaRPr>
              <a:latin typeface="Calibri" panose="020F0502020204030204" charset="0"/>
              <a:cs typeface="Calibri" panose="020F0502020204030204" charset="0"/>
            </a:endParaRPr>
          </a:p>
          <a:p>
            <a:pPr marL="354965" indent="-342265">
              <a:lnSpc>
                <a:spcPct val="100000"/>
              </a:lnSpc>
              <a:spcBef>
                <a:spcPts val="675"/>
              </a:spcBef>
              <a:buClr>
                <a:srgbClr val="2575B4"/>
              </a:buClr>
              <a:buFont typeface="Wingdings" panose="05000000000000000000"/>
              <a:buChar char=""/>
              <a:tabLst>
                <a:tab pos="354965" algn="l"/>
              </a:tabLst>
            </a:pPr>
            <a:r>
              <a:rPr dirty="0">
                <a:latin typeface="Calibri" panose="020F0502020204030204" charset="0"/>
                <a:cs typeface="Calibri" panose="020F0502020204030204" charset="0"/>
              </a:rPr>
              <a:t>The</a:t>
            </a:r>
            <a:r>
              <a:rPr spc="-75" dirty="0">
                <a:latin typeface="Calibri" panose="020F0502020204030204" charset="0"/>
                <a:cs typeface="Calibri" panose="020F0502020204030204" charset="0"/>
              </a:rPr>
              <a:t> </a:t>
            </a:r>
            <a:r>
              <a:rPr dirty="0">
                <a:latin typeface="Calibri" panose="020F0502020204030204" charset="0"/>
                <a:cs typeface="Calibri" panose="020F0502020204030204" charset="0"/>
              </a:rPr>
              <a:t>return</a:t>
            </a:r>
            <a:r>
              <a:rPr spc="-60" dirty="0">
                <a:latin typeface="Calibri" panose="020F0502020204030204" charset="0"/>
                <a:cs typeface="Calibri" panose="020F0502020204030204" charset="0"/>
              </a:rPr>
              <a:t> </a:t>
            </a:r>
            <a:r>
              <a:rPr dirty="0">
                <a:latin typeface="Calibri" panose="020F0502020204030204" charset="0"/>
                <a:cs typeface="Calibri" panose="020F0502020204030204" charset="0"/>
              </a:rPr>
              <a:t>value</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can</a:t>
            </a:r>
            <a:r>
              <a:rPr spc="-60" dirty="0">
                <a:latin typeface="Calibri" panose="020F0502020204030204" charset="0"/>
                <a:cs typeface="Calibri" panose="020F0502020204030204" charset="0"/>
              </a:rPr>
              <a:t> </a:t>
            </a:r>
            <a:r>
              <a:rPr dirty="0">
                <a:latin typeface="Calibri" panose="020F0502020204030204" charset="0"/>
                <a:cs typeface="Calibri" panose="020F0502020204030204" charset="0"/>
              </a:rPr>
              <a:t>be</a:t>
            </a:r>
            <a:r>
              <a:rPr spc="-65" dirty="0">
                <a:latin typeface="Calibri" panose="020F0502020204030204" charset="0"/>
                <a:cs typeface="Calibri" panose="020F0502020204030204" charset="0"/>
              </a:rPr>
              <a:t> </a:t>
            </a:r>
            <a:r>
              <a:rPr dirty="0">
                <a:latin typeface="Calibri" panose="020F0502020204030204" charset="0"/>
                <a:cs typeface="Calibri" panose="020F0502020204030204" charset="0"/>
              </a:rPr>
              <a:t>any</a:t>
            </a:r>
            <a:r>
              <a:rPr spc="-60" dirty="0">
                <a:latin typeface="Calibri" panose="020F0502020204030204" charset="0"/>
                <a:cs typeface="Calibri" panose="020F0502020204030204" charset="0"/>
              </a:rPr>
              <a:t> </a:t>
            </a:r>
            <a:r>
              <a:rPr dirty="0">
                <a:latin typeface="Calibri" panose="020F0502020204030204" charset="0"/>
                <a:cs typeface="Calibri" panose="020F0502020204030204" charset="0"/>
              </a:rPr>
              <a:t>Python</a:t>
            </a:r>
            <a:r>
              <a:rPr spc="-65" dirty="0">
                <a:latin typeface="Calibri" panose="020F0502020204030204" charset="0"/>
                <a:cs typeface="Calibri" panose="020F0502020204030204" charset="0"/>
              </a:rPr>
              <a:t> </a:t>
            </a:r>
            <a:r>
              <a:rPr spc="-20" dirty="0">
                <a:latin typeface="Calibri" panose="020F0502020204030204" charset="0"/>
                <a:cs typeface="Calibri" panose="020F0502020204030204" charset="0"/>
              </a:rPr>
              <a:t>type</a:t>
            </a:r>
            <a:endParaRPr>
              <a:latin typeface="Calibri" panose="020F0502020204030204" charset="0"/>
              <a:cs typeface="Calibri" panose="020F0502020204030204" charset="0"/>
            </a:endParaRPr>
          </a:p>
          <a:p>
            <a:pPr marL="354965" indent="-342265">
              <a:lnSpc>
                <a:spcPct val="100000"/>
              </a:lnSpc>
              <a:spcBef>
                <a:spcPts val="575"/>
              </a:spcBef>
              <a:buClr>
                <a:srgbClr val="2575B4"/>
              </a:buClr>
              <a:buFont typeface="Wingdings" panose="05000000000000000000"/>
              <a:buChar char=""/>
              <a:tabLst>
                <a:tab pos="354965" algn="l"/>
              </a:tabLst>
            </a:pPr>
            <a:r>
              <a:rPr dirty="0">
                <a:latin typeface="Calibri" panose="020F0502020204030204" charset="0"/>
                <a:cs typeface="Calibri" panose="020F0502020204030204" charset="0"/>
              </a:rPr>
              <a:t>If</a:t>
            </a:r>
            <a:r>
              <a:rPr spc="-60" dirty="0">
                <a:latin typeface="Calibri" panose="020F0502020204030204" charset="0"/>
                <a:cs typeface="Calibri" panose="020F0502020204030204" charset="0"/>
              </a:rPr>
              <a:t> </a:t>
            </a:r>
            <a:r>
              <a:rPr dirty="0">
                <a:latin typeface="Calibri" panose="020F0502020204030204" charset="0"/>
                <a:cs typeface="Calibri" panose="020F0502020204030204" charset="0"/>
              </a:rPr>
              <a:t>the</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return</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statement</a:t>
            </a:r>
            <a:r>
              <a:rPr spc="-60" dirty="0">
                <a:latin typeface="Calibri" panose="020F0502020204030204" charset="0"/>
                <a:cs typeface="Calibri" panose="020F0502020204030204" charset="0"/>
              </a:rPr>
              <a:t> </a:t>
            </a:r>
            <a:r>
              <a:rPr dirty="0">
                <a:latin typeface="Calibri" panose="020F0502020204030204" charset="0"/>
                <a:cs typeface="Calibri" panose="020F0502020204030204" charset="0"/>
              </a:rPr>
              <a:t>is</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omitted</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a</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special</a:t>
            </a:r>
            <a:r>
              <a:rPr spc="-15" dirty="0">
                <a:latin typeface="Calibri" panose="020F0502020204030204" charset="0"/>
                <a:cs typeface="Calibri" panose="020F0502020204030204" charset="0"/>
              </a:rPr>
              <a:t> </a:t>
            </a:r>
            <a:r>
              <a:rPr i="1" dirty="0">
                <a:latin typeface="Calibri" panose="020F0502020204030204" charset="0"/>
                <a:cs typeface="Calibri" panose="020F0502020204030204" charset="0"/>
              </a:rPr>
              <a:t>None</a:t>
            </a:r>
            <a:r>
              <a:rPr i="1" spc="-35" dirty="0">
                <a:latin typeface="Calibri" panose="020F0502020204030204" charset="0"/>
                <a:cs typeface="Calibri" panose="020F0502020204030204" charset="0"/>
              </a:rPr>
              <a:t> </a:t>
            </a:r>
            <a:r>
              <a:rPr dirty="0">
                <a:latin typeface="Calibri" panose="020F0502020204030204" charset="0"/>
                <a:cs typeface="Calibri" panose="020F0502020204030204" charset="0"/>
              </a:rPr>
              <a:t>value</a:t>
            </a:r>
            <a:r>
              <a:rPr spc="-35" dirty="0">
                <a:latin typeface="Calibri" panose="020F0502020204030204" charset="0"/>
                <a:cs typeface="Calibri" panose="020F0502020204030204" charset="0"/>
              </a:rPr>
              <a:t> </a:t>
            </a:r>
            <a:r>
              <a:rPr dirty="0">
                <a:latin typeface="Calibri" panose="020F0502020204030204" charset="0"/>
                <a:cs typeface="Calibri" panose="020F0502020204030204" charset="0"/>
              </a:rPr>
              <a:t>is</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still</a:t>
            </a:r>
            <a:r>
              <a:rPr spc="-4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returned.</a:t>
            </a:r>
            <a:endParaRPr>
              <a:latin typeface="Calibri" panose="020F0502020204030204" charset="0"/>
              <a:cs typeface="Calibri" panose="020F0502020204030204" charset="0"/>
            </a:endParaRPr>
          </a:p>
          <a:p>
            <a:pPr marL="354965" indent="-342265">
              <a:lnSpc>
                <a:spcPct val="100000"/>
              </a:lnSpc>
              <a:spcBef>
                <a:spcPts val="575"/>
              </a:spcBef>
              <a:buClr>
                <a:srgbClr val="2575B4"/>
              </a:buClr>
              <a:buFont typeface="Wingdings" panose="05000000000000000000"/>
              <a:buChar char=""/>
              <a:tabLst>
                <a:tab pos="354965" algn="l"/>
              </a:tabLst>
            </a:pPr>
            <a:r>
              <a:rPr dirty="0">
                <a:latin typeface="Calibri" panose="020F0502020204030204" charset="0"/>
                <a:cs typeface="Calibri" panose="020F0502020204030204" charset="0"/>
              </a:rPr>
              <a:t>The</a:t>
            </a:r>
            <a:r>
              <a:rPr spc="-65" dirty="0">
                <a:latin typeface="Calibri" panose="020F0502020204030204" charset="0"/>
                <a:cs typeface="Calibri" panose="020F0502020204030204" charset="0"/>
              </a:rPr>
              <a:t> </a:t>
            </a:r>
            <a:r>
              <a:rPr dirty="0">
                <a:latin typeface="Calibri" panose="020F0502020204030204" charset="0"/>
                <a:cs typeface="Calibri" panose="020F0502020204030204" charset="0"/>
              </a:rPr>
              <a:t>arguments</a:t>
            </a:r>
            <a:r>
              <a:rPr spc="-60" dirty="0">
                <a:latin typeface="Calibri" panose="020F0502020204030204" charset="0"/>
                <a:cs typeface="Calibri" panose="020F0502020204030204" charset="0"/>
              </a:rPr>
              <a:t> </a:t>
            </a:r>
            <a:r>
              <a:rPr dirty="0">
                <a:latin typeface="Calibri" panose="020F0502020204030204" charset="0"/>
                <a:cs typeface="Calibri" panose="020F0502020204030204" charset="0"/>
              </a:rPr>
              <a:t>are</a:t>
            </a:r>
            <a:r>
              <a:rPr spc="-55" dirty="0">
                <a:latin typeface="Calibri" panose="020F0502020204030204" charset="0"/>
                <a:cs typeface="Calibri" panose="020F0502020204030204" charset="0"/>
              </a:rPr>
              <a:t> </a:t>
            </a:r>
            <a:r>
              <a:rPr dirty="0">
                <a:latin typeface="Calibri" panose="020F0502020204030204" charset="0"/>
                <a:cs typeface="Calibri" panose="020F0502020204030204" charset="0"/>
              </a:rPr>
              <a:t>optional</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but</a:t>
            </a:r>
            <a:r>
              <a:rPr spc="-60" dirty="0">
                <a:latin typeface="Calibri" panose="020F0502020204030204" charset="0"/>
                <a:cs typeface="Calibri" panose="020F0502020204030204" charset="0"/>
              </a:rPr>
              <a:t> </a:t>
            </a:r>
            <a:r>
              <a:rPr dirty="0">
                <a:latin typeface="Calibri" panose="020F0502020204030204" charset="0"/>
                <a:cs typeface="Calibri" panose="020F0502020204030204" charset="0"/>
              </a:rPr>
              <a:t>the</a:t>
            </a:r>
            <a:r>
              <a:rPr spc="-60" dirty="0">
                <a:latin typeface="Calibri" panose="020F0502020204030204" charset="0"/>
                <a:cs typeface="Calibri" panose="020F0502020204030204" charset="0"/>
              </a:rPr>
              <a:t> </a:t>
            </a:r>
            <a:r>
              <a:rPr dirty="0">
                <a:latin typeface="Calibri" panose="020F0502020204030204" charset="0"/>
                <a:cs typeface="Calibri" panose="020F0502020204030204" charset="0"/>
              </a:rPr>
              <a:t>parentheses</a:t>
            </a:r>
            <a:r>
              <a:rPr spc="-60" dirty="0">
                <a:latin typeface="Calibri" panose="020F0502020204030204" charset="0"/>
                <a:cs typeface="Calibri" panose="020F0502020204030204" charset="0"/>
              </a:rPr>
              <a:t> </a:t>
            </a:r>
            <a:r>
              <a:rPr dirty="0">
                <a:latin typeface="Calibri" panose="020F0502020204030204" charset="0"/>
                <a:cs typeface="Calibri" panose="020F0502020204030204" charset="0"/>
              </a:rPr>
              <a:t>are</a:t>
            </a:r>
            <a:r>
              <a:rPr spc="-60"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required!</a:t>
            </a:r>
            <a:endParaRPr>
              <a:latin typeface="Calibri" panose="020F0502020204030204" charset="0"/>
              <a:cs typeface="Calibri" panose="020F0502020204030204" charset="0"/>
            </a:endParaRPr>
          </a:p>
          <a:p>
            <a:pPr marL="354965" indent="-342265">
              <a:lnSpc>
                <a:spcPct val="100000"/>
              </a:lnSpc>
              <a:spcBef>
                <a:spcPts val="580"/>
              </a:spcBef>
              <a:buClr>
                <a:srgbClr val="2575B4"/>
              </a:buClr>
              <a:buFont typeface="Wingdings" panose="05000000000000000000"/>
              <a:buChar char=""/>
              <a:tabLst>
                <a:tab pos="354965" algn="l"/>
              </a:tabLst>
            </a:pPr>
            <a:r>
              <a:rPr b="1" dirty="0">
                <a:latin typeface="Calibri" panose="020F0502020204030204" charset="0"/>
                <a:cs typeface="Calibri" panose="020F0502020204030204" charset="0"/>
              </a:rPr>
              <a:t>Functions</a:t>
            </a:r>
            <a:r>
              <a:rPr b="1" spc="-70" dirty="0">
                <a:latin typeface="Calibri" panose="020F0502020204030204" charset="0"/>
                <a:cs typeface="Calibri" panose="020F0502020204030204" charset="0"/>
              </a:rPr>
              <a:t> </a:t>
            </a:r>
            <a:r>
              <a:rPr b="1" dirty="0">
                <a:latin typeface="Calibri" panose="020F0502020204030204" charset="0"/>
                <a:cs typeface="Calibri" panose="020F0502020204030204" charset="0"/>
              </a:rPr>
              <a:t>must</a:t>
            </a:r>
            <a:r>
              <a:rPr b="1" spc="-30" dirty="0">
                <a:latin typeface="Calibri" panose="020F0502020204030204" charset="0"/>
                <a:cs typeface="Calibri" panose="020F0502020204030204" charset="0"/>
              </a:rPr>
              <a:t> </a:t>
            </a:r>
            <a:r>
              <a:rPr b="1" dirty="0">
                <a:latin typeface="Calibri" panose="020F0502020204030204" charset="0"/>
                <a:cs typeface="Calibri" panose="020F0502020204030204" charset="0"/>
              </a:rPr>
              <a:t>be</a:t>
            </a:r>
            <a:r>
              <a:rPr b="1" spc="-55" dirty="0">
                <a:latin typeface="Calibri" panose="020F0502020204030204" charset="0"/>
                <a:cs typeface="Calibri" panose="020F0502020204030204" charset="0"/>
              </a:rPr>
              <a:t> </a:t>
            </a:r>
            <a:r>
              <a:rPr b="1" dirty="0">
                <a:latin typeface="Calibri" panose="020F0502020204030204" charset="0"/>
                <a:cs typeface="Calibri" panose="020F0502020204030204" charset="0"/>
              </a:rPr>
              <a:t>defined</a:t>
            </a:r>
            <a:r>
              <a:rPr b="1" spc="-35" dirty="0">
                <a:latin typeface="Calibri" panose="020F0502020204030204" charset="0"/>
                <a:cs typeface="Calibri" panose="020F0502020204030204" charset="0"/>
              </a:rPr>
              <a:t> </a:t>
            </a:r>
            <a:r>
              <a:rPr dirty="0">
                <a:latin typeface="Calibri" panose="020F0502020204030204" charset="0"/>
                <a:cs typeface="Calibri" panose="020F0502020204030204" charset="0"/>
              </a:rPr>
              <a:t>before</a:t>
            </a:r>
            <a:r>
              <a:rPr spc="-40" dirty="0">
                <a:latin typeface="Calibri" panose="020F0502020204030204" charset="0"/>
                <a:cs typeface="Calibri" panose="020F0502020204030204" charset="0"/>
              </a:rPr>
              <a:t> </a:t>
            </a:r>
            <a:r>
              <a:rPr dirty="0">
                <a:latin typeface="Calibri" panose="020F0502020204030204" charset="0"/>
                <a:cs typeface="Calibri" panose="020F0502020204030204" charset="0"/>
              </a:rPr>
              <a:t>they</a:t>
            </a:r>
            <a:r>
              <a:rPr spc="-50" dirty="0">
                <a:latin typeface="Calibri" panose="020F0502020204030204" charset="0"/>
                <a:cs typeface="Calibri" panose="020F0502020204030204" charset="0"/>
              </a:rPr>
              <a:t> </a:t>
            </a:r>
            <a:r>
              <a:rPr dirty="0">
                <a:latin typeface="Calibri" panose="020F0502020204030204" charset="0"/>
                <a:cs typeface="Calibri" panose="020F0502020204030204" charset="0"/>
              </a:rPr>
              <a:t>can</a:t>
            </a:r>
            <a:r>
              <a:rPr spc="-40" dirty="0">
                <a:latin typeface="Calibri" panose="020F0502020204030204" charset="0"/>
                <a:cs typeface="Calibri" panose="020F0502020204030204" charset="0"/>
              </a:rPr>
              <a:t> </a:t>
            </a:r>
            <a:r>
              <a:rPr dirty="0">
                <a:latin typeface="Calibri" panose="020F0502020204030204" charset="0"/>
                <a:cs typeface="Calibri" panose="020F0502020204030204" charset="0"/>
              </a:rPr>
              <a:t>be</a:t>
            </a:r>
            <a:r>
              <a:rPr spc="-3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called.</a:t>
            </a:r>
            <a:endParaRPr spc="-10" dirty="0">
              <a:latin typeface="Calibri" panose="020F0502020204030204" charset="0"/>
              <a:cs typeface="Calibri" panose="020F0502020204030204" charset="0"/>
            </a:endParaRPr>
          </a:p>
          <a:p>
            <a:pPr marL="354965" indent="-342265">
              <a:lnSpc>
                <a:spcPct val="100000"/>
              </a:lnSpc>
              <a:spcBef>
                <a:spcPts val="580"/>
              </a:spcBef>
              <a:buClr>
                <a:srgbClr val="2575B4"/>
              </a:buClr>
              <a:buFont typeface="Wingdings" panose="05000000000000000000"/>
              <a:buChar char=""/>
              <a:tabLst>
                <a:tab pos="354965" algn="l"/>
              </a:tabLst>
            </a:pPr>
            <a:r>
              <a:rPr dirty="0">
                <a:latin typeface="Calibri" panose="020F0502020204030204" charset="0"/>
                <a:cs typeface="Calibri" panose="020F0502020204030204" charset="0"/>
                <a:sym typeface="+mn-ea"/>
              </a:rPr>
              <a:t>Programs</a:t>
            </a:r>
            <a:r>
              <a:rPr spc="-6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that</a:t>
            </a:r>
            <a:r>
              <a:rPr spc="-7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make</a:t>
            </a:r>
            <a:r>
              <a:rPr spc="-6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heavy</a:t>
            </a:r>
            <a:r>
              <a:rPr spc="-5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use</a:t>
            </a:r>
            <a:r>
              <a:rPr spc="-6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of</a:t>
            </a:r>
            <a:r>
              <a:rPr spc="-6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function</a:t>
            </a:r>
            <a:r>
              <a:rPr spc="-7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definitions</a:t>
            </a:r>
            <a:r>
              <a:rPr spc="-4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tend</a:t>
            </a:r>
            <a:r>
              <a:rPr spc="-6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to</a:t>
            </a:r>
            <a:r>
              <a:rPr spc="-7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be</a:t>
            </a:r>
            <a:r>
              <a:rPr spc="-6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easier</a:t>
            </a:r>
            <a:r>
              <a:rPr spc="-50" dirty="0">
                <a:latin typeface="Calibri" panose="020F0502020204030204" charset="0"/>
                <a:cs typeface="Calibri" panose="020F0502020204030204" charset="0"/>
                <a:sym typeface="+mn-ea"/>
              </a:rPr>
              <a:t> </a:t>
            </a:r>
            <a:r>
              <a:rPr spc="-25" dirty="0">
                <a:latin typeface="Calibri" panose="020F0502020204030204" charset="0"/>
                <a:cs typeface="Calibri" panose="020F0502020204030204" charset="0"/>
                <a:sym typeface="+mn-ea"/>
              </a:rPr>
              <a:t>to:</a:t>
            </a:r>
            <a:r>
              <a:rPr lang="en-US" altLang="en-US" spc="-25" dirty="0">
                <a:latin typeface="Calibri" panose="020F0502020204030204" charset="0"/>
                <a:cs typeface="Calibri" panose="020F0502020204030204" charset="0"/>
                <a:sym typeface="+mn-ea"/>
              </a:rPr>
              <a:t> </a:t>
            </a:r>
            <a:r>
              <a:rPr spc="-10" dirty="0">
                <a:latin typeface="Calibri" panose="020F0502020204030204" charset="0"/>
                <a:cs typeface="Calibri" panose="020F0502020204030204" charset="0"/>
                <a:sym typeface="+mn-ea"/>
              </a:rPr>
              <a:t>develop</a:t>
            </a:r>
            <a:r>
              <a:rPr lang="en-US" altLang="en-US" spc="-10" dirty="0">
                <a:latin typeface="Calibri" panose="020F0502020204030204" charset="0"/>
                <a:cs typeface="Calibri" panose="020F0502020204030204" charset="0"/>
                <a:sym typeface="+mn-ea"/>
              </a:rPr>
              <a:t>, </a:t>
            </a:r>
            <a:r>
              <a:rPr spc="-10" dirty="0">
                <a:latin typeface="Calibri" panose="020F0502020204030204" charset="0"/>
                <a:cs typeface="Calibri" panose="020F0502020204030204" charset="0"/>
                <a:sym typeface="+mn-ea"/>
              </a:rPr>
              <a:t>debug</a:t>
            </a:r>
            <a:r>
              <a:rPr lang="en-US" altLang="en-US" spc="-10" dirty="0">
                <a:latin typeface="Calibri" panose="020F0502020204030204" charset="0"/>
                <a:cs typeface="Calibri" panose="020F0502020204030204" charset="0"/>
                <a:sym typeface="+mn-ea"/>
              </a:rPr>
              <a:t>, </a:t>
            </a:r>
            <a:r>
              <a:rPr spc="-10" dirty="0">
                <a:latin typeface="Calibri" panose="020F0502020204030204" charset="0"/>
                <a:cs typeface="Calibri" panose="020F0502020204030204" charset="0"/>
                <a:sym typeface="+mn-ea"/>
              </a:rPr>
              <a:t>maintain</a:t>
            </a:r>
            <a:r>
              <a:rPr lang="en-US" altLang="en-US" spc="-10" dirty="0">
                <a:latin typeface="Calibri" panose="020F0502020204030204" charset="0"/>
                <a:cs typeface="Calibri" panose="020F0502020204030204" charset="0"/>
                <a:sym typeface="+mn-ea"/>
              </a:rPr>
              <a:t>, and </a:t>
            </a:r>
            <a:r>
              <a:rPr spc="-10" dirty="0">
                <a:latin typeface="Calibri" panose="020F0502020204030204" charset="0"/>
                <a:cs typeface="Calibri" panose="020F0502020204030204" charset="0"/>
                <a:sym typeface="+mn-ea"/>
              </a:rPr>
              <a:t>understand</a:t>
            </a:r>
            <a:endParaRPr spc="-10" dirty="0">
              <a:latin typeface="Calibri" panose="020F0502020204030204" charset="0"/>
              <a:cs typeface="Calibri" panose="020F0502020204030204" charset="0"/>
              <a:sym typeface="+mn-ea"/>
            </a:endParaRPr>
          </a:p>
          <a:p>
            <a:pPr marL="354965" indent="-342265">
              <a:lnSpc>
                <a:spcPct val="100000"/>
              </a:lnSpc>
              <a:spcBef>
                <a:spcPts val="580"/>
              </a:spcBef>
              <a:buClr>
                <a:srgbClr val="2575B4"/>
              </a:buClr>
              <a:buFont typeface="Wingdings" panose="05000000000000000000"/>
              <a:buChar char=""/>
              <a:tabLst>
                <a:tab pos="354965" algn="l"/>
              </a:tabLst>
            </a:pPr>
            <a:r>
              <a:rPr lang="en-US" dirty="0">
                <a:latin typeface="Calibri" panose="020F0502020204030204" charset="0"/>
                <a:cs typeface="Calibri" panose="020F0502020204030204" charset="0"/>
                <a:sym typeface="+mn-ea"/>
              </a:rPr>
              <a:t>Some </a:t>
            </a:r>
            <a:r>
              <a:rPr dirty="0">
                <a:latin typeface="Calibri" panose="020F0502020204030204" charset="0"/>
                <a:cs typeface="Calibri" panose="020F0502020204030204" charset="0"/>
                <a:sym typeface="+mn-ea"/>
              </a:rPr>
              <a:t>useful</a:t>
            </a:r>
            <a:r>
              <a:rPr spc="-35" dirty="0">
                <a:latin typeface="Calibri" panose="020F0502020204030204" charset="0"/>
                <a:cs typeface="Calibri" panose="020F0502020204030204" charset="0"/>
                <a:sym typeface="+mn-ea"/>
              </a:rPr>
              <a:t> </a:t>
            </a:r>
            <a:r>
              <a:rPr spc="-20" dirty="0">
                <a:latin typeface="Calibri" panose="020F0502020204030204" charset="0"/>
                <a:cs typeface="Calibri" panose="020F0502020204030204" charset="0"/>
                <a:sym typeface="+mn-ea"/>
              </a:rPr>
              <a:t>built-</a:t>
            </a:r>
            <a:r>
              <a:rPr dirty="0">
                <a:latin typeface="Calibri" panose="020F0502020204030204" charset="0"/>
                <a:cs typeface="Calibri" panose="020F0502020204030204" charset="0"/>
                <a:sym typeface="+mn-ea"/>
              </a:rPr>
              <a:t>in</a:t>
            </a:r>
            <a:r>
              <a:rPr spc="5" dirty="0">
                <a:latin typeface="Calibri" panose="020F0502020204030204" charset="0"/>
                <a:cs typeface="Calibri" panose="020F0502020204030204" charset="0"/>
                <a:sym typeface="+mn-ea"/>
              </a:rPr>
              <a:t> </a:t>
            </a:r>
            <a:r>
              <a:rPr spc="-10" dirty="0">
                <a:latin typeface="Calibri" panose="020F0502020204030204" charset="0"/>
                <a:cs typeface="Calibri" panose="020F0502020204030204" charset="0"/>
                <a:sym typeface="+mn-ea"/>
              </a:rPr>
              <a:t>functions…</a:t>
            </a:r>
            <a:r>
              <a:rPr lang="en-US" altLang="en-US" spc="-10" dirty="0">
                <a:latin typeface="Calibri" panose="020F0502020204030204" charset="0"/>
                <a:cs typeface="Calibri" panose="020F0502020204030204" charset="0"/>
                <a:sym typeface="+mn-ea"/>
              </a:rPr>
              <a:t> </a:t>
            </a:r>
            <a:r>
              <a:rPr spc="-10" dirty="0">
                <a:latin typeface="Calibri" panose="020F0502020204030204" charset="0"/>
                <a:cs typeface="Calibri" panose="020F0502020204030204" charset="0"/>
                <a:sym typeface="+mn-ea"/>
              </a:rPr>
              <a:t>print()</a:t>
            </a:r>
            <a:r>
              <a:rPr lang="en-US" altLang="en-US" spc="-10" dirty="0">
                <a:latin typeface="Calibri" panose="020F0502020204030204" charset="0"/>
                <a:cs typeface="Calibri" panose="020F0502020204030204" charset="0"/>
                <a:sym typeface="+mn-ea"/>
              </a:rPr>
              <a:t>, </a:t>
            </a:r>
            <a:r>
              <a:rPr spc="-10" dirty="0">
                <a:latin typeface="Calibri" panose="020F0502020204030204" charset="0"/>
                <a:cs typeface="Calibri" panose="020F0502020204030204" charset="0"/>
                <a:sym typeface="+mn-ea"/>
              </a:rPr>
              <a:t>dir()</a:t>
            </a:r>
            <a:r>
              <a:rPr lang="en-US" altLang="en-US" spc="-10" dirty="0">
                <a:latin typeface="Calibri" panose="020F0502020204030204" charset="0"/>
                <a:cs typeface="Calibri" panose="020F0502020204030204" charset="0"/>
                <a:sym typeface="+mn-ea"/>
              </a:rPr>
              <a:t>, </a:t>
            </a:r>
            <a:r>
              <a:rPr spc="-10" dirty="0">
                <a:latin typeface="Calibri" panose="020F0502020204030204" charset="0"/>
                <a:cs typeface="Calibri" panose="020F0502020204030204" charset="0"/>
                <a:sym typeface="+mn-ea"/>
              </a:rPr>
              <a:t>type()</a:t>
            </a:r>
            <a:r>
              <a:rPr lang="en-US" altLang="en-US" spc="-10" dirty="0">
                <a:latin typeface="Calibri" panose="020F0502020204030204" charset="0"/>
                <a:cs typeface="Calibri" panose="020F0502020204030204" charset="0"/>
                <a:sym typeface="+mn-ea"/>
              </a:rPr>
              <a:t>, </a:t>
            </a:r>
            <a:r>
              <a:rPr spc="-10" dirty="0">
                <a:latin typeface="Calibri" panose="020F0502020204030204" charset="0"/>
                <a:cs typeface="Calibri" panose="020F0502020204030204" charset="0"/>
                <a:sym typeface="+mn-ea"/>
              </a:rPr>
              <a:t>help()</a:t>
            </a:r>
            <a:endParaRPr>
              <a:latin typeface="Calibri" panose="020F0502020204030204" charset="0"/>
              <a:cs typeface="Calibri" panose="020F0502020204030204" charset="0"/>
            </a:endParaRPr>
          </a:p>
        </p:txBody>
      </p:sp>
      <p:grpSp>
        <p:nvGrpSpPr>
          <p:cNvPr id="4" name="object 4"/>
          <p:cNvGrpSpPr/>
          <p:nvPr/>
        </p:nvGrpSpPr>
        <p:grpSpPr>
          <a:xfrm>
            <a:off x="3403346" y="1112519"/>
            <a:ext cx="5663565" cy="2707005"/>
            <a:chOff x="3403346" y="1112519"/>
            <a:chExt cx="5663565" cy="2707005"/>
          </a:xfrm>
        </p:grpSpPr>
        <p:pic>
          <p:nvPicPr>
            <p:cNvPr id="5" name="object 5"/>
            <p:cNvPicPr/>
            <p:nvPr/>
          </p:nvPicPr>
          <p:blipFill>
            <a:blip r:embed="rId1" cstate="print"/>
            <a:stretch>
              <a:fillRect/>
            </a:stretch>
          </p:blipFill>
          <p:spPr>
            <a:xfrm>
              <a:off x="4233405" y="1926164"/>
              <a:ext cx="4284497" cy="1893024"/>
            </a:xfrm>
            <a:prstGeom prst="rect">
              <a:avLst/>
            </a:prstGeom>
          </p:spPr>
        </p:pic>
        <p:pic>
          <p:nvPicPr>
            <p:cNvPr id="6" name="object 6"/>
            <p:cNvPicPr/>
            <p:nvPr/>
          </p:nvPicPr>
          <p:blipFill>
            <a:blip r:embed="rId2" cstate="print"/>
            <a:stretch>
              <a:fillRect/>
            </a:stretch>
          </p:blipFill>
          <p:spPr>
            <a:xfrm>
              <a:off x="4392168" y="2084831"/>
              <a:ext cx="3787140" cy="1395984"/>
            </a:xfrm>
            <a:prstGeom prst="rect">
              <a:avLst/>
            </a:prstGeom>
          </p:spPr>
        </p:pic>
        <p:sp>
          <p:nvSpPr>
            <p:cNvPr id="7" name="object 7"/>
            <p:cNvSpPr/>
            <p:nvPr/>
          </p:nvSpPr>
          <p:spPr>
            <a:xfrm>
              <a:off x="3403346" y="1112519"/>
              <a:ext cx="5663565" cy="2484755"/>
            </a:xfrm>
            <a:custGeom>
              <a:avLst/>
              <a:gdLst/>
              <a:ahLst/>
              <a:cxnLst/>
              <a:rect l="l" t="t" r="r" b="b"/>
              <a:pathLst>
                <a:path w="5663565" h="2484754">
                  <a:moveTo>
                    <a:pt x="989330" y="1207897"/>
                  </a:moveTo>
                  <a:lnTo>
                    <a:pt x="882015" y="1138555"/>
                  </a:lnTo>
                  <a:lnTo>
                    <a:pt x="877811" y="1176489"/>
                  </a:lnTo>
                  <a:lnTo>
                    <a:pt x="4064" y="1080643"/>
                  </a:lnTo>
                  <a:lnTo>
                    <a:pt x="0" y="1118489"/>
                  </a:lnTo>
                  <a:lnTo>
                    <a:pt x="873633" y="1214335"/>
                  </a:lnTo>
                  <a:lnTo>
                    <a:pt x="869442" y="1252220"/>
                  </a:lnTo>
                  <a:lnTo>
                    <a:pt x="966304" y="1216406"/>
                  </a:lnTo>
                  <a:lnTo>
                    <a:pt x="989330" y="1207897"/>
                  </a:lnTo>
                  <a:close/>
                </a:path>
                <a:path w="5663565" h="2484754">
                  <a:moveTo>
                    <a:pt x="1501648" y="2204466"/>
                  </a:moveTo>
                  <a:lnTo>
                    <a:pt x="1376426" y="2178685"/>
                  </a:lnTo>
                  <a:lnTo>
                    <a:pt x="1386230" y="2215502"/>
                  </a:lnTo>
                  <a:lnTo>
                    <a:pt x="513715" y="2447937"/>
                  </a:lnTo>
                  <a:lnTo>
                    <a:pt x="523621" y="2484755"/>
                  </a:lnTo>
                  <a:lnTo>
                    <a:pt x="1396047" y="2252319"/>
                  </a:lnTo>
                  <a:lnTo>
                    <a:pt x="1405890" y="2289175"/>
                  </a:lnTo>
                  <a:lnTo>
                    <a:pt x="1494751" y="2210562"/>
                  </a:lnTo>
                  <a:lnTo>
                    <a:pt x="1501648" y="2204466"/>
                  </a:lnTo>
                  <a:close/>
                </a:path>
                <a:path w="5663565" h="2484754">
                  <a:moveTo>
                    <a:pt x="3007614" y="19812"/>
                  </a:moveTo>
                  <a:lnTo>
                    <a:pt x="2975102" y="0"/>
                  </a:lnTo>
                  <a:lnTo>
                    <a:pt x="2447023" y="866292"/>
                  </a:lnTo>
                  <a:lnTo>
                    <a:pt x="2414524" y="846455"/>
                  </a:lnTo>
                  <a:lnTo>
                    <a:pt x="2403856" y="973836"/>
                  </a:lnTo>
                  <a:lnTo>
                    <a:pt x="2512187" y="906018"/>
                  </a:lnTo>
                  <a:lnTo>
                    <a:pt x="2506345" y="902462"/>
                  </a:lnTo>
                  <a:lnTo>
                    <a:pt x="2479586" y="886142"/>
                  </a:lnTo>
                  <a:lnTo>
                    <a:pt x="3007614" y="19812"/>
                  </a:lnTo>
                  <a:close/>
                </a:path>
                <a:path w="5663565" h="2484754">
                  <a:moveTo>
                    <a:pt x="4787392" y="377825"/>
                  </a:moveTo>
                  <a:lnTo>
                    <a:pt x="4766183" y="346075"/>
                  </a:lnTo>
                  <a:lnTo>
                    <a:pt x="3902456" y="925347"/>
                  </a:lnTo>
                  <a:lnTo>
                    <a:pt x="3881247" y="893699"/>
                  </a:lnTo>
                  <a:lnTo>
                    <a:pt x="3818128" y="1004824"/>
                  </a:lnTo>
                  <a:lnTo>
                    <a:pt x="3944874" y="988568"/>
                  </a:lnTo>
                  <a:lnTo>
                    <a:pt x="3930815" y="967613"/>
                  </a:lnTo>
                  <a:lnTo>
                    <a:pt x="3923665" y="956970"/>
                  </a:lnTo>
                  <a:lnTo>
                    <a:pt x="4787392" y="377825"/>
                  </a:lnTo>
                  <a:close/>
                </a:path>
                <a:path w="5663565" h="2484754">
                  <a:moveTo>
                    <a:pt x="5663184" y="1519301"/>
                  </a:moveTo>
                  <a:lnTo>
                    <a:pt x="5660009" y="1481455"/>
                  </a:lnTo>
                  <a:lnTo>
                    <a:pt x="4517174" y="1578025"/>
                  </a:lnTo>
                  <a:lnTo>
                    <a:pt x="4513961" y="1540002"/>
                  </a:lnTo>
                  <a:lnTo>
                    <a:pt x="4404868" y="1606677"/>
                  </a:lnTo>
                  <a:lnTo>
                    <a:pt x="4523613" y="1653921"/>
                  </a:lnTo>
                  <a:lnTo>
                    <a:pt x="4520527" y="1617599"/>
                  </a:lnTo>
                  <a:lnTo>
                    <a:pt x="4520387" y="1615998"/>
                  </a:lnTo>
                  <a:lnTo>
                    <a:pt x="5663184" y="1519301"/>
                  </a:lnTo>
                  <a:close/>
                </a:path>
              </a:pathLst>
            </a:custGeom>
            <a:solidFill>
              <a:srgbClr val="000000"/>
            </a:solidFill>
          </p:spPr>
          <p:txBody>
            <a:bodyPr wrap="square" lIns="0" tIns="0" rIns="0" bIns="0" rtlCol="0"/>
            <a:lstStyle/>
            <a:p/>
          </p:txBody>
        </p:sp>
      </p:grpSp>
      <p:sp>
        <p:nvSpPr>
          <p:cNvPr id="8" name="object 8"/>
          <p:cNvSpPr txBox="1"/>
          <p:nvPr/>
        </p:nvSpPr>
        <p:spPr>
          <a:xfrm>
            <a:off x="2159254" y="2071497"/>
            <a:ext cx="1153795" cy="269240"/>
          </a:xfrm>
          <a:prstGeom prst="rect">
            <a:avLst/>
          </a:prstGeom>
        </p:spPr>
        <p:txBody>
          <a:bodyPr vert="horz" wrap="square" lIns="0" tIns="12065" rIns="0" bIns="0" rtlCol="0">
            <a:spAutoFit/>
          </a:bodyPr>
          <a:lstStyle/>
          <a:p>
            <a:pPr marL="12700">
              <a:lnSpc>
                <a:spcPct val="100000"/>
              </a:lnSpc>
              <a:spcBef>
                <a:spcPts val="95"/>
              </a:spcBef>
            </a:pPr>
            <a:r>
              <a:rPr sz="1600" dirty="0">
                <a:latin typeface="Arial MT"/>
                <a:cs typeface="Arial MT"/>
              </a:rPr>
              <a:t>Keyword</a:t>
            </a:r>
            <a:r>
              <a:rPr sz="1600" spc="-35" dirty="0">
                <a:latin typeface="Arial MT"/>
                <a:cs typeface="Arial MT"/>
              </a:rPr>
              <a:t> </a:t>
            </a:r>
            <a:r>
              <a:rPr sz="1600" i="1" spc="-25" dirty="0">
                <a:latin typeface="Arial" panose="020B0604020202020204"/>
                <a:cs typeface="Arial" panose="020B0604020202020204"/>
              </a:rPr>
              <a:t>def</a:t>
            </a:r>
            <a:endParaRPr sz="1600">
              <a:latin typeface="Arial" panose="020B0604020202020204"/>
              <a:cs typeface="Arial" panose="020B0604020202020204"/>
            </a:endParaRPr>
          </a:p>
        </p:txBody>
      </p:sp>
      <p:sp>
        <p:nvSpPr>
          <p:cNvPr id="9" name="object 9"/>
          <p:cNvSpPr txBox="1"/>
          <p:nvPr/>
        </p:nvSpPr>
        <p:spPr>
          <a:xfrm>
            <a:off x="5702934" y="811784"/>
            <a:ext cx="1367790" cy="269240"/>
          </a:xfrm>
          <a:prstGeom prst="rect">
            <a:avLst/>
          </a:prstGeom>
        </p:spPr>
        <p:txBody>
          <a:bodyPr vert="horz" wrap="square" lIns="0" tIns="12065" rIns="0" bIns="0" rtlCol="0">
            <a:spAutoFit/>
          </a:bodyPr>
          <a:lstStyle/>
          <a:p>
            <a:pPr marL="12700">
              <a:lnSpc>
                <a:spcPct val="100000"/>
              </a:lnSpc>
              <a:spcBef>
                <a:spcPts val="95"/>
              </a:spcBef>
            </a:pPr>
            <a:r>
              <a:rPr sz="1600" dirty="0">
                <a:latin typeface="Arial MT"/>
                <a:cs typeface="Arial MT"/>
              </a:rPr>
              <a:t>Function</a:t>
            </a:r>
            <a:r>
              <a:rPr sz="1600" spc="-75" dirty="0">
                <a:latin typeface="Arial MT"/>
                <a:cs typeface="Arial MT"/>
              </a:rPr>
              <a:t> </a:t>
            </a:r>
            <a:r>
              <a:rPr sz="1600" spc="-20" dirty="0">
                <a:latin typeface="Arial MT"/>
                <a:cs typeface="Arial MT"/>
              </a:rPr>
              <a:t>name</a:t>
            </a:r>
            <a:endParaRPr sz="1600">
              <a:latin typeface="Arial MT"/>
              <a:cs typeface="Arial MT"/>
            </a:endParaRPr>
          </a:p>
        </p:txBody>
      </p:sp>
      <p:sp>
        <p:nvSpPr>
          <p:cNvPr id="10" name="object 10"/>
          <p:cNvSpPr txBox="1"/>
          <p:nvPr/>
        </p:nvSpPr>
        <p:spPr>
          <a:xfrm>
            <a:off x="8259318" y="1087373"/>
            <a:ext cx="2473325" cy="756920"/>
          </a:xfrm>
          <a:prstGeom prst="rect">
            <a:avLst/>
          </a:prstGeom>
        </p:spPr>
        <p:txBody>
          <a:bodyPr vert="horz" wrap="square" lIns="0" tIns="12065" rIns="0" bIns="0" rtlCol="0">
            <a:spAutoFit/>
          </a:bodyPr>
          <a:lstStyle/>
          <a:p>
            <a:pPr marL="12700" marR="5080" algn="just">
              <a:lnSpc>
                <a:spcPct val="100000"/>
              </a:lnSpc>
              <a:spcBef>
                <a:spcPts val="95"/>
              </a:spcBef>
            </a:pPr>
            <a:r>
              <a:rPr sz="1600" dirty="0">
                <a:latin typeface="Arial MT"/>
                <a:cs typeface="Arial MT"/>
              </a:rPr>
              <a:t>Optional</a:t>
            </a:r>
            <a:r>
              <a:rPr sz="1600" spc="-55" dirty="0">
                <a:latin typeface="Arial MT"/>
                <a:cs typeface="Arial MT"/>
              </a:rPr>
              <a:t> </a:t>
            </a:r>
            <a:r>
              <a:rPr sz="1600" spc="-10" dirty="0">
                <a:latin typeface="Arial MT"/>
                <a:cs typeface="Arial MT"/>
              </a:rPr>
              <a:t>comma-separated </a:t>
            </a:r>
            <a:r>
              <a:rPr sz="1600" dirty="0">
                <a:latin typeface="Arial MT"/>
                <a:cs typeface="Arial MT"/>
              </a:rPr>
              <a:t>list</a:t>
            </a:r>
            <a:r>
              <a:rPr sz="1600" spc="-50" dirty="0">
                <a:latin typeface="Arial MT"/>
                <a:cs typeface="Arial MT"/>
              </a:rPr>
              <a:t> </a:t>
            </a:r>
            <a:r>
              <a:rPr sz="1600" dirty="0">
                <a:latin typeface="Arial MT"/>
                <a:cs typeface="Arial MT"/>
              </a:rPr>
              <a:t>of</a:t>
            </a:r>
            <a:r>
              <a:rPr sz="1600" spc="-20" dirty="0">
                <a:latin typeface="Arial MT"/>
                <a:cs typeface="Arial MT"/>
              </a:rPr>
              <a:t> </a:t>
            </a:r>
            <a:r>
              <a:rPr sz="1600" dirty="0">
                <a:latin typeface="Arial MT"/>
                <a:cs typeface="Arial MT"/>
              </a:rPr>
              <a:t>arguments</a:t>
            </a:r>
            <a:r>
              <a:rPr sz="1600" spc="-10" dirty="0">
                <a:latin typeface="Arial MT"/>
                <a:cs typeface="Arial MT"/>
              </a:rPr>
              <a:t> (incoming variables)</a:t>
            </a:r>
            <a:endParaRPr sz="1600">
              <a:latin typeface="Arial MT"/>
              <a:cs typeface="Arial MT"/>
            </a:endParaRPr>
          </a:p>
        </p:txBody>
      </p:sp>
      <p:sp>
        <p:nvSpPr>
          <p:cNvPr id="11" name="object 11"/>
          <p:cNvSpPr txBox="1"/>
          <p:nvPr/>
        </p:nvSpPr>
        <p:spPr>
          <a:xfrm>
            <a:off x="9143492" y="2471166"/>
            <a:ext cx="1177925" cy="269240"/>
          </a:xfrm>
          <a:prstGeom prst="rect">
            <a:avLst/>
          </a:prstGeom>
        </p:spPr>
        <p:txBody>
          <a:bodyPr vert="horz" wrap="square" lIns="0" tIns="12065" rIns="0" bIns="0" rtlCol="0">
            <a:spAutoFit/>
          </a:bodyPr>
          <a:lstStyle/>
          <a:p>
            <a:pPr marL="12700">
              <a:lnSpc>
                <a:spcPct val="100000"/>
              </a:lnSpc>
              <a:spcBef>
                <a:spcPts val="95"/>
              </a:spcBef>
            </a:pPr>
            <a:r>
              <a:rPr sz="1600" dirty="0">
                <a:latin typeface="Arial MT"/>
                <a:cs typeface="Arial MT"/>
              </a:rPr>
              <a:t>A</a:t>
            </a:r>
            <a:r>
              <a:rPr sz="1600" spc="-95" dirty="0">
                <a:latin typeface="Arial MT"/>
                <a:cs typeface="Arial MT"/>
              </a:rPr>
              <a:t> </a:t>
            </a:r>
            <a:r>
              <a:rPr sz="1600" dirty="0">
                <a:latin typeface="Arial MT"/>
                <a:cs typeface="Arial MT"/>
              </a:rPr>
              <a:t>code</a:t>
            </a:r>
            <a:r>
              <a:rPr sz="1600" spc="-15" dirty="0">
                <a:latin typeface="Arial MT"/>
                <a:cs typeface="Arial MT"/>
              </a:rPr>
              <a:t> </a:t>
            </a:r>
            <a:r>
              <a:rPr sz="1600" spc="-20" dirty="0">
                <a:latin typeface="Arial MT"/>
                <a:cs typeface="Arial MT"/>
              </a:rPr>
              <a:t>block</a:t>
            </a:r>
            <a:endParaRPr sz="1600">
              <a:latin typeface="Arial MT"/>
              <a:cs typeface="Arial MT"/>
            </a:endParaRPr>
          </a:p>
        </p:txBody>
      </p:sp>
      <p:sp>
        <p:nvSpPr>
          <p:cNvPr id="12" name="object 12"/>
          <p:cNvSpPr txBox="1"/>
          <p:nvPr/>
        </p:nvSpPr>
        <p:spPr>
          <a:xfrm>
            <a:off x="1488186" y="3451097"/>
            <a:ext cx="2317750" cy="269240"/>
          </a:xfrm>
          <a:prstGeom prst="rect">
            <a:avLst/>
          </a:prstGeom>
        </p:spPr>
        <p:txBody>
          <a:bodyPr vert="horz" wrap="square" lIns="0" tIns="12065" rIns="0" bIns="0" rtlCol="0">
            <a:spAutoFit/>
          </a:bodyPr>
          <a:lstStyle/>
          <a:p>
            <a:pPr marL="12700">
              <a:lnSpc>
                <a:spcPct val="100000"/>
              </a:lnSpc>
              <a:spcBef>
                <a:spcPts val="95"/>
              </a:spcBef>
            </a:pPr>
            <a:r>
              <a:rPr sz="1600" dirty="0">
                <a:latin typeface="Arial MT"/>
                <a:cs typeface="Arial MT"/>
              </a:rPr>
              <a:t>Optional</a:t>
            </a:r>
            <a:r>
              <a:rPr sz="1600" spc="-45" dirty="0">
                <a:latin typeface="Arial MT"/>
                <a:cs typeface="Arial MT"/>
              </a:rPr>
              <a:t> </a:t>
            </a:r>
            <a:r>
              <a:rPr sz="1600" dirty="0">
                <a:latin typeface="Arial MT"/>
                <a:cs typeface="Arial MT"/>
              </a:rPr>
              <a:t>return</a:t>
            </a:r>
            <a:r>
              <a:rPr sz="1600" spc="-25" dirty="0">
                <a:latin typeface="Arial MT"/>
                <a:cs typeface="Arial MT"/>
              </a:rPr>
              <a:t> </a:t>
            </a:r>
            <a:r>
              <a:rPr sz="1600" spc="-10" dirty="0">
                <a:latin typeface="Arial MT"/>
                <a:cs typeface="Arial MT"/>
              </a:rPr>
              <a:t>statement</a:t>
            </a:r>
            <a:endParaRPr sz="1600">
              <a:latin typeface="Arial MT"/>
              <a:cs typeface="Arial MT"/>
            </a:endParaRPr>
          </a:p>
        </p:txBody>
      </p:sp>
      <p:sp>
        <p:nvSpPr>
          <p:cNvPr id="13" name="Date Placeholder 12"/>
          <p:cNvSpPr>
            <a:spLocks noGrp="1"/>
          </p:cNvSpPr>
          <p:nvPr>
            <p:ph type="dt" sz="half" idx="10"/>
          </p:nvPr>
        </p:nvSpPr>
        <p:spPr/>
        <p:txBody>
          <a:bodyPr/>
          <a:p>
            <a:fld id="{63A1C593-65D0-4073-BCC9-577B9352EA97}" type="datetime1">
              <a:rPr lang="en-US" smtClean="0"/>
            </a:fld>
            <a:endParaRPr lang="en-US"/>
          </a:p>
        </p:txBody>
      </p:sp>
      <p:sp>
        <p:nvSpPr>
          <p:cNvPr id="14" name="Slide Number Placeholder 1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What is a Pie Chart? | TIBCO Softwa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5" name="Picture 4"/>
          <p:cNvPicPr>
            <a:picLocks noChangeAspect="1"/>
          </p:cNvPicPr>
          <p:nvPr/>
        </p:nvPicPr>
        <p:blipFill>
          <a:blip r:embed="rId1"/>
          <a:stretch>
            <a:fillRect/>
          </a:stretch>
        </p:blipFill>
        <p:spPr>
          <a:xfrm>
            <a:off x="307975" y="7937"/>
            <a:ext cx="4247663" cy="2113471"/>
          </a:xfrm>
          <a:prstGeom prst="rect">
            <a:avLst/>
          </a:prstGeom>
        </p:spPr>
      </p:pic>
      <p:sp>
        <p:nvSpPr>
          <p:cNvPr id="6" name="TextBox 5"/>
          <p:cNvSpPr txBox="1"/>
          <p:nvPr/>
        </p:nvSpPr>
        <p:spPr>
          <a:xfrm>
            <a:off x="1828800" y="2154936"/>
            <a:ext cx="1037463" cy="369332"/>
          </a:xfrm>
          <a:prstGeom prst="rect">
            <a:avLst/>
          </a:prstGeom>
          <a:noFill/>
        </p:spPr>
        <p:txBody>
          <a:bodyPr wrap="none" rtlCol="0">
            <a:spAutoFit/>
          </a:bodyPr>
          <a:lstStyle/>
          <a:p>
            <a:r>
              <a:rPr lang="en-US" dirty="0" smtClean="0"/>
              <a:t>Pie Chart</a:t>
            </a:r>
            <a:endParaRPr lang="en-IN" dirty="0"/>
          </a:p>
        </p:txBody>
      </p:sp>
      <p:pic>
        <p:nvPicPr>
          <p:cNvPr id="7" name="Picture 6"/>
          <p:cNvPicPr>
            <a:picLocks noChangeAspect="1"/>
          </p:cNvPicPr>
          <p:nvPr/>
        </p:nvPicPr>
        <p:blipFill>
          <a:blip r:embed="rId2"/>
          <a:stretch>
            <a:fillRect/>
          </a:stretch>
        </p:blipFill>
        <p:spPr>
          <a:xfrm>
            <a:off x="4793361" y="43251"/>
            <a:ext cx="4510689" cy="2296351"/>
          </a:xfrm>
          <a:prstGeom prst="rect">
            <a:avLst/>
          </a:prstGeom>
        </p:spPr>
      </p:pic>
      <p:sp>
        <p:nvSpPr>
          <p:cNvPr id="8" name="TextBox 7"/>
          <p:cNvSpPr txBox="1"/>
          <p:nvPr/>
        </p:nvSpPr>
        <p:spPr>
          <a:xfrm>
            <a:off x="6452616" y="2476024"/>
            <a:ext cx="679610" cy="369332"/>
          </a:xfrm>
          <a:prstGeom prst="rect">
            <a:avLst/>
          </a:prstGeom>
          <a:noFill/>
        </p:spPr>
        <p:txBody>
          <a:bodyPr wrap="none" rtlCol="0">
            <a:spAutoFit/>
          </a:bodyPr>
          <a:lstStyle/>
          <a:p>
            <a:r>
              <a:rPr lang="en-US" dirty="0" smtClean="0"/>
              <a:t>Table</a:t>
            </a:r>
            <a:endParaRPr lang="en-IN" dirty="0"/>
          </a:p>
        </p:txBody>
      </p:sp>
      <p:pic>
        <p:nvPicPr>
          <p:cNvPr id="9" name="Picture 8"/>
          <p:cNvPicPr>
            <a:picLocks noChangeAspect="1"/>
          </p:cNvPicPr>
          <p:nvPr/>
        </p:nvPicPr>
        <p:blipFill>
          <a:blip r:embed="rId3"/>
          <a:stretch>
            <a:fillRect/>
          </a:stretch>
        </p:blipFill>
        <p:spPr>
          <a:xfrm>
            <a:off x="656839" y="2845356"/>
            <a:ext cx="3549934" cy="3173754"/>
          </a:xfrm>
          <a:prstGeom prst="rect">
            <a:avLst/>
          </a:prstGeom>
        </p:spPr>
      </p:pic>
      <p:sp>
        <p:nvSpPr>
          <p:cNvPr id="10" name="TextBox 9"/>
          <p:cNvSpPr txBox="1"/>
          <p:nvPr/>
        </p:nvSpPr>
        <p:spPr>
          <a:xfrm>
            <a:off x="1805559" y="6155532"/>
            <a:ext cx="760208" cy="369332"/>
          </a:xfrm>
          <a:prstGeom prst="rect">
            <a:avLst/>
          </a:prstGeom>
          <a:noFill/>
        </p:spPr>
        <p:txBody>
          <a:bodyPr wrap="none" rtlCol="0">
            <a:spAutoFit/>
          </a:bodyPr>
          <a:lstStyle/>
          <a:p>
            <a:r>
              <a:rPr lang="en-US" dirty="0" smtClean="0"/>
              <a:t>Graph</a:t>
            </a:r>
            <a:endParaRPr lang="en-IN" dirty="0"/>
          </a:p>
        </p:txBody>
      </p:sp>
      <p:pic>
        <p:nvPicPr>
          <p:cNvPr id="1028" name="Picture 4" descr="Visualizing Geospatial D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6799" y="2990350"/>
            <a:ext cx="5675699" cy="30287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013192" y="6192370"/>
            <a:ext cx="1809663" cy="369332"/>
          </a:xfrm>
          <a:prstGeom prst="rect">
            <a:avLst/>
          </a:prstGeom>
          <a:noFill/>
        </p:spPr>
        <p:txBody>
          <a:bodyPr wrap="none" rtlCol="0">
            <a:spAutoFit/>
          </a:bodyPr>
          <a:lstStyle/>
          <a:p>
            <a:r>
              <a:rPr lang="en-US" dirty="0" smtClean="0"/>
              <a:t>Geospatial Graph</a:t>
            </a:r>
            <a:endParaRPr lang="en-IN" dirty="0"/>
          </a:p>
        </p:txBody>
      </p:sp>
      <p:sp>
        <p:nvSpPr>
          <p:cNvPr id="2" name="Date Placeholder 1"/>
          <p:cNvSpPr>
            <a:spLocks noGrp="1"/>
          </p:cNvSpPr>
          <p:nvPr>
            <p:ph type="dt" sz="half" idx="10"/>
          </p:nvPr>
        </p:nvSpPr>
        <p:spPr/>
        <p:txBody>
          <a:bodyPr/>
          <a:p>
            <a:fld id="{63A1C593-65D0-4073-BCC9-577B9352EA97}" type="datetime1">
              <a:rPr lang="en-US" smtClean="0"/>
            </a:fld>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301625"/>
            <a:ext cx="5485765" cy="1089660"/>
          </a:xfrm>
          <a:prstGeom prst="rect">
            <a:avLst/>
          </a:prstGeom>
        </p:spPr>
        <p:txBody>
          <a:bodyPr vert="horz" wrap="square" lIns="0" tIns="412877" rIns="0" bIns="0" rtlCol="0">
            <a:spAutoFit/>
          </a:bodyPr>
          <a:lstStyle/>
          <a:p>
            <a:pPr marL="92075">
              <a:lnSpc>
                <a:spcPct val="100000"/>
              </a:lnSpc>
              <a:spcBef>
                <a:spcPts val="100"/>
              </a:spcBef>
            </a:pPr>
            <a:r>
              <a:rPr dirty="0"/>
              <a:t>Write</a:t>
            </a:r>
            <a:r>
              <a:rPr spc="-65" dirty="0"/>
              <a:t> </a:t>
            </a:r>
            <a:r>
              <a:rPr dirty="0"/>
              <a:t>a</a:t>
            </a:r>
            <a:r>
              <a:rPr spc="-50" dirty="0"/>
              <a:t> </a:t>
            </a:r>
            <a:r>
              <a:rPr spc="-10" dirty="0"/>
              <a:t>Function</a:t>
            </a:r>
            <a:endParaRPr spc="-10" dirty="0"/>
          </a:p>
        </p:txBody>
      </p:sp>
      <p:sp>
        <p:nvSpPr>
          <p:cNvPr id="3" name="object 3"/>
          <p:cNvSpPr txBox="1"/>
          <p:nvPr/>
        </p:nvSpPr>
        <p:spPr>
          <a:xfrm>
            <a:off x="891641" y="2382773"/>
            <a:ext cx="9978390" cy="4029710"/>
          </a:xfrm>
          <a:prstGeom prst="rect">
            <a:avLst/>
          </a:prstGeom>
        </p:spPr>
        <p:txBody>
          <a:bodyPr vert="horz" wrap="square" lIns="0" tIns="12065" rIns="0" bIns="0" rtlCol="0">
            <a:spAutoFit/>
          </a:bodyPr>
          <a:lstStyle/>
          <a:p>
            <a:pPr marL="354965" indent="-342265">
              <a:lnSpc>
                <a:spcPct val="100000"/>
              </a:lnSpc>
              <a:spcBef>
                <a:spcPts val="95"/>
              </a:spcBef>
              <a:buClr>
                <a:srgbClr val="2575B4"/>
              </a:buClr>
              <a:buFont typeface="Wingdings" panose="05000000000000000000"/>
              <a:buChar char=""/>
              <a:tabLst>
                <a:tab pos="354965" algn="l"/>
              </a:tabLst>
            </a:pPr>
            <a:r>
              <a:rPr sz="2800" dirty="0">
                <a:latin typeface="Arial MT"/>
                <a:cs typeface="Arial MT"/>
              </a:rPr>
              <a:t>In</a:t>
            </a:r>
            <a:r>
              <a:rPr sz="2800" spc="-75" dirty="0">
                <a:latin typeface="Arial MT"/>
                <a:cs typeface="Arial MT"/>
              </a:rPr>
              <a:t> </a:t>
            </a:r>
            <a:r>
              <a:rPr sz="2800" dirty="0">
                <a:latin typeface="Arial MT"/>
                <a:cs typeface="Arial MT"/>
              </a:rPr>
              <a:t>Spyder’s</a:t>
            </a:r>
            <a:r>
              <a:rPr sz="2800" spc="-45" dirty="0">
                <a:latin typeface="Arial MT"/>
                <a:cs typeface="Arial MT"/>
              </a:rPr>
              <a:t> </a:t>
            </a:r>
            <a:r>
              <a:rPr sz="2800" spc="-10" dirty="0">
                <a:latin typeface="Arial MT"/>
                <a:cs typeface="Arial MT"/>
              </a:rPr>
              <a:t>editor:</a:t>
            </a:r>
            <a:endParaRPr sz="2800">
              <a:latin typeface="Arial MT"/>
              <a:cs typeface="Arial MT"/>
            </a:endParaRPr>
          </a:p>
          <a:p>
            <a:pPr>
              <a:lnSpc>
                <a:spcPct val="100000"/>
              </a:lnSpc>
              <a:spcBef>
                <a:spcPts val="1310"/>
              </a:spcBef>
              <a:buClr>
                <a:srgbClr val="2575B4"/>
              </a:buClr>
              <a:buFont typeface="Wingdings" panose="05000000000000000000"/>
              <a:buChar char=""/>
            </a:pPr>
            <a:endParaRPr sz="2800">
              <a:latin typeface="Arial MT"/>
              <a:cs typeface="Arial MT"/>
            </a:endParaRPr>
          </a:p>
          <a:p>
            <a:pPr marL="756285" lvl="1" indent="-286385">
              <a:lnSpc>
                <a:spcPct val="100000"/>
              </a:lnSpc>
              <a:buClr>
                <a:srgbClr val="2575B4"/>
              </a:buClr>
              <a:buFont typeface="Wingdings" panose="05000000000000000000"/>
              <a:buChar char=""/>
              <a:tabLst>
                <a:tab pos="756285" algn="l"/>
              </a:tabLst>
            </a:pPr>
            <a:r>
              <a:rPr sz="2000" dirty="0">
                <a:latin typeface="Arial MT"/>
                <a:cs typeface="Arial MT"/>
              </a:rPr>
              <a:t>Define</a:t>
            </a:r>
            <a:r>
              <a:rPr sz="2000" spc="-35" dirty="0">
                <a:latin typeface="Arial MT"/>
                <a:cs typeface="Arial MT"/>
              </a:rPr>
              <a:t> </a:t>
            </a:r>
            <a:r>
              <a:rPr sz="2000" dirty="0">
                <a:latin typeface="Arial MT"/>
                <a:cs typeface="Arial MT"/>
              </a:rPr>
              <a:t>a</a:t>
            </a:r>
            <a:r>
              <a:rPr sz="2000" spc="-10" dirty="0">
                <a:latin typeface="Arial MT"/>
                <a:cs typeface="Arial MT"/>
              </a:rPr>
              <a:t> </a:t>
            </a:r>
            <a:r>
              <a:rPr sz="2000" dirty="0">
                <a:latin typeface="Arial MT"/>
                <a:cs typeface="Arial MT"/>
              </a:rPr>
              <a:t>function</a:t>
            </a:r>
            <a:r>
              <a:rPr sz="2000" spc="-50" dirty="0">
                <a:latin typeface="Arial MT"/>
                <a:cs typeface="Arial MT"/>
              </a:rPr>
              <a:t> </a:t>
            </a:r>
            <a:r>
              <a:rPr sz="2000" dirty="0">
                <a:latin typeface="Arial MT"/>
                <a:cs typeface="Arial MT"/>
              </a:rPr>
              <a:t>called</a:t>
            </a:r>
            <a:r>
              <a:rPr sz="2000" spc="-15" dirty="0">
                <a:latin typeface="Arial MT"/>
                <a:cs typeface="Arial MT"/>
              </a:rPr>
              <a:t> </a:t>
            </a:r>
            <a:r>
              <a:rPr sz="2000" b="1" dirty="0">
                <a:latin typeface="Arial" panose="020B0604020202020204"/>
                <a:cs typeface="Arial" panose="020B0604020202020204"/>
              </a:rPr>
              <a:t>mathcalc</a:t>
            </a:r>
            <a:r>
              <a:rPr sz="2000" b="1" spc="-45" dirty="0">
                <a:latin typeface="Arial" panose="020B0604020202020204"/>
                <a:cs typeface="Arial" panose="020B0604020202020204"/>
              </a:rPr>
              <a:t> </a:t>
            </a:r>
            <a:r>
              <a:rPr sz="2000" dirty="0">
                <a:latin typeface="Arial MT"/>
                <a:cs typeface="Arial MT"/>
              </a:rPr>
              <a:t>that</a:t>
            </a:r>
            <a:r>
              <a:rPr sz="2000" spc="-35" dirty="0">
                <a:latin typeface="Arial MT"/>
                <a:cs typeface="Arial MT"/>
              </a:rPr>
              <a:t> </a:t>
            </a:r>
            <a:r>
              <a:rPr sz="2000" dirty="0">
                <a:latin typeface="Arial MT"/>
                <a:cs typeface="Arial MT"/>
              </a:rPr>
              <a:t>takes</a:t>
            </a:r>
            <a:r>
              <a:rPr sz="2000" spc="-40" dirty="0">
                <a:latin typeface="Arial MT"/>
                <a:cs typeface="Arial MT"/>
              </a:rPr>
              <a:t> </a:t>
            </a:r>
            <a:r>
              <a:rPr sz="2000" dirty="0">
                <a:latin typeface="Arial MT"/>
                <a:cs typeface="Arial MT"/>
              </a:rPr>
              <a:t>3</a:t>
            </a:r>
            <a:r>
              <a:rPr sz="2000" spc="-25" dirty="0">
                <a:latin typeface="Arial MT"/>
                <a:cs typeface="Arial MT"/>
              </a:rPr>
              <a:t> </a:t>
            </a:r>
            <a:r>
              <a:rPr sz="2000" dirty="0">
                <a:latin typeface="Arial MT"/>
                <a:cs typeface="Arial MT"/>
              </a:rPr>
              <a:t>numbers</a:t>
            </a:r>
            <a:r>
              <a:rPr sz="2000" spc="-45" dirty="0">
                <a:latin typeface="Arial MT"/>
                <a:cs typeface="Arial MT"/>
              </a:rPr>
              <a:t> </a:t>
            </a:r>
            <a:r>
              <a:rPr sz="2000" dirty="0">
                <a:latin typeface="Arial MT"/>
                <a:cs typeface="Arial MT"/>
              </a:rPr>
              <a:t>as</a:t>
            </a:r>
            <a:r>
              <a:rPr sz="2000" spc="-30" dirty="0">
                <a:latin typeface="Arial MT"/>
                <a:cs typeface="Arial MT"/>
              </a:rPr>
              <a:t> </a:t>
            </a:r>
            <a:r>
              <a:rPr sz="2000" dirty="0">
                <a:latin typeface="Arial MT"/>
                <a:cs typeface="Arial MT"/>
              </a:rPr>
              <a:t>arguments</a:t>
            </a:r>
            <a:r>
              <a:rPr sz="2000" spc="-55" dirty="0">
                <a:latin typeface="Arial MT"/>
                <a:cs typeface="Arial MT"/>
              </a:rPr>
              <a:t> </a:t>
            </a:r>
            <a:r>
              <a:rPr sz="2000" dirty="0">
                <a:latin typeface="Arial MT"/>
                <a:cs typeface="Arial MT"/>
              </a:rPr>
              <a:t>and</a:t>
            </a:r>
            <a:r>
              <a:rPr sz="2000" spc="-30" dirty="0">
                <a:latin typeface="Arial MT"/>
                <a:cs typeface="Arial MT"/>
              </a:rPr>
              <a:t> </a:t>
            </a:r>
            <a:r>
              <a:rPr sz="2000" spc="-10" dirty="0">
                <a:latin typeface="Arial MT"/>
                <a:cs typeface="Arial MT"/>
              </a:rPr>
              <a:t>returns</a:t>
            </a:r>
            <a:endParaRPr sz="2000">
              <a:latin typeface="Arial MT"/>
              <a:cs typeface="Arial MT"/>
            </a:endParaRPr>
          </a:p>
          <a:p>
            <a:pPr marL="756285">
              <a:lnSpc>
                <a:spcPct val="100000"/>
              </a:lnSpc>
            </a:pPr>
            <a:r>
              <a:rPr sz="2000" dirty="0">
                <a:latin typeface="Arial MT"/>
                <a:cs typeface="Arial MT"/>
              </a:rPr>
              <a:t>their</a:t>
            </a:r>
            <a:r>
              <a:rPr sz="2000" spc="-30" dirty="0">
                <a:latin typeface="Arial MT"/>
                <a:cs typeface="Arial MT"/>
              </a:rPr>
              <a:t> </a:t>
            </a:r>
            <a:r>
              <a:rPr sz="2000" dirty="0">
                <a:latin typeface="Arial MT"/>
                <a:cs typeface="Arial MT"/>
              </a:rPr>
              <a:t>sum</a:t>
            </a:r>
            <a:r>
              <a:rPr sz="2000" spc="-40" dirty="0">
                <a:latin typeface="Arial MT"/>
                <a:cs typeface="Arial MT"/>
              </a:rPr>
              <a:t> </a:t>
            </a:r>
            <a:r>
              <a:rPr sz="2000" dirty="0">
                <a:latin typeface="Arial MT"/>
                <a:cs typeface="Arial MT"/>
              </a:rPr>
              <a:t>divided</a:t>
            </a:r>
            <a:r>
              <a:rPr sz="2000" spc="-15" dirty="0">
                <a:latin typeface="Arial MT"/>
                <a:cs typeface="Arial MT"/>
              </a:rPr>
              <a:t> </a:t>
            </a:r>
            <a:r>
              <a:rPr sz="2000" dirty="0">
                <a:latin typeface="Arial MT"/>
                <a:cs typeface="Arial MT"/>
              </a:rPr>
              <a:t>by</a:t>
            </a:r>
            <a:r>
              <a:rPr sz="2000" spc="-20" dirty="0">
                <a:latin typeface="Arial MT"/>
                <a:cs typeface="Arial MT"/>
              </a:rPr>
              <a:t> </a:t>
            </a:r>
            <a:r>
              <a:rPr sz="2000" dirty="0">
                <a:latin typeface="Arial MT"/>
                <a:cs typeface="Arial MT"/>
              </a:rPr>
              <a:t>their</a:t>
            </a:r>
            <a:r>
              <a:rPr sz="2000" spc="-25" dirty="0">
                <a:latin typeface="Arial MT"/>
                <a:cs typeface="Arial MT"/>
              </a:rPr>
              <a:t> </a:t>
            </a:r>
            <a:r>
              <a:rPr sz="2000" spc="-10" dirty="0">
                <a:latin typeface="Arial MT"/>
                <a:cs typeface="Arial MT"/>
              </a:rPr>
              <a:t>product.</a:t>
            </a:r>
            <a:endParaRPr sz="2000">
              <a:latin typeface="Arial MT"/>
              <a:cs typeface="Arial MT"/>
            </a:endParaRPr>
          </a:p>
          <a:p>
            <a:pPr marL="756285" marR="1120775" lvl="1" indent="-287020">
              <a:lnSpc>
                <a:spcPct val="238000"/>
              </a:lnSpc>
              <a:spcBef>
                <a:spcPts val="40"/>
              </a:spcBef>
              <a:buClr>
                <a:srgbClr val="2575B4"/>
              </a:buClr>
              <a:buFont typeface="Wingdings" panose="05000000000000000000"/>
              <a:buChar char=""/>
              <a:tabLst>
                <a:tab pos="1784985" algn="l"/>
                <a:tab pos="5369560" algn="l"/>
                <a:tab pos="6465570" algn="l"/>
              </a:tabLst>
            </a:pPr>
            <a:r>
              <a:rPr sz="2000" dirty="0">
                <a:latin typeface="Arial MT"/>
                <a:cs typeface="Arial MT"/>
              </a:rPr>
              <a:t>Save</a:t>
            </a:r>
            <a:r>
              <a:rPr sz="2000" spc="-10"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file</a:t>
            </a:r>
            <a:r>
              <a:rPr sz="2000" spc="-10" dirty="0">
                <a:latin typeface="Arial MT"/>
                <a:cs typeface="Arial MT"/>
              </a:rPr>
              <a:t> </a:t>
            </a:r>
            <a:r>
              <a:rPr sz="2000" dirty="0">
                <a:latin typeface="Arial MT"/>
                <a:cs typeface="Arial MT"/>
              </a:rPr>
              <a:t>and</a:t>
            </a:r>
            <a:r>
              <a:rPr sz="2000" spc="-25" dirty="0">
                <a:latin typeface="Arial MT"/>
                <a:cs typeface="Arial MT"/>
              </a:rPr>
              <a:t> </a:t>
            </a:r>
            <a:r>
              <a:rPr sz="2000" dirty="0">
                <a:latin typeface="Arial MT"/>
                <a:cs typeface="Arial MT"/>
              </a:rPr>
              <a:t>run</a:t>
            </a:r>
            <a:r>
              <a:rPr sz="2000" spc="-20" dirty="0">
                <a:latin typeface="Arial MT"/>
                <a:cs typeface="Arial MT"/>
              </a:rPr>
              <a:t> </a:t>
            </a:r>
            <a:r>
              <a:rPr sz="2000" dirty="0">
                <a:latin typeface="Arial MT"/>
                <a:cs typeface="Arial MT"/>
              </a:rPr>
              <a:t>it.</a:t>
            </a:r>
            <a:r>
              <a:rPr sz="2000" spc="-25" dirty="0">
                <a:latin typeface="Arial MT"/>
                <a:cs typeface="Arial MT"/>
              </a:rPr>
              <a:t> </a:t>
            </a:r>
            <a:r>
              <a:rPr sz="2000" dirty="0">
                <a:latin typeface="Arial MT"/>
                <a:cs typeface="Arial MT"/>
              </a:rPr>
              <a:t>Here’s</a:t>
            </a:r>
            <a:r>
              <a:rPr sz="2000" spc="-35" dirty="0">
                <a:latin typeface="Arial MT"/>
                <a:cs typeface="Arial MT"/>
              </a:rPr>
              <a:t> </a:t>
            </a:r>
            <a:r>
              <a:rPr sz="2000" dirty="0">
                <a:latin typeface="Arial MT"/>
                <a:cs typeface="Arial MT"/>
              </a:rPr>
              <a:t>some</a:t>
            </a:r>
            <a:r>
              <a:rPr sz="2000" spc="-40" dirty="0">
                <a:latin typeface="Arial MT"/>
                <a:cs typeface="Arial MT"/>
              </a:rPr>
              <a:t> </a:t>
            </a:r>
            <a:r>
              <a:rPr sz="2000" dirty="0">
                <a:latin typeface="Arial MT"/>
                <a:cs typeface="Arial MT"/>
              </a:rPr>
              <a:t>sample</a:t>
            </a:r>
            <a:r>
              <a:rPr sz="2000" spc="-20" dirty="0">
                <a:latin typeface="Arial MT"/>
                <a:cs typeface="Arial MT"/>
              </a:rPr>
              <a:t> </a:t>
            </a:r>
            <a:r>
              <a:rPr sz="2000" dirty="0">
                <a:latin typeface="Arial MT"/>
                <a:cs typeface="Arial MT"/>
              </a:rPr>
              <a:t>output</a:t>
            </a:r>
            <a:r>
              <a:rPr sz="2000" spc="-45" dirty="0">
                <a:latin typeface="Arial MT"/>
                <a:cs typeface="Arial MT"/>
              </a:rPr>
              <a:t> </a:t>
            </a:r>
            <a:r>
              <a:rPr sz="2000" dirty="0">
                <a:latin typeface="Arial MT"/>
                <a:cs typeface="Arial MT"/>
              </a:rPr>
              <a:t>to</a:t>
            </a:r>
            <a:r>
              <a:rPr sz="2000" spc="-30" dirty="0">
                <a:latin typeface="Arial MT"/>
                <a:cs typeface="Arial MT"/>
              </a:rPr>
              <a:t> </a:t>
            </a:r>
            <a:r>
              <a:rPr sz="2000" dirty="0">
                <a:latin typeface="Arial MT"/>
                <a:cs typeface="Arial MT"/>
              </a:rPr>
              <a:t>check</a:t>
            </a:r>
            <a:r>
              <a:rPr sz="2000" spc="-45" dirty="0">
                <a:latin typeface="Arial MT"/>
                <a:cs typeface="Arial MT"/>
              </a:rPr>
              <a:t> </a:t>
            </a:r>
            <a:r>
              <a:rPr sz="2000" dirty="0">
                <a:latin typeface="Arial MT"/>
                <a:cs typeface="Arial MT"/>
              </a:rPr>
              <a:t>your</a:t>
            </a:r>
            <a:r>
              <a:rPr sz="2000" spc="-20" dirty="0">
                <a:latin typeface="Arial MT"/>
                <a:cs typeface="Arial MT"/>
              </a:rPr>
              <a:t> </a:t>
            </a:r>
            <a:r>
              <a:rPr sz="2000" spc="-10" dirty="0">
                <a:latin typeface="Arial MT"/>
                <a:cs typeface="Arial MT"/>
              </a:rPr>
              <a:t>result. </a:t>
            </a:r>
            <a:r>
              <a:rPr sz="2000" spc="-10" dirty="0">
                <a:latin typeface="Arial MT"/>
                <a:cs typeface="Arial MT"/>
              </a:rPr>
              <a:t>	</a:t>
            </a:r>
            <a:r>
              <a:rPr sz="2400" dirty="0">
                <a:latin typeface="Courier New" panose="02070309020205020404"/>
                <a:cs typeface="Courier New" panose="02070309020205020404"/>
              </a:rPr>
              <a:t>mathcalc(1,2,3)</a:t>
            </a:r>
            <a:r>
              <a:rPr sz="2400" spc="-90" dirty="0">
                <a:latin typeface="Courier New" panose="02070309020205020404"/>
                <a:cs typeface="Courier New" panose="02070309020205020404"/>
              </a:rPr>
              <a:t> </a:t>
            </a:r>
            <a:r>
              <a:rPr sz="2400" spc="-50" dirty="0">
                <a:latin typeface="Wingdings" panose="05000000000000000000"/>
                <a:cs typeface="Wingdings" panose="05000000000000000000"/>
              </a:rPr>
              <a:t></a:t>
            </a:r>
            <a:r>
              <a:rPr sz="2400" dirty="0">
                <a:latin typeface="Times New Roman" panose="02020603050405020304"/>
                <a:cs typeface="Times New Roman" panose="02020603050405020304"/>
              </a:rPr>
              <a:t>	</a:t>
            </a:r>
            <a:r>
              <a:rPr sz="2400" dirty="0">
                <a:latin typeface="Courier New" panose="02070309020205020404"/>
                <a:cs typeface="Courier New" panose="02070309020205020404"/>
              </a:rPr>
              <a:t>returns</a:t>
            </a:r>
            <a:r>
              <a:rPr sz="2400" spc="-70" dirty="0">
                <a:latin typeface="Courier New" panose="02070309020205020404"/>
                <a:cs typeface="Courier New" panose="02070309020205020404"/>
              </a:rPr>
              <a:t> </a:t>
            </a:r>
            <a:r>
              <a:rPr sz="2400" spc="-25" dirty="0">
                <a:latin typeface="Courier New" panose="02070309020205020404"/>
                <a:cs typeface="Courier New" panose="02070309020205020404"/>
              </a:rPr>
              <a:t>1.0 </a:t>
            </a:r>
            <a:r>
              <a:rPr sz="2400" spc="-25" dirty="0">
                <a:latin typeface="Courier New" panose="02070309020205020404"/>
                <a:cs typeface="Courier New" panose="02070309020205020404"/>
              </a:rPr>
              <a:t>	</a:t>
            </a:r>
            <a:r>
              <a:rPr sz="2400" dirty="0">
                <a:latin typeface="Courier New" panose="02070309020205020404"/>
                <a:cs typeface="Courier New" panose="02070309020205020404"/>
              </a:rPr>
              <a:t>mathcalc(4,</a:t>
            </a:r>
            <a:r>
              <a:rPr sz="2400" spc="-55" dirty="0">
                <a:latin typeface="Courier New" panose="02070309020205020404"/>
                <a:cs typeface="Courier New" panose="02070309020205020404"/>
              </a:rPr>
              <a:t> </a:t>
            </a:r>
            <a:r>
              <a:rPr sz="2400" spc="-10" dirty="0">
                <a:latin typeface="Courier New" panose="02070309020205020404"/>
                <a:cs typeface="Courier New" panose="02070309020205020404"/>
              </a:rPr>
              <a:t>-</a:t>
            </a:r>
            <a:r>
              <a:rPr sz="2400" dirty="0">
                <a:latin typeface="Courier New" panose="02070309020205020404"/>
                <a:cs typeface="Courier New" panose="02070309020205020404"/>
              </a:rPr>
              <a:t>2.5,</a:t>
            </a:r>
            <a:r>
              <a:rPr sz="2400" spc="-45" dirty="0">
                <a:latin typeface="Courier New" panose="02070309020205020404"/>
                <a:cs typeface="Courier New" panose="02070309020205020404"/>
              </a:rPr>
              <a:t> </a:t>
            </a:r>
            <a:r>
              <a:rPr sz="2400" dirty="0">
                <a:latin typeface="Courier New" panose="02070309020205020404"/>
                <a:cs typeface="Courier New" panose="02070309020205020404"/>
              </a:rPr>
              <a:t>3.0)</a:t>
            </a:r>
            <a:r>
              <a:rPr sz="2400" spc="-35" dirty="0">
                <a:latin typeface="Courier New" panose="02070309020205020404"/>
                <a:cs typeface="Courier New" panose="02070309020205020404"/>
              </a:rPr>
              <a:t> </a:t>
            </a:r>
            <a:r>
              <a:rPr sz="2400" spc="-50" dirty="0">
                <a:latin typeface="Wingdings" panose="05000000000000000000"/>
                <a:cs typeface="Wingdings" panose="05000000000000000000"/>
              </a:rPr>
              <a:t></a:t>
            </a:r>
            <a:r>
              <a:rPr sz="2400" dirty="0">
                <a:latin typeface="Times New Roman" panose="02020603050405020304"/>
                <a:cs typeface="Times New Roman" panose="02020603050405020304"/>
              </a:rPr>
              <a:t>	</a:t>
            </a:r>
            <a:r>
              <a:rPr sz="2400" dirty="0">
                <a:latin typeface="Courier New" panose="02070309020205020404"/>
                <a:cs typeface="Courier New" panose="02070309020205020404"/>
              </a:rPr>
              <a:t>returns</a:t>
            </a:r>
            <a:r>
              <a:rPr sz="2400" spc="-50" dirty="0">
                <a:latin typeface="Courier New" panose="02070309020205020404"/>
                <a:cs typeface="Courier New" panose="02070309020205020404"/>
              </a:rPr>
              <a:t> </a:t>
            </a:r>
            <a:r>
              <a:rPr sz="2400" spc="-10" dirty="0">
                <a:latin typeface="Courier New" panose="02070309020205020404"/>
                <a:cs typeface="Courier New" panose="02070309020205020404"/>
              </a:rPr>
              <a:t>-</a:t>
            </a:r>
            <a:r>
              <a:rPr sz="2400" spc="-20" dirty="0">
                <a:latin typeface="Courier New" panose="02070309020205020404"/>
                <a:cs typeface="Courier New" panose="02070309020205020404"/>
              </a:rPr>
              <a:t>0.15</a:t>
            </a:r>
            <a:endParaRPr sz="2400">
              <a:latin typeface="Courier New" panose="02070309020205020404"/>
              <a:cs typeface="Courier New" panose="02070309020205020404"/>
            </a:endParaRPr>
          </a:p>
        </p:txBody>
      </p:sp>
      <p:pic>
        <p:nvPicPr>
          <p:cNvPr id="4" name="object 4"/>
          <p:cNvPicPr/>
          <p:nvPr/>
        </p:nvPicPr>
        <p:blipFill>
          <a:blip r:embed="rId1" cstate="print"/>
          <a:stretch>
            <a:fillRect/>
          </a:stretch>
        </p:blipFill>
        <p:spPr>
          <a:xfrm>
            <a:off x="6192011" y="449580"/>
            <a:ext cx="5533644" cy="2534412"/>
          </a:xfrm>
          <a:prstGeom prst="rect">
            <a:avLst/>
          </a:prstGeom>
        </p:spPr>
      </p:pic>
      <p:sp>
        <p:nvSpPr>
          <p:cNvPr id="5" name="Date Placeholder 4"/>
          <p:cNvSpPr>
            <a:spLocks noGrp="1"/>
          </p:cNvSpPr>
          <p:nvPr>
            <p:ph type="dt" sz="half" idx="10"/>
          </p:nvPr>
        </p:nvSpPr>
        <p:spPr/>
        <p:txBody>
          <a:bodyPr/>
          <a:p>
            <a:fld id="{63A1C593-65D0-4073-BCC9-577B9352EA97}" type="datetime1">
              <a:rPr lang="en-US" smtClean="0"/>
            </a:fld>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5885" rIns="0" bIns="0" rtlCol="0">
            <a:spAutoFit/>
          </a:bodyPr>
          <a:lstStyle/>
          <a:p>
            <a:pPr marL="92075">
              <a:lnSpc>
                <a:spcPct val="100000"/>
              </a:lnSpc>
              <a:spcBef>
                <a:spcPts val="100"/>
              </a:spcBef>
            </a:pPr>
            <a:r>
              <a:rPr dirty="0"/>
              <a:t>Which</a:t>
            </a:r>
            <a:r>
              <a:rPr spc="-15" dirty="0"/>
              <a:t> </a:t>
            </a:r>
            <a:r>
              <a:rPr dirty="0"/>
              <a:t>code</a:t>
            </a:r>
            <a:r>
              <a:rPr spc="-10" dirty="0"/>
              <a:t> </a:t>
            </a:r>
            <a:r>
              <a:rPr dirty="0"/>
              <a:t>sample</a:t>
            </a:r>
            <a:r>
              <a:rPr spc="-10" dirty="0"/>
              <a:t> </a:t>
            </a:r>
            <a:r>
              <a:rPr dirty="0"/>
              <a:t>is</a:t>
            </a:r>
            <a:r>
              <a:rPr spc="-10" dirty="0"/>
              <a:t> </a:t>
            </a:r>
            <a:r>
              <a:rPr dirty="0"/>
              <a:t>easier</a:t>
            </a:r>
            <a:r>
              <a:rPr spc="-25" dirty="0"/>
              <a:t> </a:t>
            </a:r>
            <a:r>
              <a:rPr dirty="0"/>
              <a:t>to</a:t>
            </a:r>
            <a:r>
              <a:rPr spc="-10" dirty="0"/>
              <a:t> read?</a:t>
            </a:r>
            <a:endParaRPr spc="-10" dirty="0"/>
          </a:p>
        </p:txBody>
      </p:sp>
      <p:sp>
        <p:nvSpPr>
          <p:cNvPr id="3" name="object 3"/>
          <p:cNvSpPr txBox="1"/>
          <p:nvPr/>
        </p:nvSpPr>
        <p:spPr>
          <a:xfrm>
            <a:off x="342087" y="2067814"/>
            <a:ext cx="6113780" cy="3684270"/>
          </a:xfrm>
          <a:prstGeom prst="rect">
            <a:avLst/>
          </a:prstGeom>
        </p:spPr>
        <p:txBody>
          <a:bodyPr vert="horz" wrap="square" lIns="0" tIns="12700" rIns="0" bIns="0" rtlCol="0">
            <a:spAutoFit/>
          </a:bodyPr>
          <a:lstStyle/>
          <a:p>
            <a:pPr marL="355600" marR="5080" indent="-342900">
              <a:lnSpc>
                <a:spcPct val="100000"/>
              </a:lnSpc>
              <a:spcBef>
                <a:spcPts val="100"/>
              </a:spcBef>
              <a:buClr>
                <a:srgbClr val="2575B4"/>
              </a:buClr>
              <a:buFont typeface="Wingdings" panose="05000000000000000000"/>
              <a:buChar char=""/>
              <a:tabLst>
                <a:tab pos="355600" algn="l"/>
              </a:tabLst>
            </a:pPr>
            <a:r>
              <a:rPr sz="2400" dirty="0">
                <a:latin typeface="Arial MT"/>
                <a:cs typeface="Arial MT"/>
              </a:rPr>
              <a:t>Most</a:t>
            </a:r>
            <a:r>
              <a:rPr sz="2400" spc="-70" dirty="0">
                <a:latin typeface="Arial MT"/>
                <a:cs typeface="Arial MT"/>
              </a:rPr>
              <a:t> </a:t>
            </a:r>
            <a:r>
              <a:rPr sz="2400" dirty="0">
                <a:latin typeface="Arial MT"/>
                <a:cs typeface="Arial MT"/>
              </a:rPr>
              <a:t>languages</a:t>
            </a:r>
            <a:r>
              <a:rPr sz="2400" spc="-40" dirty="0">
                <a:latin typeface="Arial MT"/>
                <a:cs typeface="Arial MT"/>
              </a:rPr>
              <a:t> </a:t>
            </a:r>
            <a:r>
              <a:rPr sz="2400" dirty="0">
                <a:latin typeface="Arial MT"/>
                <a:cs typeface="Arial MT"/>
              </a:rPr>
              <a:t>use</a:t>
            </a:r>
            <a:r>
              <a:rPr sz="2400" spc="-75" dirty="0">
                <a:latin typeface="Arial MT"/>
                <a:cs typeface="Arial MT"/>
              </a:rPr>
              <a:t> </a:t>
            </a:r>
            <a:r>
              <a:rPr sz="2400" dirty="0">
                <a:latin typeface="Arial MT"/>
                <a:cs typeface="Arial MT"/>
              </a:rPr>
              <a:t>special</a:t>
            </a:r>
            <a:r>
              <a:rPr sz="2400" spc="-55" dirty="0">
                <a:latin typeface="Arial MT"/>
                <a:cs typeface="Arial MT"/>
              </a:rPr>
              <a:t> </a:t>
            </a:r>
            <a:r>
              <a:rPr sz="2400" dirty="0">
                <a:latin typeface="Arial MT"/>
                <a:cs typeface="Arial MT"/>
              </a:rPr>
              <a:t>characters</a:t>
            </a:r>
            <a:r>
              <a:rPr sz="2400" spc="-70" dirty="0">
                <a:latin typeface="Arial MT"/>
                <a:cs typeface="Arial MT"/>
              </a:rPr>
              <a:t> </a:t>
            </a:r>
            <a:r>
              <a:rPr sz="2400" dirty="0">
                <a:latin typeface="Arial MT"/>
                <a:cs typeface="Arial MT"/>
              </a:rPr>
              <a:t>({</a:t>
            </a:r>
            <a:r>
              <a:rPr sz="2400" spc="-85" dirty="0">
                <a:latin typeface="Arial MT"/>
                <a:cs typeface="Arial MT"/>
              </a:rPr>
              <a:t> </a:t>
            </a:r>
            <a:r>
              <a:rPr sz="2400" spc="-50" dirty="0">
                <a:latin typeface="Arial MT"/>
                <a:cs typeface="Arial MT"/>
              </a:rPr>
              <a:t>} </a:t>
            </a:r>
            <a:r>
              <a:rPr sz="2400" dirty="0">
                <a:latin typeface="Arial MT"/>
                <a:cs typeface="Arial MT"/>
              </a:rPr>
              <a:t>pairs)</a:t>
            </a:r>
            <a:r>
              <a:rPr sz="2400" spc="-60" dirty="0">
                <a:latin typeface="Arial MT"/>
                <a:cs typeface="Arial MT"/>
              </a:rPr>
              <a:t> </a:t>
            </a:r>
            <a:r>
              <a:rPr sz="2400" dirty="0">
                <a:latin typeface="Arial MT"/>
                <a:cs typeface="Arial MT"/>
              </a:rPr>
              <a:t>or</a:t>
            </a:r>
            <a:r>
              <a:rPr sz="2400" spc="-55" dirty="0">
                <a:latin typeface="Arial MT"/>
                <a:cs typeface="Arial MT"/>
              </a:rPr>
              <a:t> </a:t>
            </a:r>
            <a:r>
              <a:rPr sz="2400" dirty="0">
                <a:latin typeface="Arial MT"/>
                <a:cs typeface="Arial MT"/>
              </a:rPr>
              <a:t>keywords</a:t>
            </a:r>
            <a:r>
              <a:rPr sz="2400" spc="-55" dirty="0">
                <a:latin typeface="Arial MT"/>
                <a:cs typeface="Arial MT"/>
              </a:rPr>
              <a:t> </a:t>
            </a:r>
            <a:r>
              <a:rPr sz="2400" dirty="0">
                <a:latin typeface="Arial MT"/>
                <a:cs typeface="Arial MT"/>
              </a:rPr>
              <a:t>(</a:t>
            </a:r>
            <a:r>
              <a:rPr sz="2400" i="1" dirty="0">
                <a:latin typeface="Arial" panose="020B0604020202020204"/>
                <a:cs typeface="Arial" panose="020B0604020202020204"/>
              </a:rPr>
              <a:t>end</a:t>
            </a:r>
            <a:r>
              <a:rPr sz="2400" dirty="0">
                <a:latin typeface="Arial MT"/>
                <a:cs typeface="Arial MT"/>
              </a:rPr>
              <a:t>,</a:t>
            </a:r>
            <a:r>
              <a:rPr sz="2400" spc="-60" dirty="0">
                <a:latin typeface="Arial MT"/>
                <a:cs typeface="Arial MT"/>
              </a:rPr>
              <a:t> </a:t>
            </a:r>
            <a:r>
              <a:rPr sz="2400" i="1" dirty="0">
                <a:latin typeface="Arial" panose="020B0604020202020204"/>
                <a:cs typeface="Arial" panose="020B0604020202020204"/>
              </a:rPr>
              <a:t>endif</a:t>
            </a:r>
            <a:r>
              <a:rPr sz="2400" dirty="0">
                <a:latin typeface="Arial MT"/>
                <a:cs typeface="Arial MT"/>
              </a:rPr>
              <a:t>)</a:t>
            </a:r>
            <a:r>
              <a:rPr sz="2400" spc="-55" dirty="0">
                <a:latin typeface="Arial MT"/>
                <a:cs typeface="Arial MT"/>
              </a:rPr>
              <a:t> </a:t>
            </a:r>
            <a:r>
              <a:rPr sz="2400" dirty="0">
                <a:latin typeface="Arial MT"/>
                <a:cs typeface="Arial MT"/>
              </a:rPr>
              <a:t>to</a:t>
            </a:r>
            <a:r>
              <a:rPr sz="2400" spc="-70" dirty="0">
                <a:latin typeface="Arial MT"/>
                <a:cs typeface="Arial MT"/>
              </a:rPr>
              <a:t> </a:t>
            </a:r>
            <a:r>
              <a:rPr sz="2400" spc="-10" dirty="0">
                <a:latin typeface="Arial MT"/>
                <a:cs typeface="Arial MT"/>
              </a:rPr>
              <a:t>indicate </a:t>
            </a:r>
            <a:r>
              <a:rPr sz="2400" dirty="0">
                <a:latin typeface="Arial MT"/>
                <a:cs typeface="Arial MT"/>
              </a:rPr>
              <a:t>sections</a:t>
            </a:r>
            <a:r>
              <a:rPr sz="2400" spc="-50" dirty="0">
                <a:latin typeface="Arial MT"/>
                <a:cs typeface="Arial MT"/>
              </a:rPr>
              <a:t> </a:t>
            </a:r>
            <a:r>
              <a:rPr sz="2400" dirty="0">
                <a:latin typeface="Arial MT"/>
                <a:cs typeface="Arial MT"/>
              </a:rPr>
              <a:t>of</a:t>
            </a:r>
            <a:r>
              <a:rPr sz="2400" spc="-70" dirty="0">
                <a:latin typeface="Arial MT"/>
                <a:cs typeface="Arial MT"/>
              </a:rPr>
              <a:t> </a:t>
            </a:r>
            <a:r>
              <a:rPr sz="2400" dirty="0">
                <a:latin typeface="Arial MT"/>
                <a:cs typeface="Arial MT"/>
              </a:rPr>
              <a:t>code</a:t>
            </a:r>
            <a:r>
              <a:rPr sz="2400" spc="-50" dirty="0">
                <a:latin typeface="Arial MT"/>
                <a:cs typeface="Arial MT"/>
              </a:rPr>
              <a:t> </a:t>
            </a:r>
            <a:r>
              <a:rPr sz="2400" dirty="0">
                <a:latin typeface="Arial MT"/>
                <a:cs typeface="Arial MT"/>
              </a:rPr>
              <a:t>that</a:t>
            </a:r>
            <a:r>
              <a:rPr sz="2400" spc="-50" dirty="0">
                <a:latin typeface="Arial MT"/>
                <a:cs typeface="Arial MT"/>
              </a:rPr>
              <a:t> </a:t>
            </a:r>
            <a:r>
              <a:rPr sz="2400" dirty="0">
                <a:latin typeface="Arial MT"/>
                <a:cs typeface="Arial MT"/>
              </a:rPr>
              <a:t>belong</a:t>
            </a:r>
            <a:r>
              <a:rPr sz="2400" spc="-40" dirty="0">
                <a:latin typeface="Arial MT"/>
                <a:cs typeface="Arial MT"/>
              </a:rPr>
              <a:t> </a:t>
            </a:r>
            <a:r>
              <a:rPr sz="2400" spc="-25" dirty="0">
                <a:latin typeface="Arial MT"/>
                <a:cs typeface="Arial MT"/>
              </a:rPr>
              <a:t>to:</a:t>
            </a:r>
            <a:endParaRPr sz="2400">
              <a:latin typeface="Arial MT"/>
              <a:cs typeface="Arial MT"/>
            </a:endParaRPr>
          </a:p>
          <a:p>
            <a:pPr marL="756285" lvl="1" indent="-286385">
              <a:lnSpc>
                <a:spcPct val="100000"/>
              </a:lnSpc>
              <a:spcBef>
                <a:spcPts val="580"/>
              </a:spcBef>
              <a:buClr>
                <a:srgbClr val="2575B4"/>
              </a:buClr>
              <a:buFont typeface="Wingdings" panose="05000000000000000000"/>
              <a:buChar char=""/>
              <a:tabLst>
                <a:tab pos="756285" algn="l"/>
              </a:tabLst>
            </a:pPr>
            <a:r>
              <a:rPr sz="2400" spc="-10" dirty="0">
                <a:latin typeface="Arial MT"/>
                <a:cs typeface="Arial MT"/>
              </a:rPr>
              <a:t>Functions</a:t>
            </a:r>
            <a:endParaRPr sz="2400">
              <a:latin typeface="Arial MT"/>
              <a:cs typeface="Arial MT"/>
            </a:endParaRPr>
          </a:p>
          <a:p>
            <a:pPr marL="756285" lvl="1" indent="-286385">
              <a:lnSpc>
                <a:spcPct val="100000"/>
              </a:lnSpc>
              <a:spcBef>
                <a:spcPts val="575"/>
              </a:spcBef>
              <a:buClr>
                <a:srgbClr val="2575B4"/>
              </a:buClr>
              <a:buFont typeface="Wingdings" panose="05000000000000000000"/>
              <a:buChar char=""/>
              <a:tabLst>
                <a:tab pos="756285" algn="l"/>
              </a:tabLst>
            </a:pPr>
            <a:r>
              <a:rPr sz="2400" dirty="0">
                <a:latin typeface="Arial MT"/>
                <a:cs typeface="Arial MT"/>
              </a:rPr>
              <a:t>Control</a:t>
            </a:r>
            <a:r>
              <a:rPr sz="2400" spc="-65" dirty="0">
                <a:latin typeface="Arial MT"/>
                <a:cs typeface="Arial MT"/>
              </a:rPr>
              <a:t> </a:t>
            </a:r>
            <a:r>
              <a:rPr sz="2400" dirty="0">
                <a:latin typeface="Arial MT"/>
                <a:cs typeface="Arial MT"/>
              </a:rPr>
              <a:t>statements</a:t>
            </a:r>
            <a:r>
              <a:rPr sz="2400" spc="-80" dirty="0">
                <a:latin typeface="Arial MT"/>
                <a:cs typeface="Arial MT"/>
              </a:rPr>
              <a:t> </a:t>
            </a:r>
            <a:r>
              <a:rPr sz="2400" dirty="0">
                <a:latin typeface="Arial MT"/>
                <a:cs typeface="Arial MT"/>
              </a:rPr>
              <a:t>like</a:t>
            </a:r>
            <a:r>
              <a:rPr sz="2400" spc="-35" dirty="0">
                <a:latin typeface="Arial MT"/>
                <a:cs typeface="Arial MT"/>
              </a:rPr>
              <a:t> </a:t>
            </a:r>
            <a:r>
              <a:rPr sz="2400" i="1" spc="-25" dirty="0">
                <a:latin typeface="Arial" panose="020B0604020202020204"/>
                <a:cs typeface="Arial" panose="020B0604020202020204"/>
              </a:rPr>
              <a:t>if</a:t>
            </a:r>
            <a:endParaRPr sz="2400">
              <a:latin typeface="Arial" panose="020B0604020202020204"/>
              <a:cs typeface="Arial" panose="020B0604020202020204"/>
            </a:endParaRPr>
          </a:p>
          <a:p>
            <a:pPr marL="756285" lvl="1" indent="-286385">
              <a:lnSpc>
                <a:spcPct val="100000"/>
              </a:lnSpc>
              <a:spcBef>
                <a:spcPts val="575"/>
              </a:spcBef>
              <a:buClr>
                <a:srgbClr val="2575B4"/>
              </a:buClr>
              <a:buFont typeface="Wingdings" panose="05000000000000000000"/>
              <a:buChar char=""/>
              <a:tabLst>
                <a:tab pos="756285" algn="l"/>
              </a:tabLst>
            </a:pPr>
            <a:r>
              <a:rPr sz="2400" dirty="0">
                <a:latin typeface="Arial MT"/>
                <a:cs typeface="Arial MT"/>
              </a:rPr>
              <a:t>Loops</a:t>
            </a:r>
            <a:r>
              <a:rPr sz="2400" spc="-30" dirty="0">
                <a:latin typeface="Arial MT"/>
                <a:cs typeface="Arial MT"/>
              </a:rPr>
              <a:t> </a:t>
            </a:r>
            <a:r>
              <a:rPr sz="2400" dirty="0">
                <a:latin typeface="Arial MT"/>
                <a:cs typeface="Arial MT"/>
              </a:rPr>
              <a:t>like</a:t>
            </a:r>
            <a:r>
              <a:rPr sz="2400" spc="-35" dirty="0">
                <a:latin typeface="Arial MT"/>
                <a:cs typeface="Arial MT"/>
              </a:rPr>
              <a:t> </a:t>
            </a:r>
            <a:r>
              <a:rPr sz="2400" i="1" dirty="0">
                <a:latin typeface="Arial" panose="020B0604020202020204"/>
                <a:cs typeface="Arial" panose="020B0604020202020204"/>
              </a:rPr>
              <a:t>for</a:t>
            </a:r>
            <a:r>
              <a:rPr sz="2400" i="1" spc="-45" dirty="0">
                <a:latin typeface="Arial" panose="020B0604020202020204"/>
                <a:cs typeface="Arial" panose="020B0604020202020204"/>
              </a:rPr>
              <a:t> </a:t>
            </a:r>
            <a:r>
              <a:rPr sz="2400" dirty="0">
                <a:latin typeface="Arial MT"/>
                <a:cs typeface="Arial MT"/>
              </a:rPr>
              <a:t>or</a:t>
            </a:r>
            <a:r>
              <a:rPr sz="2400" spc="-50" dirty="0">
                <a:latin typeface="Arial MT"/>
                <a:cs typeface="Arial MT"/>
              </a:rPr>
              <a:t> </a:t>
            </a:r>
            <a:r>
              <a:rPr sz="2400" i="1" spc="-20" dirty="0">
                <a:latin typeface="Arial" panose="020B0604020202020204"/>
                <a:cs typeface="Arial" panose="020B0604020202020204"/>
              </a:rPr>
              <a:t>while</a:t>
            </a:r>
            <a:endParaRPr sz="2400">
              <a:latin typeface="Arial" panose="020B0604020202020204"/>
              <a:cs typeface="Arial" panose="020B0604020202020204"/>
            </a:endParaRPr>
          </a:p>
          <a:p>
            <a:pPr lvl="1">
              <a:lnSpc>
                <a:spcPct val="100000"/>
              </a:lnSpc>
              <a:spcBef>
                <a:spcPts val="1275"/>
              </a:spcBef>
              <a:buClr>
                <a:srgbClr val="2575B4"/>
              </a:buClr>
              <a:buFont typeface="Wingdings" panose="05000000000000000000"/>
              <a:buChar char=""/>
            </a:pPr>
            <a:endParaRPr sz="2400">
              <a:latin typeface="Arial" panose="020B0604020202020204"/>
              <a:cs typeface="Arial" panose="020B0604020202020204"/>
            </a:endParaRPr>
          </a:p>
          <a:p>
            <a:pPr marL="355600" marR="178435" indent="-342900">
              <a:lnSpc>
                <a:spcPct val="100000"/>
              </a:lnSpc>
              <a:buClr>
                <a:srgbClr val="2575B4"/>
              </a:buClr>
              <a:buFont typeface="Wingdings" panose="05000000000000000000"/>
              <a:buChar char=""/>
              <a:tabLst>
                <a:tab pos="355600" algn="l"/>
              </a:tabLst>
            </a:pPr>
            <a:r>
              <a:rPr sz="2400" dirty="0">
                <a:latin typeface="Arial MT"/>
                <a:cs typeface="Arial MT"/>
              </a:rPr>
              <a:t>Python</a:t>
            </a:r>
            <a:r>
              <a:rPr sz="2400" spc="-65" dirty="0">
                <a:latin typeface="Arial MT"/>
                <a:cs typeface="Arial MT"/>
              </a:rPr>
              <a:t> </a:t>
            </a:r>
            <a:r>
              <a:rPr sz="2400" dirty="0">
                <a:latin typeface="Arial MT"/>
                <a:cs typeface="Arial MT"/>
              </a:rPr>
              <a:t>instead</a:t>
            </a:r>
            <a:r>
              <a:rPr sz="2400" spc="-50" dirty="0">
                <a:latin typeface="Arial MT"/>
                <a:cs typeface="Arial MT"/>
              </a:rPr>
              <a:t> </a:t>
            </a:r>
            <a:r>
              <a:rPr sz="2400" dirty="0">
                <a:latin typeface="Arial MT"/>
                <a:cs typeface="Arial MT"/>
              </a:rPr>
              <a:t>uses</a:t>
            </a:r>
            <a:r>
              <a:rPr sz="2400" spc="-60" dirty="0">
                <a:latin typeface="Arial MT"/>
                <a:cs typeface="Arial MT"/>
              </a:rPr>
              <a:t> </a:t>
            </a:r>
            <a:r>
              <a:rPr sz="2400" dirty="0">
                <a:latin typeface="Arial MT"/>
                <a:cs typeface="Arial MT"/>
              </a:rPr>
              <a:t>the</a:t>
            </a:r>
            <a:r>
              <a:rPr sz="2400" spc="-50" dirty="0">
                <a:latin typeface="Arial MT"/>
                <a:cs typeface="Arial MT"/>
              </a:rPr>
              <a:t> </a:t>
            </a:r>
            <a:r>
              <a:rPr sz="2400" b="1" dirty="0">
                <a:latin typeface="Arial" panose="020B0604020202020204"/>
                <a:cs typeface="Arial" panose="020B0604020202020204"/>
              </a:rPr>
              <a:t>indentation</a:t>
            </a:r>
            <a:r>
              <a:rPr sz="2400" b="1" spc="-100" dirty="0">
                <a:latin typeface="Arial" panose="020B0604020202020204"/>
                <a:cs typeface="Arial" panose="020B0604020202020204"/>
              </a:rPr>
              <a:t> </a:t>
            </a:r>
            <a:r>
              <a:rPr sz="2400" spc="-20" dirty="0">
                <a:latin typeface="Arial MT"/>
                <a:cs typeface="Arial MT"/>
              </a:rPr>
              <a:t>that </a:t>
            </a:r>
            <a:r>
              <a:rPr sz="2400" dirty="0">
                <a:latin typeface="Arial MT"/>
                <a:cs typeface="Arial MT"/>
              </a:rPr>
              <a:t>programmers</a:t>
            </a:r>
            <a:r>
              <a:rPr sz="2400" spc="-70" dirty="0">
                <a:latin typeface="Arial MT"/>
                <a:cs typeface="Arial MT"/>
              </a:rPr>
              <a:t> </a:t>
            </a:r>
            <a:r>
              <a:rPr sz="2400" dirty="0">
                <a:latin typeface="Arial MT"/>
                <a:cs typeface="Arial MT"/>
              </a:rPr>
              <a:t>use</a:t>
            </a:r>
            <a:r>
              <a:rPr sz="2400" spc="-75" dirty="0">
                <a:latin typeface="Arial MT"/>
                <a:cs typeface="Arial MT"/>
              </a:rPr>
              <a:t> </a:t>
            </a:r>
            <a:r>
              <a:rPr sz="2400" dirty="0">
                <a:latin typeface="Arial MT"/>
                <a:cs typeface="Arial MT"/>
              </a:rPr>
              <a:t>anyway</a:t>
            </a:r>
            <a:r>
              <a:rPr sz="2400" spc="-60" dirty="0">
                <a:latin typeface="Arial MT"/>
                <a:cs typeface="Arial MT"/>
              </a:rPr>
              <a:t> </a:t>
            </a:r>
            <a:r>
              <a:rPr sz="2400" dirty="0">
                <a:latin typeface="Arial MT"/>
                <a:cs typeface="Arial MT"/>
              </a:rPr>
              <a:t>for</a:t>
            </a:r>
            <a:r>
              <a:rPr sz="2400" spc="-70" dirty="0">
                <a:latin typeface="Arial MT"/>
                <a:cs typeface="Arial MT"/>
              </a:rPr>
              <a:t> </a:t>
            </a:r>
            <a:r>
              <a:rPr sz="2400" spc="-10" dirty="0">
                <a:latin typeface="Arial MT"/>
                <a:cs typeface="Arial MT"/>
              </a:rPr>
              <a:t>readability.</a:t>
            </a:r>
            <a:endParaRPr sz="2400">
              <a:latin typeface="Arial MT"/>
              <a:cs typeface="Arial MT"/>
            </a:endParaRPr>
          </a:p>
        </p:txBody>
      </p:sp>
      <p:sp>
        <p:nvSpPr>
          <p:cNvPr id="4" name="object 4"/>
          <p:cNvSpPr txBox="1"/>
          <p:nvPr/>
        </p:nvSpPr>
        <p:spPr>
          <a:xfrm>
            <a:off x="6892290" y="1458594"/>
            <a:ext cx="172085" cy="269240"/>
          </a:xfrm>
          <a:prstGeom prst="rect">
            <a:avLst/>
          </a:prstGeom>
        </p:spPr>
        <p:txBody>
          <a:bodyPr vert="horz" wrap="square" lIns="0" tIns="12065" rIns="0" bIns="0" rtlCol="0">
            <a:spAutoFit/>
          </a:bodyPr>
          <a:lstStyle/>
          <a:p>
            <a:pPr marL="12700">
              <a:lnSpc>
                <a:spcPct val="100000"/>
              </a:lnSpc>
              <a:spcBef>
                <a:spcPts val="95"/>
              </a:spcBef>
            </a:pPr>
            <a:r>
              <a:rPr sz="1600" spc="-50" dirty="0">
                <a:latin typeface="Arial MT"/>
                <a:cs typeface="Arial MT"/>
              </a:rPr>
              <a:t>C</a:t>
            </a:r>
            <a:endParaRPr sz="1600">
              <a:latin typeface="Arial MT"/>
              <a:cs typeface="Arial MT"/>
            </a:endParaRPr>
          </a:p>
        </p:txBody>
      </p:sp>
      <p:sp>
        <p:nvSpPr>
          <p:cNvPr id="5" name="object 5"/>
          <p:cNvSpPr txBox="1"/>
          <p:nvPr/>
        </p:nvSpPr>
        <p:spPr>
          <a:xfrm>
            <a:off x="6887336" y="4193285"/>
            <a:ext cx="635000"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Arial MT"/>
                <a:cs typeface="Arial MT"/>
              </a:rPr>
              <a:t>Matlab</a:t>
            </a:r>
            <a:endParaRPr sz="1600">
              <a:latin typeface="Arial MT"/>
              <a:cs typeface="Arial MT"/>
            </a:endParaRPr>
          </a:p>
        </p:txBody>
      </p:sp>
      <p:sp>
        <p:nvSpPr>
          <p:cNvPr id="6" name="object 6"/>
          <p:cNvSpPr txBox="1"/>
          <p:nvPr/>
        </p:nvSpPr>
        <p:spPr>
          <a:xfrm>
            <a:off x="6904481" y="1776222"/>
            <a:ext cx="4415155" cy="1477010"/>
          </a:xfrm>
          <a:prstGeom prst="rect">
            <a:avLst/>
          </a:prstGeom>
          <a:ln w="25400">
            <a:solidFill>
              <a:srgbClr val="BBBBBB"/>
            </a:solidFill>
          </a:ln>
        </p:spPr>
        <p:txBody>
          <a:bodyPr vert="horz" wrap="square" lIns="0" tIns="17780" rIns="0" bIns="0" rtlCol="0">
            <a:spAutoFit/>
          </a:bodyPr>
          <a:lstStyle/>
          <a:p>
            <a:pPr marL="91440">
              <a:lnSpc>
                <a:spcPct val="100000"/>
              </a:lnSpc>
              <a:spcBef>
                <a:spcPts val="140"/>
              </a:spcBef>
            </a:pPr>
            <a:r>
              <a:rPr sz="1800" dirty="0">
                <a:solidFill>
                  <a:srgbClr val="8000FF"/>
                </a:solidFill>
                <a:latin typeface="Courier New" panose="02070309020205020404"/>
                <a:cs typeface="Courier New" panose="02070309020205020404"/>
              </a:rPr>
              <a:t>float</a:t>
            </a:r>
            <a:r>
              <a:rPr sz="1800" spc="-40" dirty="0">
                <a:solidFill>
                  <a:srgbClr val="8000FF"/>
                </a:solidFill>
                <a:latin typeface="Courier New" panose="02070309020205020404"/>
                <a:cs typeface="Courier New" panose="02070309020205020404"/>
              </a:rPr>
              <a:t> </a:t>
            </a:r>
            <a:r>
              <a:rPr sz="1800" dirty="0">
                <a:latin typeface="Courier New" panose="02070309020205020404"/>
                <a:cs typeface="Courier New" panose="02070309020205020404"/>
              </a:rPr>
              <a:t>avg</a:t>
            </a:r>
            <a:r>
              <a:rPr sz="1800" b="1" dirty="0">
                <a:solidFill>
                  <a:srgbClr val="000080"/>
                </a:solidFill>
                <a:latin typeface="Courier New" panose="02070309020205020404"/>
                <a:cs typeface="Courier New" panose="02070309020205020404"/>
              </a:rPr>
              <a:t>(</a:t>
            </a:r>
            <a:r>
              <a:rPr sz="1800" dirty="0">
                <a:solidFill>
                  <a:srgbClr val="8000FF"/>
                </a:solidFill>
                <a:latin typeface="Courier New" panose="02070309020205020404"/>
                <a:cs typeface="Courier New" panose="02070309020205020404"/>
              </a:rPr>
              <a:t>int</a:t>
            </a:r>
            <a:r>
              <a:rPr sz="1800" spc="-40" dirty="0">
                <a:solidFill>
                  <a:srgbClr val="8000FF"/>
                </a:solidFill>
                <a:latin typeface="Courier New" panose="02070309020205020404"/>
                <a:cs typeface="Courier New" panose="02070309020205020404"/>
              </a:rPr>
              <a:t> </a:t>
            </a:r>
            <a:r>
              <a:rPr sz="1800" dirty="0">
                <a:latin typeface="Courier New" panose="02070309020205020404"/>
                <a:cs typeface="Courier New" panose="02070309020205020404"/>
              </a:rPr>
              <a:t>a</a:t>
            </a:r>
            <a:r>
              <a:rPr sz="1800" b="1" dirty="0">
                <a:solidFill>
                  <a:srgbClr val="000080"/>
                </a:solidFill>
                <a:latin typeface="Courier New" panose="02070309020205020404"/>
                <a:cs typeface="Courier New" panose="02070309020205020404"/>
              </a:rPr>
              <a:t>,</a:t>
            </a:r>
            <a:r>
              <a:rPr sz="1800" b="1" spc="-40" dirty="0">
                <a:solidFill>
                  <a:srgbClr val="000080"/>
                </a:solidFill>
                <a:latin typeface="Courier New" panose="02070309020205020404"/>
                <a:cs typeface="Courier New" panose="02070309020205020404"/>
              </a:rPr>
              <a:t> </a:t>
            </a:r>
            <a:r>
              <a:rPr sz="1800" dirty="0">
                <a:solidFill>
                  <a:srgbClr val="8000FF"/>
                </a:solidFill>
                <a:latin typeface="Courier New" panose="02070309020205020404"/>
                <a:cs typeface="Courier New" panose="02070309020205020404"/>
              </a:rPr>
              <a:t>int</a:t>
            </a:r>
            <a:r>
              <a:rPr sz="1800" spc="-40" dirty="0">
                <a:solidFill>
                  <a:srgbClr val="8000FF"/>
                </a:solidFill>
                <a:latin typeface="Courier New" panose="02070309020205020404"/>
                <a:cs typeface="Courier New" panose="02070309020205020404"/>
              </a:rPr>
              <a:t> </a:t>
            </a:r>
            <a:r>
              <a:rPr sz="1800" dirty="0">
                <a:latin typeface="Courier New" panose="02070309020205020404"/>
                <a:cs typeface="Courier New" panose="02070309020205020404"/>
              </a:rPr>
              <a:t>b</a:t>
            </a:r>
            <a:r>
              <a:rPr sz="1800" b="1" dirty="0">
                <a:solidFill>
                  <a:srgbClr val="000080"/>
                </a:solidFill>
                <a:latin typeface="Courier New" panose="02070309020205020404"/>
                <a:cs typeface="Courier New" panose="02070309020205020404"/>
              </a:rPr>
              <a:t>,</a:t>
            </a:r>
            <a:r>
              <a:rPr sz="1800" b="1" spc="-30" dirty="0">
                <a:solidFill>
                  <a:srgbClr val="000080"/>
                </a:solidFill>
                <a:latin typeface="Courier New" panose="02070309020205020404"/>
                <a:cs typeface="Courier New" panose="02070309020205020404"/>
              </a:rPr>
              <a:t> </a:t>
            </a:r>
            <a:r>
              <a:rPr sz="1800" dirty="0">
                <a:solidFill>
                  <a:srgbClr val="8000FF"/>
                </a:solidFill>
                <a:latin typeface="Courier New" panose="02070309020205020404"/>
                <a:cs typeface="Courier New" panose="02070309020205020404"/>
              </a:rPr>
              <a:t>int</a:t>
            </a:r>
            <a:r>
              <a:rPr sz="1800" spc="-30" dirty="0">
                <a:solidFill>
                  <a:srgbClr val="8000FF"/>
                </a:solidFill>
                <a:latin typeface="Courier New" panose="02070309020205020404"/>
                <a:cs typeface="Courier New" panose="02070309020205020404"/>
              </a:rPr>
              <a:t> </a:t>
            </a:r>
            <a:r>
              <a:rPr sz="1800" spc="-25" dirty="0">
                <a:latin typeface="Courier New" panose="02070309020205020404"/>
                <a:cs typeface="Courier New" panose="02070309020205020404"/>
              </a:rPr>
              <a:t>c</a:t>
            </a:r>
            <a:r>
              <a:rPr sz="1800" b="1" spc="-25" dirty="0">
                <a:solidFill>
                  <a:srgbClr val="000080"/>
                </a:solidFill>
                <a:latin typeface="Courier New" panose="02070309020205020404"/>
                <a:cs typeface="Courier New" panose="02070309020205020404"/>
              </a:rPr>
              <a:t>)</a:t>
            </a:r>
            <a:endParaRPr sz="1800">
              <a:latin typeface="Courier New" panose="02070309020205020404"/>
              <a:cs typeface="Courier New" panose="02070309020205020404"/>
            </a:endParaRPr>
          </a:p>
          <a:p>
            <a:pPr marL="91440">
              <a:lnSpc>
                <a:spcPct val="100000"/>
              </a:lnSpc>
            </a:pPr>
            <a:r>
              <a:rPr sz="1800" b="1" spc="-50" dirty="0">
                <a:solidFill>
                  <a:srgbClr val="000080"/>
                </a:solidFill>
                <a:latin typeface="Courier New" panose="02070309020205020404"/>
                <a:cs typeface="Courier New" panose="02070309020205020404"/>
              </a:rPr>
              <a:t>{</a:t>
            </a:r>
            <a:endParaRPr sz="1800">
              <a:latin typeface="Courier New" panose="02070309020205020404"/>
              <a:cs typeface="Courier New" panose="02070309020205020404"/>
            </a:endParaRPr>
          </a:p>
          <a:p>
            <a:pPr marL="501650" marR="765175">
              <a:lnSpc>
                <a:spcPct val="100000"/>
              </a:lnSpc>
            </a:pPr>
            <a:r>
              <a:rPr sz="1800" dirty="0">
                <a:solidFill>
                  <a:srgbClr val="8000FF"/>
                </a:solidFill>
                <a:latin typeface="Courier New" panose="02070309020205020404"/>
                <a:cs typeface="Courier New" panose="02070309020205020404"/>
              </a:rPr>
              <a:t>float</a:t>
            </a:r>
            <a:r>
              <a:rPr sz="1800" spc="-35" dirty="0">
                <a:solidFill>
                  <a:srgbClr val="8000FF"/>
                </a:solidFill>
                <a:latin typeface="Courier New" panose="02070309020205020404"/>
                <a:cs typeface="Courier New" panose="02070309020205020404"/>
              </a:rPr>
              <a:t> </a:t>
            </a:r>
            <a:r>
              <a:rPr sz="1800" dirty="0">
                <a:latin typeface="Courier New" panose="02070309020205020404"/>
                <a:cs typeface="Courier New" panose="02070309020205020404"/>
              </a:rPr>
              <a:t>sum</a:t>
            </a:r>
            <a:r>
              <a:rPr sz="1800" spc="-10" dirty="0">
                <a:latin typeface="Courier New" panose="02070309020205020404"/>
                <a:cs typeface="Courier New" panose="02070309020205020404"/>
              </a:rPr>
              <a:t> </a:t>
            </a:r>
            <a:r>
              <a:rPr sz="1800" b="1" dirty="0">
                <a:solidFill>
                  <a:srgbClr val="000080"/>
                </a:solidFill>
                <a:latin typeface="Courier New" panose="02070309020205020404"/>
                <a:cs typeface="Courier New" panose="02070309020205020404"/>
              </a:rPr>
              <a:t>=</a:t>
            </a:r>
            <a:r>
              <a:rPr sz="1800" b="1" spc="-20" dirty="0">
                <a:solidFill>
                  <a:srgbClr val="000080"/>
                </a:solidFill>
                <a:latin typeface="Courier New" panose="02070309020205020404"/>
                <a:cs typeface="Courier New" panose="02070309020205020404"/>
              </a:rPr>
              <a:t> </a:t>
            </a:r>
            <a:r>
              <a:rPr sz="1800" dirty="0">
                <a:latin typeface="Courier New" panose="02070309020205020404"/>
                <a:cs typeface="Courier New" panose="02070309020205020404"/>
              </a:rPr>
              <a:t>a</a:t>
            </a:r>
            <a:r>
              <a:rPr sz="1800" spc="-20" dirty="0">
                <a:latin typeface="Courier New" panose="02070309020205020404"/>
                <a:cs typeface="Courier New" panose="02070309020205020404"/>
              </a:rPr>
              <a:t> </a:t>
            </a:r>
            <a:r>
              <a:rPr sz="1800" b="1" dirty="0">
                <a:solidFill>
                  <a:srgbClr val="000080"/>
                </a:solidFill>
                <a:latin typeface="Courier New" panose="02070309020205020404"/>
                <a:cs typeface="Courier New" panose="02070309020205020404"/>
              </a:rPr>
              <a:t>+</a:t>
            </a:r>
            <a:r>
              <a:rPr sz="1800" b="1" spc="-25" dirty="0">
                <a:solidFill>
                  <a:srgbClr val="000080"/>
                </a:solidFill>
                <a:latin typeface="Courier New" panose="02070309020205020404"/>
                <a:cs typeface="Courier New" panose="02070309020205020404"/>
              </a:rPr>
              <a:t> </a:t>
            </a:r>
            <a:r>
              <a:rPr sz="1800" dirty="0">
                <a:latin typeface="Courier New" panose="02070309020205020404"/>
                <a:cs typeface="Courier New" panose="02070309020205020404"/>
              </a:rPr>
              <a:t>b</a:t>
            </a:r>
            <a:r>
              <a:rPr sz="1800" spc="-20" dirty="0">
                <a:latin typeface="Courier New" panose="02070309020205020404"/>
                <a:cs typeface="Courier New" panose="02070309020205020404"/>
              </a:rPr>
              <a:t> </a:t>
            </a:r>
            <a:r>
              <a:rPr sz="1800" b="1" dirty="0">
                <a:solidFill>
                  <a:srgbClr val="000080"/>
                </a:solidFill>
                <a:latin typeface="Courier New" panose="02070309020205020404"/>
                <a:cs typeface="Courier New" panose="02070309020205020404"/>
              </a:rPr>
              <a:t>+</a:t>
            </a:r>
            <a:r>
              <a:rPr sz="1800" b="1" spc="-20" dirty="0">
                <a:solidFill>
                  <a:srgbClr val="000080"/>
                </a:solidFill>
                <a:latin typeface="Courier New" panose="02070309020205020404"/>
                <a:cs typeface="Courier New" panose="02070309020205020404"/>
              </a:rPr>
              <a:t> </a:t>
            </a:r>
            <a:r>
              <a:rPr sz="1800" dirty="0">
                <a:latin typeface="Courier New" panose="02070309020205020404"/>
                <a:cs typeface="Courier New" panose="02070309020205020404"/>
              </a:rPr>
              <a:t>c</a:t>
            </a:r>
            <a:r>
              <a:rPr sz="1800" spc="-20" dirty="0">
                <a:latin typeface="Courier New" panose="02070309020205020404"/>
                <a:cs typeface="Courier New" panose="02070309020205020404"/>
              </a:rPr>
              <a:t> </a:t>
            </a:r>
            <a:r>
              <a:rPr sz="1800" b="1" spc="-50" dirty="0">
                <a:solidFill>
                  <a:srgbClr val="000080"/>
                </a:solidFill>
                <a:latin typeface="Courier New" panose="02070309020205020404"/>
                <a:cs typeface="Courier New" panose="02070309020205020404"/>
              </a:rPr>
              <a:t>; </a:t>
            </a:r>
            <a:r>
              <a:rPr sz="1800" b="1" dirty="0">
                <a:solidFill>
                  <a:srgbClr val="0000FF"/>
                </a:solidFill>
                <a:latin typeface="Courier New" panose="02070309020205020404"/>
                <a:cs typeface="Courier New" panose="02070309020205020404"/>
              </a:rPr>
              <a:t>return</a:t>
            </a:r>
            <a:r>
              <a:rPr sz="1800" b="1" spc="-40" dirty="0">
                <a:solidFill>
                  <a:srgbClr val="0000FF"/>
                </a:solidFill>
                <a:latin typeface="Courier New" panose="02070309020205020404"/>
                <a:cs typeface="Courier New" panose="02070309020205020404"/>
              </a:rPr>
              <a:t> </a:t>
            </a:r>
            <a:r>
              <a:rPr sz="1800" dirty="0">
                <a:latin typeface="Courier New" panose="02070309020205020404"/>
                <a:cs typeface="Courier New" panose="02070309020205020404"/>
              </a:rPr>
              <a:t>sum</a:t>
            </a:r>
            <a:r>
              <a:rPr sz="1800" spc="-35" dirty="0">
                <a:latin typeface="Courier New" panose="02070309020205020404"/>
                <a:cs typeface="Courier New" panose="02070309020205020404"/>
              </a:rPr>
              <a:t> </a:t>
            </a:r>
            <a:r>
              <a:rPr sz="1800" b="1" dirty="0">
                <a:solidFill>
                  <a:srgbClr val="000080"/>
                </a:solidFill>
                <a:latin typeface="Courier New" panose="02070309020205020404"/>
                <a:cs typeface="Courier New" panose="02070309020205020404"/>
              </a:rPr>
              <a:t>/</a:t>
            </a:r>
            <a:r>
              <a:rPr sz="1800" b="1" spc="-35" dirty="0">
                <a:solidFill>
                  <a:srgbClr val="000080"/>
                </a:solidFill>
                <a:latin typeface="Courier New" panose="02070309020205020404"/>
                <a:cs typeface="Courier New" panose="02070309020205020404"/>
              </a:rPr>
              <a:t> </a:t>
            </a:r>
            <a:r>
              <a:rPr sz="1800" dirty="0">
                <a:solidFill>
                  <a:srgbClr val="FF8000"/>
                </a:solidFill>
                <a:latin typeface="Courier New" panose="02070309020205020404"/>
                <a:cs typeface="Courier New" panose="02070309020205020404"/>
              </a:rPr>
              <a:t>3.0</a:t>
            </a:r>
            <a:r>
              <a:rPr sz="1800" spc="-30" dirty="0">
                <a:solidFill>
                  <a:srgbClr val="FF8000"/>
                </a:solidFill>
                <a:latin typeface="Courier New" panose="02070309020205020404"/>
                <a:cs typeface="Courier New" panose="02070309020205020404"/>
              </a:rPr>
              <a:t> </a:t>
            </a:r>
            <a:r>
              <a:rPr sz="1800" b="1" spc="-50" dirty="0">
                <a:solidFill>
                  <a:srgbClr val="000080"/>
                </a:solidFill>
                <a:latin typeface="Courier New" panose="02070309020205020404"/>
                <a:cs typeface="Courier New" panose="02070309020205020404"/>
              </a:rPr>
              <a:t>;</a:t>
            </a:r>
            <a:endParaRPr sz="1800">
              <a:latin typeface="Courier New" panose="02070309020205020404"/>
              <a:cs typeface="Courier New" panose="02070309020205020404"/>
            </a:endParaRPr>
          </a:p>
          <a:p>
            <a:pPr marL="91440">
              <a:lnSpc>
                <a:spcPct val="100000"/>
              </a:lnSpc>
              <a:spcBef>
                <a:spcPts val="50"/>
              </a:spcBef>
            </a:pPr>
            <a:r>
              <a:rPr sz="1800" b="1" spc="-50" dirty="0">
                <a:solidFill>
                  <a:srgbClr val="000080"/>
                </a:solidFill>
                <a:latin typeface="Courier New" panose="02070309020205020404"/>
                <a:cs typeface="Courier New" panose="02070309020205020404"/>
              </a:rPr>
              <a:t>}</a:t>
            </a:r>
            <a:endParaRPr sz="1800">
              <a:latin typeface="Courier New" panose="02070309020205020404"/>
              <a:cs typeface="Courier New" panose="02070309020205020404"/>
            </a:endParaRPr>
          </a:p>
        </p:txBody>
      </p:sp>
      <p:graphicFrame>
        <p:nvGraphicFramePr>
          <p:cNvPr id="7" name="object 7"/>
          <p:cNvGraphicFramePr>
            <a:graphicFrameLocks noGrp="1"/>
          </p:cNvGraphicFramePr>
          <p:nvPr/>
        </p:nvGraphicFramePr>
        <p:xfrm>
          <a:off x="6891781" y="4528565"/>
          <a:ext cx="3462020" cy="1198880"/>
        </p:xfrm>
        <a:graphic>
          <a:graphicData uri="http://schemas.openxmlformats.org/drawingml/2006/table">
            <a:tbl>
              <a:tblPr firstRow="1" bandRow="1">
                <a:tableStyleId>{2D5ABB26-0587-4C30-8999-92F81FD0307C}</a:tableStyleId>
              </a:tblPr>
              <a:tblGrid>
                <a:gridCol w="1254125"/>
                <a:gridCol w="271780"/>
                <a:gridCol w="1833880"/>
              </a:tblGrid>
              <a:tr h="323215">
                <a:tc>
                  <a:txBody>
                    <a:bodyPr/>
                    <a:lstStyle/>
                    <a:p>
                      <a:pPr marR="59690" algn="r">
                        <a:lnSpc>
                          <a:spcPct val="100000"/>
                        </a:lnSpc>
                        <a:spcBef>
                          <a:spcPts val="140"/>
                        </a:spcBef>
                      </a:pPr>
                      <a:r>
                        <a:rPr sz="1800" b="1" spc="-10" dirty="0">
                          <a:solidFill>
                            <a:srgbClr val="0000FF"/>
                          </a:solidFill>
                          <a:latin typeface="Courier New" panose="02070309020205020404"/>
                          <a:cs typeface="Courier New" panose="02070309020205020404"/>
                        </a:rPr>
                        <a:t>function</a:t>
                      </a:r>
                      <a:endParaRPr sz="1800">
                        <a:latin typeface="Courier New" panose="02070309020205020404"/>
                        <a:cs typeface="Courier New" panose="02070309020205020404"/>
                      </a:endParaRPr>
                    </a:p>
                  </a:txBody>
                  <a:tcPr marL="0" marR="0" marT="17780" marB="0">
                    <a:lnL w="28575">
                      <a:solidFill>
                        <a:srgbClr val="BBBBBB"/>
                      </a:solidFill>
                      <a:prstDash val="solid"/>
                    </a:lnL>
                    <a:lnT w="28575">
                      <a:solidFill>
                        <a:srgbClr val="BBBBBB"/>
                      </a:solidFill>
                      <a:prstDash val="solid"/>
                    </a:lnT>
                  </a:tcPr>
                </a:tc>
                <a:tc>
                  <a:txBody>
                    <a:bodyPr/>
                    <a:lstStyle/>
                    <a:p>
                      <a:pPr algn="ctr">
                        <a:lnSpc>
                          <a:spcPct val="100000"/>
                        </a:lnSpc>
                        <a:spcBef>
                          <a:spcPts val="140"/>
                        </a:spcBef>
                      </a:pPr>
                      <a:r>
                        <a:rPr sz="1800" spc="-50" dirty="0">
                          <a:latin typeface="Courier New" panose="02070309020205020404"/>
                          <a:cs typeface="Courier New" panose="02070309020205020404"/>
                        </a:rPr>
                        <a:t>a</a:t>
                      </a:r>
                      <a:endParaRPr sz="1800">
                        <a:latin typeface="Courier New" panose="02070309020205020404"/>
                        <a:cs typeface="Courier New" panose="02070309020205020404"/>
                      </a:endParaRPr>
                    </a:p>
                  </a:txBody>
                  <a:tcPr marL="0" marR="0" marT="17780" marB="0">
                    <a:lnT w="28575">
                      <a:solidFill>
                        <a:srgbClr val="BBBBBB"/>
                      </a:solidFill>
                      <a:prstDash val="solid"/>
                    </a:lnT>
                  </a:tcPr>
                </a:tc>
                <a:tc>
                  <a:txBody>
                    <a:bodyPr/>
                    <a:lstStyle/>
                    <a:p>
                      <a:pPr marL="66675">
                        <a:lnSpc>
                          <a:spcPct val="100000"/>
                        </a:lnSpc>
                        <a:spcBef>
                          <a:spcPts val="140"/>
                        </a:spcBef>
                      </a:pPr>
                      <a:r>
                        <a:rPr sz="1800" b="1" dirty="0">
                          <a:solidFill>
                            <a:srgbClr val="000080"/>
                          </a:solidFill>
                          <a:latin typeface="Courier New" panose="02070309020205020404"/>
                          <a:cs typeface="Courier New" panose="02070309020205020404"/>
                        </a:rPr>
                        <a:t>=</a:t>
                      </a:r>
                      <a:r>
                        <a:rPr sz="1800" b="1" spc="-5" dirty="0">
                          <a:solidFill>
                            <a:srgbClr val="000080"/>
                          </a:solidFill>
                          <a:latin typeface="Courier New" panose="02070309020205020404"/>
                          <a:cs typeface="Courier New" panose="02070309020205020404"/>
                        </a:rPr>
                        <a:t> </a:t>
                      </a:r>
                      <a:r>
                        <a:rPr sz="1800" spc="-10" dirty="0">
                          <a:latin typeface="Courier New" panose="02070309020205020404"/>
                          <a:cs typeface="Courier New" panose="02070309020205020404"/>
                        </a:rPr>
                        <a:t>avg</a:t>
                      </a:r>
                      <a:r>
                        <a:rPr sz="1800" b="1" spc="-10" dirty="0">
                          <a:solidFill>
                            <a:srgbClr val="000080"/>
                          </a:solidFill>
                          <a:latin typeface="Courier New" panose="02070309020205020404"/>
                          <a:cs typeface="Courier New" panose="02070309020205020404"/>
                        </a:rPr>
                        <a:t>(</a:t>
                      </a:r>
                      <a:r>
                        <a:rPr sz="1800" spc="-10" dirty="0">
                          <a:latin typeface="Courier New" panose="02070309020205020404"/>
                          <a:cs typeface="Courier New" panose="02070309020205020404"/>
                        </a:rPr>
                        <a:t>x</a:t>
                      </a:r>
                      <a:r>
                        <a:rPr sz="1800" b="1" spc="-10" dirty="0">
                          <a:solidFill>
                            <a:srgbClr val="000080"/>
                          </a:solidFill>
                          <a:latin typeface="Courier New" panose="02070309020205020404"/>
                          <a:cs typeface="Courier New" panose="02070309020205020404"/>
                        </a:rPr>
                        <a:t>,</a:t>
                      </a:r>
                      <a:r>
                        <a:rPr sz="1800" spc="-10" dirty="0">
                          <a:latin typeface="Courier New" panose="02070309020205020404"/>
                          <a:cs typeface="Courier New" panose="02070309020205020404"/>
                        </a:rPr>
                        <a:t>y</a:t>
                      </a:r>
                      <a:r>
                        <a:rPr sz="1800" b="1" spc="-10" dirty="0">
                          <a:solidFill>
                            <a:srgbClr val="000080"/>
                          </a:solidFill>
                          <a:latin typeface="Courier New" panose="02070309020205020404"/>
                          <a:cs typeface="Courier New" panose="02070309020205020404"/>
                        </a:rPr>
                        <a:t>,</a:t>
                      </a:r>
                      <a:r>
                        <a:rPr sz="1800" spc="-10" dirty="0">
                          <a:latin typeface="Courier New" panose="02070309020205020404"/>
                          <a:cs typeface="Courier New" panose="02070309020205020404"/>
                        </a:rPr>
                        <a:t>z</a:t>
                      </a:r>
                      <a:r>
                        <a:rPr sz="1800" b="1" spc="-10" dirty="0">
                          <a:solidFill>
                            <a:srgbClr val="000080"/>
                          </a:solidFill>
                          <a:latin typeface="Courier New" panose="02070309020205020404"/>
                          <a:cs typeface="Courier New" panose="02070309020205020404"/>
                        </a:rPr>
                        <a:t>)</a:t>
                      </a:r>
                      <a:endParaRPr sz="1800">
                        <a:latin typeface="Courier New" panose="02070309020205020404"/>
                        <a:cs typeface="Courier New" panose="02070309020205020404"/>
                      </a:endParaRPr>
                    </a:p>
                  </a:txBody>
                  <a:tcPr marL="0" marR="0" marT="17780" marB="0">
                    <a:lnR w="28575">
                      <a:solidFill>
                        <a:srgbClr val="BBBBBB"/>
                      </a:solidFill>
                      <a:prstDash val="solid"/>
                    </a:lnR>
                    <a:lnT w="28575">
                      <a:solidFill>
                        <a:srgbClr val="BBBBBB"/>
                      </a:solidFill>
                      <a:prstDash val="solid"/>
                    </a:lnT>
                  </a:tcPr>
                </a:tc>
              </a:tr>
              <a:tr h="274320">
                <a:tc>
                  <a:txBody>
                    <a:bodyPr/>
                    <a:lstStyle/>
                    <a:p>
                      <a:pPr marR="60325" algn="r">
                        <a:lnSpc>
                          <a:spcPts val="1920"/>
                        </a:lnSpc>
                      </a:pPr>
                      <a:r>
                        <a:rPr sz="1800" dirty="0">
                          <a:latin typeface="Courier New" panose="02070309020205020404"/>
                          <a:cs typeface="Courier New" panose="02070309020205020404"/>
                        </a:rPr>
                        <a:t>a</a:t>
                      </a:r>
                      <a:r>
                        <a:rPr sz="1800" spc="-15" dirty="0">
                          <a:latin typeface="Courier New" panose="02070309020205020404"/>
                          <a:cs typeface="Courier New" panose="02070309020205020404"/>
                        </a:rPr>
                        <a:t> </a:t>
                      </a:r>
                      <a:r>
                        <a:rPr sz="1800" b="1" dirty="0">
                          <a:solidFill>
                            <a:srgbClr val="000080"/>
                          </a:solidFill>
                          <a:latin typeface="Courier New" panose="02070309020205020404"/>
                          <a:cs typeface="Courier New" panose="02070309020205020404"/>
                        </a:rPr>
                        <a:t>=</a:t>
                      </a:r>
                      <a:r>
                        <a:rPr sz="1800" b="1" spc="-5" dirty="0">
                          <a:solidFill>
                            <a:srgbClr val="000080"/>
                          </a:solidFill>
                          <a:latin typeface="Courier New" panose="02070309020205020404"/>
                          <a:cs typeface="Courier New" panose="02070309020205020404"/>
                        </a:rPr>
                        <a:t> </a:t>
                      </a:r>
                      <a:r>
                        <a:rPr sz="1800" spc="-60" dirty="0">
                          <a:latin typeface="Courier New" panose="02070309020205020404"/>
                          <a:cs typeface="Courier New" panose="02070309020205020404"/>
                        </a:rPr>
                        <a:t>x</a:t>
                      </a:r>
                      <a:endParaRPr sz="1800">
                        <a:latin typeface="Courier New" panose="02070309020205020404"/>
                        <a:cs typeface="Courier New" panose="02070309020205020404"/>
                      </a:endParaRPr>
                    </a:p>
                  </a:txBody>
                  <a:tcPr marL="0" marR="0" marT="0" marB="0">
                    <a:lnL w="28575">
                      <a:solidFill>
                        <a:srgbClr val="BBBBBB"/>
                      </a:solidFill>
                      <a:prstDash val="solid"/>
                    </a:lnL>
                  </a:tcPr>
                </a:tc>
                <a:tc>
                  <a:txBody>
                    <a:bodyPr/>
                    <a:lstStyle/>
                    <a:p>
                      <a:pPr algn="ctr">
                        <a:lnSpc>
                          <a:spcPts val="1920"/>
                        </a:lnSpc>
                      </a:pPr>
                      <a:r>
                        <a:rPr sz="1800" b="1" spc="-50" dirty="0">
                          <a:solidFill>
                            <a:srgbClr val="000080"/>
                          </a:solidFill>
                          <a:latin typeface="Courier New" panose="02070309020205020404"/>
                          <a:cs typeface="Courier New" panose="02070309020205020404"/>
                        </a:rPr>
                        <a:t>+</a:t>
                      </a:r>
                      <a:endParaRPr sz="1800">
                        <a:latin typeface="Courier New" panose="02070309020205020404"/>
                        <a:cs typeface="Courier New" panose="02070309020205020404"/>
                      </a:endParaRPr>
                    </a:p>
                  </a:txBody>
                  <a:tcPr marL="0" marR="0" marT="0" marB="0"/>
                </a:tc>
                <a:tc>
                  <a:txBody>
                    <a:bodyPr/>
                    <a:lstStyle/>
                    <a:p>
                      <a:pPr marL="66675">
                        <a:lnSpc>
                          <a:spcPts val="1920"/>
                        </a:lnSpc>
                      </a:pPr>
                      <a:r>
                        <a:rPr sz="1800" dirty="0">
                          <a:latin typeface="Courier New" panose="02070309020205020404"/>
                          <a:cs typeface="Courier New" panose="02070309020205020404"/>
                        </a:rPr>
                        <a:t>y</a:t>
                      </a:r>
                      <a:r>
                        <a:rPr sz="1800" spc="-5" dirty="0">
                          <a:latin typeface="Courier New" panose="02070309020205020404"/>
                          <a:cs typeface="Courier New" panose="02070309020205020404"/>
                        </a:rPr>
                        <a:t> </a:t>
                      </a:r>
                      <a:r>
                        <a:rPr sz="1800" b="1" dirty="0">
                          <a:solidFill>
                            <a:srgbClr val="000080"/>
                          </a:solidFill>
                          <a:latin typeface="Courier New" panose="02070309020205020404"/>
                          <a:cs typeface="Courier New" panose="02070309020205020404"/>
                        </a:rPr>
                        <a:t>+</a:t>
                      </a:r>
                      <a:r>
                        <a:rPr sz="1800" b="1" spc="-15" dirty="0">
                          <a:solidFill>
                            <a:srgbClr val="000080"/>
                          </a:solidFill>
                          <a:latin typeface="Courier New" panose="02070309020205020404"/>
                          <a:cs typeface="Courier New" panose="02070309020205020404"/>
                        </a:rPr>
                        <a:t> </a:t>
                      </a:r>
                      <a:r>
                        <a:rPr sz="1800" dirty="0">
                          <a:latin typeface="Courier New" panose="02070309020205020404"/>
                          <a:cs typeface="Courier New" panose="02070309020205020404"/>
                        </a:rPr>
                        <a:t>z</a:t>
                      </a:r>
                      <a:r>
                        <a:rPr sz="1800" spc="-15" dirty="0">
                          <a:latin typeface="Courier New" panose="02070309020205020404"/>
                          <a:cs typeface="Courier New" panose="02070309020205020404"/>
                        </a:rPr>
                        <a:t> </a:t>
                      </a:r>
                      <a:r>
                        <a:rPr sz="1800" b="1" spc="-50" dirty="0">
                          <a:solidFill>
                            <a:srgbClr val="000080"/>
                          </a:solidFill>
                          <a:latin typeface="Courier New" panose="02070309020205020404"/>
                          <a:cs typeface="Courier New" panose="02070309020205020404"/>
                        </a:rPr>
                        <a:t>;</a:t>
                      </a:r>
                      <a:endParaRPr sz="1800">
                        <a:latin typeface="Courier New" panose="02070309020205020404"/>
                        <a:cs typeface="Courier New" panose="02070309020205020404"/>
                      </a:endParaRPr>
                    </a:p>
                  </a:txBody>
                  <a:tcPr marL="0" marR="0" marT="0" marB="0">
                    <a:lnR w="28575">
                      <a:solidFill>
                        <a:srgbClr val="BBBBBB"/>
                      </a:solidFill>
                      <a:prstDash val="solid"/>
                    </a:lnR>
                  </a:tcPr>
                </a:tc>
              </a:tr>
              <a:tr h="601345">
                <a:tc>
                  <a:txBody>
                    <a:bodyPr/>
                    <a:lstStyle/>
                    <a:p>
                      <a:pPr marL="501650">
                        <a:lnSpc>
                          <a:spcPts val="1920"/>
                        </a:lnSpc>
                      </a:pPr>
                      <a:r>
                        <a:rPr sz="1800" dirty="0">
                          <a:latin typeface="Courier New" panose="02070309020205020404"/>
                          <a:cs typeface="Courier New" panose="02070309020205020404"/>
                        </a:rPr>
                        <a:t>a</a:t>
                      </a:r>
                      <a:r>
                        <a:rPr sz="1800" spc="-15" dirty="0">
                          <a:latin typeface="Courier New" panose="02070309020205020404"/>
                          <a:cs typeface="Courier New" panose="02070309020205020404"/>
                        </a:rPr>
                        <a:t> </a:t>
                      </a:r>
                      <a:r>
                        <a:rPr sz="1800" b="1" dirty="0">
                          <a:solidFill>
                            <a:srgbClr val="000080"/>
                          </a:solidFill>
                          <a:latin typeface="Courier New" panose="02070309020205020404"/>
                          <a:cs typeface="Courier New" panose="02070309020205020404"/>
                        </a:rPr>
                        <a:t>=</a:t>
                      </a:r>
                      <a:r>
                        <a:rPr sz="1800" b="1" spc="-5" dirty="0">
                          <a:solidFill>
                            <a:srgbClr val="000080"/>
                          </a:solidFill>
                          <a:latin typeface="Courier New" panose="02070309020205020404"/>
                          <a:cs typeface="Courier New" panose="02070309020205020404"/>
                        </a:rPr>
                        <a:t> </a:t>
                      </a:r>
                      <a:r>
                        <a:rPr sz="1800" spc="-60" dirty="0">
                          <a:latin typeface="Courier New" panose="02070309020205020404"/>
                          <a:cs typeface="Courier New" panose="02070309020205020404"/>
                        </a:rPr>
                        <a:t>a</a:t>
                      </a:r>
                      <a:endParaRPr sz="1800">
                        <a:latin typeface="Courier New" panose="02070309020205020404"/>
                        <a:cs typeface="Courier New" panose="02070309020205020404"/>
                      </a:endParaRPr>
                    </a:p>
                    <a:p>
                      <a:pPr marL="91440">
                        <a:lnSpc>
                          <a:spcPct val="100000"/>
                        </a:lnSpc>
                        <a:spcBef>
                          <a:spcPts val="45"/>
                        </a:spcBef>
                      </a:pPr>
                      <a:r>
                        <a:rPr sz="1800" b="1" spc="-25" dirty="0">
                          <a:solidFill>
                            <a:srgbClr val="0000FF"/>
                          </a:solidFill>
                          <a:latin typeface="Courier New" panose="02070309020205020404"/>
                          <a:cs typeface="Courier New" panose="02070309020205020404"/>
                        </a:rPr>
                        <a:t>end</a:t>
                      </a:r>
                      <a:endParaRPr sz="1800">
                        <a:latin typeface="Courier New" panose="02070309020205020404"/>
                        <a:cs typeface="Courier New" panose="02070309020205020404"/>
                      </a:endParaRPr>
                    </a:p>
                  </a:txBody>
                  <a:tcPr marL="0" marR="0" marT="0" marB="0">
                    <a:lnL w="28575">
                      <a:solidFill>
                        <a:srgbClr val="BBBBBB"/>
                      </a:solidFill>
                      <a:prstDash val="solid"/>
                    </a:lnL>
                    <a:lnB w="28575">
                      <a:solidFill>
                        <a:srgbClr val="BBBBBB"/>
                      </a:solidFill>
                      <a:prstDash val="solid"/>
                    </a:lnB>
                  </a:tcPr>
                </a:tc>
                <a:tc>
                  <a:txBody>
                    <a:bodyPr/>
                    <a:lstStyle/>
                    <a:p>
                      <a:pPr algn="ctr">
                        <a:lnSpc>
                          <a:spcPts val="1920"/>
                        </a:lnSpc>
                      </a:pPr>
                      <a:r>
                        <a:rPr sz="1800" b="1" spc="-50" dirty="0">
                          <a:solidFill>
                            <a:srgbClr val="000080"/>
                          </a:solidFill>
                          <a:latin typeface="Courier New" panose="02070309020205020404"/>
                          <a:cs typeface="Courier New" panose="02070309020205020404"/>
                        </a:rPr>
                        <a:t>/</a:t>
                      </a:r>
                      <a:endParaRPr sz="1800">
                        <a:latin typeface="Courier New" panose="02070309020205020404"/>
                        <a:cs typeface="Courier New" panose="02070309020205020404"/>
                      </a:endParaRPr>
                    </a:p>
                  </a:txBody>
                  <a:tcPr marL="0" marR="0" marT="0" marB="0">
                    <a:lnB w="28575">
                      <a:solidFill>
                        <a:srgbClr val="BBBBBB"/>
                      </a:solidFill>
                      <a:prstDash val="solid"/>
                    </a:lnB>
                  </a:tcPr>
                </a:tc>
                <a:tc>
                  <a:txBody>
                    <a:bodyPr/>
                    <a:lstStyle/>
                    <a:p>
                      <a:pPr marL="66675">
                        <a:lnSpc>
                          <a:spcPts val="1920"/>
                        </a:lnSpc>
                      </a:pPr>
                      <a:r>
                        <a:rPr sz="1800" dirty="0">
                          <a:solidFill>
                            <a:srgbClr val="FF8000"/>
                          </a:solidFill>
                          <a:latin typeface="Courier New" panose="02070309020205020404"/>
                          <a:cs typeface="Courier New" panose="02070309020205020404"/>
                        </a:rPr>
                        <a:t>3.0</a:t>
                      </a:r>
                      <a:r>
                        <a:rPr sz="1800" spc="-25" dirty="0">
                          <a:solidFill>
                            <a:srgbClr val="FF8000"/>
                          </a:solidFill>
                          <a:latin typeface="Courier New" panose="02070309020205020404"/>
                          <a:cs typeface="Courier New" panose="02070309020205020404"/>
                        </a:rPr>
                        <a:t> </a:t>
                      </a:r>
                      <a:r>
                        <a:rPr sz="1800" b="1" spc="-50" dirty="0">
                          <a:solidFill>
                            <a:srgbClr val="000080"/>
                          </a:solidFill>
                          <a:latin typeface="Courier New" panose="02070309020205020404"/>
                          <a:cs typeface="Courier New" panose="02070309020205020404"/>
                        </a:rPr>
                        <a:t>;</a:t>
                      </a:r>
                      <a:endParaRPr sz="1800">
                        <a:latin typeface="Courier New" panose="02070309020205020404"/>
                        <a:cs typeface="Courier New" panose="02070309020205020404"/>
                      </a:endParaRPr>
                    </a:p>
                  </a:txBody>
                  <a:tcPr marL="0" marR="0" marT="0" marB="0">
                    <a:lnR w="28575">
                      <a:solidFill>
                        <a:srgbClr val="BBBBBB"/>
                      </a:solidFill>
                      <a:prstDash val="solid"/>
                    </a:lnR>
                    <a:lnB w="28575">
                      <a:solidFill>
                        <a:srgbClr val="BBBBBB"/>
                      </a:solidFill>
                      <a:prstDash val="solid"/>
                    </a:lnB>
                  </a:tcPr>
                </a:tc>
              </a:tr>
            </a:tbl>
          </a:graphicData>
        </a:graphic>
      </p:graphicFrame>
      <p:sp>
        <p:nvSpPr>
          <p:cNvPr id="8" name="Date Placeholder 7"/>
          <p:cNvSpPr>
            <a:spLocks noGrp="1"/>
          </p:cNvSpPr>
          <p:nvPr>
            <p:ph type="dt" sz="half" idx="10"/>
          </p:nvPr>
        </p:nvSpPr>
        <p:spPr/>
        <p:txBody>
          <a:bodyPr/>
          <a:p>
            <a:fld id="{63A1C593-65D0-4073-BCC9-577B9352EA97}" type="datetime1">
              <a:rPr lang="en-US" smtClean="0"/>
            </a:fld>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12877" rIns="0" bIns="0" rtlCol="0">
            <a:spAutoFit/>
          </a:bodyPr>
          <a:lstStyle/>
          <a:p>
            <a:pPr marL="92075">
              <a:lnSpc>
                <a:spcPct val="100000"/>
              </a:lnSpc>
              <a:spcBef>
                <a:spcPts val="100"/>
              </a:spcBef>
            </a:pPr>
            <a:r>
              <a:rPr dirty="0"/>
              <a:t>Function</a:t>
            </a:r>
            <a:r>
              <a:rPr spc="-35" dirty="0"/>
              <a:t> </a:t>
            </a:r>
            <a:r>
              <a:rPr spc="-10" dirty="0"/>
              <a:t>arguments</a:t>
            </a:r>
            <a:endParaRPr spc="-10" dirty="0"/>
          </a:p>
        </p:txBody>
      </p:sp>
      <p:sp>
        <p:nvSpPr>
          <p:cNvPr id="3" name="object 3"/>
          <p:cNvSpPr txBox="1"/>
          <p:nvPr/>
        </p:nvSpPr>
        <p:spPr>
          <a:xfrm>
            <a:off x="891641" y="1558035"/>
            <a:ext cx="6858000" cy="904240"/>
          </a:xfrm>
          <a:prstGeom prst="rect">
            <a:avLst/>
          </a:prstGeom>
        </p:spPr>
        <p:txBody>
          <a:bodyPr vert="horz" wrap="square" lIns="0" tIns="85725" rIns="0" bIns="0" rtlCol="0">
            <a:spAutoFit/>
          </a:bodyPr>
          <a:lstStyle/>
          <a:p>
            <a:pPr marL="354965" indent="-342265">
              <a:lnSpc>
                <a:spcPct val="100000"/>
              </a:lnSpc>
              <a:spcBef>
                <a:spcPts val="675"/>
              </a:spcBef>
              <a:buClr>
                <a:srgbClr val="2575B4"/>
              </a:buClr>
              <a:buFont typeface="Wingdings" panose="05000000000000000000"/>
              <a:buChar char=""/>
              <a:tabLst>
                <a:tab pos="354965" algn="l"/>
              </a:tabLst>
            </a:pPr>
            <a:r>
              <a:rPr sz="2400" dirty="0">
                <a:latin typeface="Arial MT"/>
                <a:cs typeface="Arial MT"/>
              </a:rPr>
              <a:t>Function</a:t>
            </a:r>
            <a:r>
              <a:rPr sz="2400" spc="-75" dirty="0">
                <a:latin typeface="Arial MT"/>
                <a:cs typeface="Arial MT"/>
              </a:rPr>
              <a:t> </a:t>
            </a:r>
            <a:r>
              <a:rPr sz="2400" dirty="0">
                <a:latin typeface="Arial MT"/>
                <a:cs typeface="Arial MT"/>
              </a:rPr>
              <a:t>arguments</a:t>
            </a:r>
            <a:r>
              <a:rPr sz="2400" spc="-75" dirty="0">
                <a:latin typeface="Arial MT"/>
                <a:cs typeface="Arial MT"/>
              </a:rPr>
              <a:t> </a:t>
            </a:r>
            <a:r>
              <a:rPr sz="2400" dirty="0">
                <a:latin typeface="Arial MT"/>
                <a:cs typeface="Arial MT"/>
              </a:rPr>
              <a:t>can</a:t>
            </a:r>
            <a:r>
              <a:rPr sz="2400" spc="-80" dirty="0">
                <a:latin typeface="Arial MT"/>
                <a:cs typeface="Arial MT"/>
              </a:rPr>
              <a:t> </a:t>
            </a:r>
            <a:r>
              <a:rPr sz="2400" dirty="0">
                <a:latin typeface="Arial MT"/>
                <a:cs typeface="Arial MT"/>
              </a:rPr>
              <a:t>be</a:t>
            </a:r>
            <a:r>
              <a:rPr sz="2400" spc="-80" dirty="0">
                <a:latin typeface="Arial MT"/>
                <a:cs typeface="Arial MT"/>
              </a:rPr>
              <a:t> </a:t>
            </a:r>
            <a:r>
              <a:rPr sz="2400" dirty="0">
                <a:latin typeface="Arial MT"/>
                <a:cs typeface="Arial MT"/>
              </a:rPr>
              <a:t>required</a:t>
            </a:r>
            <a:r>
              <a:rPr sz="2400" spc="-55" dirty="0">
                <a:latin typeface="Arial MT"/>
                <a:cs typeface="Arial MT"/>
              </a:rPr>
              <a:t> </a:t>
            </a:r>
            <a:r>
              <a:rPr sz="2400" dirty="0">
                <a:latin typeface="Arial MT"/>
                <a:cs typeface="Arial MT"/>
              </a:rPr>
              <a:t>or</a:t>
            </a:r>
            <a:r>
              <a:rPr sz="2400" spc="-80" dirty="0">
                <a:latin typeface="Arial MT"/>
                <a:cs typeface="Arial MT"/>
              </a:rPr>
              <a:t> </a:t>
            </a:r>
            <a:r>
              <a:rPr sz="2400" spc="-10" dirty="0">
                <a:latin typeface="Arial MT"/>
                <a:cs typeface="Arial MT"/>
              </a:rPr>
              <a:t>optional.</a:t>
            </a:r>
            <a:endParaRPr sz="2400">
              <a:latin typeface="Arial MT"/>
              <a:cs typeface="Arial MT"/>
            </a:endParaRPr>
          </a:p>
          <a:p>
            <a:pPr marL="354965" indent="-342265">
              <a:lnSpc>
                <a:spcPct val="100000"/>
              </a:lnSpc>
              <a:spcBef>
                <a:spcPts val="580"/>
              </a:spcBef>
              <a:buClr>
                <a:srgbClr val="2575B4"/>
              </a:buClr>
              <a:buFont typeface="Wingdings" panose="05000000000000000000"/>
              <a:buChar char=""/>
              <a:tabLst>
                <a:tab pos="354965" algn="l"/>
              </a:tabLst>
            </a:pPr>
            <a:r>
              <a:rPr sz="2400" dirty="0">
                <a:latin typeface="Arial MT"/>
                <a:cs typeface="Arial MT"/>
              </a:rPr>
              <a:t>Optional</a:t>
            </a:r>
            <a:r>
              <a:rPr sz="2400" spc="-70" dirty="0">
                <a:latin typeface="Arial MT"/>
                <a:cs typeface="Arial MT"/>
              </a:rPr>
              <a:t> </a:t>
            </a:r>
            <a:r>
              <a:rPr sz="2400" dirty="0">
                <a:latin typeface="Arial MT"/>
                <a:cs typeface="Arial MT"/>
              </a:rPr>
              <a:t>arguments</a:t>
            </a:r>
            <a:r>
              <a:rPr sz="2400" spc="-60" dirty="0">
                <a:latin typeface="Arial MT"/>
                <a:cs typeface="Arial MT"/>
              </a:rPr>
              <a:t> </a:t>
            </a:r>
            <a:r>
              <a:rPr sz="2400" dirty="0">
                <a:latin typeface="Arial MT"/>
                <a:cs typeface="Arial MT"/>
              </a:rPr>
              <a:t>are</a:t>
            </a:r>
            <a:r>
              <a:rPr sz="2400" spc="-65" dirty="0">
                <a:latin typeface="Arial MT"/>
                <a:cs typeface="Arial MT"/>
              </a:rPr>
              <a:t> </a:t>
            </a:r>
            <a:r>
              <a:rPr sz="2400" dirty="0">
                <a:latin typeface="Arial MT"/>
                <a:cs typeface="Arial MT"/>
              </a:rPr>
              <a:t>given</a:t>
            </a:r>
            <a:r>
              <a:rPr sz="2400" spc="-60" dirty="0">
                <a:latin typeface="Arial MT"/>
                <a:cs typeface="Arial MT"/>
              </a:rPr>
              <a:t> </a:t>
            </a:r>
            <a:r>
              <a:rPr sz="2400" dirty="0">
                <a:latin typeface="Arial MT"/>
                <a:cs typeface="Arial MT"/>
              </a:rPr>
              <a:t>a</a:t>
            </a:r>
            <a:r>
              <a:rPr sz="2400" spc="-65" dirty="0">
                <a:latin typeface="Arial MT"/>
                <a:cs typeface="Arial MT"/>
              </a:rPr>
              <a:t> </a:t>
            </a:r>
            <a:r>
              <a:rPr sz="2400" dirty="0">
                <a:latin typeface="Arial MT"/>
                <a:cs typeface="Arial MT"/>
              </a:rPr>
              <a:t>default</a:t>
            </a:r>
            <a:r>
              <a:rPr sz="2400" spc="-65" dirty="0">
                <a:latin typeface="Arial MT"/>
                <a:cs typeface="Arial MT"/>
              </a:rPr>
              <a:t> </a:t>
            </a:r>
            <a:r>
              <a:rPr sz="2400" spc="-10" dirty="0">
                <a:latin typeface="Arial MT"/>
                <a:cs typeface="Arial MT"/>
              </a:rPr>
              <a:t>value</a:t>
            </a:r>
            <a:endParaRPr sz="2400">
              <a:latin typeface="Arial MT"/>
              <a:cs typeface="Arial MT"/>
            </a:endParaRPr>
          </a:p>
        </p:txBody>
      </p:sp>
      <p:sp>
        <p:nvSpPr>
          <p:cNvPr id="4" name="object 4"/>
          <p:cNvSpPr txBox="1"/>
          <p:nvPr/>
        </p:nvSpPr>
        <p:spPr>
          <a:xfrm>
            <a:off x="891641" y="3753358"/>
            <a:ext cx="9860915" cy="1269365"/>
          </a:xfrm>
          <a:prstGeom prst="rect">
            <a:avLst/>
          </a:prstGeom>
        </p:spPr>
        <p:txBody>
          <a:bodyPr vert="horz" wrap="square" lIns="0" tIns="85725" rIns="0" bIns="0" rtlCol="0">
            <a:spAutoFit/>
          </a:bodyPr>
          <a:lstStyle/>
          <a:p>
            <a:pPr marL="354965" indent="-342265">
              <a:lnSpc>
                <a:spcPct val="100000"/>
              </a:lnSpc>
              <a:spcBef>
                <a:spcPts val="675"/>
              </a:spcBef>
              <a:buClr>
                <a:srgbClr val="2575B4"/>
              </a:buClr>
              <a:buFont typeface="Wingdings" panose="05000000000000000000"/>
              <a:buChar char=""/>
              <a:tabLst>
                <a:tab pos="354965" algn="l"/>
              </a:tabLst>
            </a:pPr>
            <a:r>
              <a:rPr sz="2400" dirty="0">
                <a:latin typeface="Arial MT"/>
                <a:cs typeface="Arial MT"/>
              </a:rPr>
              <a:t>To</a:t>
            </a:r>
            <a:r>
              <a:rPr sz="2400" spc="-60" dirty="0">
                <a:latin typeface="Arial MT"/>
                <a:cs typeface="Arial MT"/>
              </a:rPr>
              <a:t> </a:t>
            </a:r>
            <a:r>
              <a:rPr sz="2400" dirty="0">
                <a:latin typeface="Arial MT"/>
                <a:cs typeface="Arial MT"/>
              </a:rPr>
              <a:t>call</a:t>
            </a:r>
            <a:r>
              <a:rPr sz="2400" spc="-60" dirty="0">
                <a:latin typeface="Arial MT"/>
                <a:cs typeface="Arial MT"/>
              </a:rPr>
              <a:t> </a:t>
            </a:r>
            <a:r>
              <a:rPr sz="2400" dirty="0">
                <a:latin typeface="Arial MT"/>
                <a:cs typeface="Arial MT"/>
              </a:rPr>
              <a:t>a</a:t>
            </a:r>
            <a:r>
              <a:rPr sz="2400" spc="-65" dirty="0">
                <a:latin typeface="Arial MT"/>
                <a:cs typeface="Arial MT"/>
              </a:rPr>
              <a:t> </a:t>
            </a:r>
            <a:r>
              <a:rPr sz="2400" dirty="0">
                <a:latin typeface="Arial MT"/>
                <a:cs typeface="Arial MT"/>
              </a:rPr>
              <a:t>function</a:t>
            </a:r>
            <a:r>
              <a:rPr sz="2400" spc="-55" dirty="0">
                <a:latin typeface="Arial MT"/>
                <a:cs typeface="Arial MT"/>
              </a:rPr>
              <a:t> </a:t>
            </a:r>
            <a:r>
              <a:rPr sz="2400" dirty="0">
                <a:latin typeface="Arial MT"/>
                <a:cs typeface="Arial MT"/>
              </a:rPr>
              <a:t>with</a:t>
            </a:r>
            <a:r>
              <a:rPr sz="2400" spc="-60" dirty="0">
                <a:latin typeface="Arial MT"/>
                <a:cs typeface="Arial MT"/>
              </a:rPr>
              <a:t> </a:t>
            </a:r>
            <a:r>
              <a:rPr sz="2400" dirty="0">
                <a:latin typeface="Arial MT"/>
                <a:cs typeface="Arial MT"/>
              </a:rPr>
              <a:t>optional</a:t>
            </a:r>
            <a:r>
              <a:rPr sz="2400" spc="-50" dirty="0">
                <a:latin typeface="Arial MT"/>
                <a:cs typeface="Arial MT"/>
              </a:rPr>
              <a:t> </a:t>
            </a:r>
            <a:r>
              <a:rPr sz="2400" spc="-10" dirty="0">
                <a:latin typeface="Arial MT"/>
                <a:cs typeface="Arial MT"/>
              </a:rPr>
              <a:t>arguments:</a:t>
            </a:r>
            <a:endParaRPr sz="2400">
              <a:latin typeface="Arial MT"/>
              <a:cs typeface="Arial MT"/>
            </a:endParaRPr>
          </a:p>
          <a:p>
            <a:pPr marL="355600" marR="5080" indent="-342900">
              <a:lnSpc>
                <a:spcPct val="100000"/>
              </a:lnSpc>
              <a:spcBef>
                <a:spcPts val="575"/>
              </a:spcBef>
              <a:buClr>
                <a:srgbClr val="2575B4"/>
              </a:buClr>
              <a:buFont typeface="Wingdings" panose="05000000000000000000"/>
              <a:buChar char=""/>
              <a:tabLst>
                <a:tab pos="355600" algn="l"/>
              </a:tabLst>
            </a:pPr>
            <a:r>
              <a:rPr sz="2400" dirty="0">
                <a:latin typeface="Arial MT"/>
                <a:cs typeface="Arial MT"/>
              </a:rPr>
              <a:t>Optional</a:t>
            </a:r>
            <a:r>
              <a:rPr sz="2400" spc="-60" dirty="0">
                <a:latin typeface="Arial MT"/>
                <a:cs typeface="Arial MT"/>
              </a:rPr>
              <a:t> </a:t>
            </a:r>
            <a:r>
              <a:rPr sz="2400" dirty="0">
                <a:latin typeface="Arial MT"/>
                <a:cs typeface="Arial MT"/>
              </a:rPr>
              <a:t>arguments</a:t>
            </a:r>
            <a:r>
              <a:rPr sz="2400" spc="-55" dirty="0">
                <a:latin typeface="Arial MT"/>
                <a:cs typeface="Arial MT"/>
              </a:rPr>
              <a:t> </a:t>
            </a:r>
            <a:r>
              <a:rPr sz="2400" dirty="0">
                <a:latin typeface="Arial MT"/>
                <a:cs typeface="Arial MT"/>
              </a:rPr>
              <a:t>can</a:t>
            </a:r>
            <a:r>
              <a:rPr sz="2400" spc="-60" dirty="0">
                <a:latin typeface="Arial MT"/>
                <a:cs typeface="Arial MT"/>
              </a:rPr>
              <a:t> </a:t>
            </a:r>
            <a:r>
              <a:rPr sz="2400" dirty="0">
                <a:latin typeface="Arial MT"/>
                <a:cs typeface="Arial MT"/>
              </a:rPr>
              <a:t>be</a:t>
            </a:r>
            <a:r>
              <a:rPr sz="2400" spc="-60" dirty="0">
                <a:latin typeface="Arial MT"/>
                <a:cs typeface="Arial MT"/>
              </a:rPr>
              <a:t> </a:t>
            </a:r>
            <a:r>
              <a:rPr sz="2400" dirty="0">
                <a:latin typeface="Arial MT"/>
                <a:cs typeface="Arial MT"/>
              </a:rPr>
              <a:t>used</a:t>
            </a:r>
            <a:r>
              <a:rPr sz="2400" spc="-55" dirty="0">
                <a:latin typeface="Arial MT"/>
                <a:cs typeface="Arial MT"/>
              </a:rPr>
              <a:t> </a:t>
            </a:r>
            <a:r>
              <a:rPr sz="2400" dirty="0">
                <a:latin typeface="Arial MT"/>
                <a:cs typeface="Arial MT"/>
              </a:rPr>
              <a:t>in</a:t>
            </a:r>
            <a:r>
              <a:rPr sz="2400" spc="-70"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order</a:t>
            </a:r>
            <a:r>
              <a:rPr sz="2400" spc="-55" dirty="0">
                <a:latin typeface="Arial MT"/>
                <a:cs typeface="Arial MT"/>
              </a:rPr>
              <a:t> </a:t>
            </a:r>
            <a:r>
              <a:rPr sz="2400" dirty="0">
                <a:latin typeface="Arial MT"/>
                <a:cs typeface="Arial MT"/>
              </a:rPr>
              <a:t>they’re</a:t>
            </a:r>
            <a:r>
              <a:rPr sz="2400" spc="-60" dirty="0">
                <a:latin typeface="Arial MT"/>
                <a:cs typeface="Arial MT"/>
              </a:rPr>
              <a:t> </a:t>
            </a:r>
            <a:r>
              <a:rPr sz="2400" dirty="0">
                <a:latin typeface="Arial MT"/>
                <a:cs typeface="Arial MT"/>
              </a:rPr>
              <a:t>declared</a:t>
            </a:r>
            <a:r>
              <a:rPr sz="2400" spc="-35" dirty="0">
                <a:latin typeface="Arial MT"/>
                <a:cs typeface="Arial MT"/>
              </a:rPr>
              <a:t> </a:t>
            </a:r>
            <a:r>
              <a:rPr sz="2400" dirty="0">
                <a:latin typeface="Arial MT"/>
                <a:cs typeface="Arial MT"/>
              </a:rPr>
              <a:t>or</a:t>
            </a:r>
            <a:r>
              <a:rPr sz="2400" spc="-60" dirty="0">
                <a:latin typeface="Arial MT"/>
                <a:cs typeface="Arial MT"/>
              </a:rPr>
              <a:t> </a:t>
            </a:r>
            <a:r>
              <a:rPr sz="2400" dirty="0">
                <a:latin typeface="Arial MT"/>
                <a:cs typeface="Arial MT"/>
              </a:rPr>
              <a:t>out</a:t>
            </a:r>
            <a:r>
              <a:rPr sz="2400" spc="-55" dirty="0">
                <a:latin typeface="Arial MT"/>
                <a:cs typeface="Arial MT"/>
              </a:rPr>
              <a:t> </a:t>
            </a:r>
            <a:r>
              <a:rPr sz="2400" spc="-25" dirty="0">
                <a:latin typeface="Arial MT"/>
                <a:cs typeface="Arial MT"/>
              </a:rPr>
              <a:t>of </a:t>
            </a:r>
            <a:r>
              <a:rPr sz="2400" dirty="0">
                <a:latin typeface="Arial MT"/>
                <a:cs typeface="Arial MT"/>
              </a:rPr>
              <a:t>order</a:t>
            </a:r>
            <a:r>
              <a:rPr sz="2400" spc="-35" dirty="0">
                <a:latin typeface="Arial MT"/>
                <a:cs typeface="Arial MT"/>
              </a:rPr>
              <a:t> </a:t>
            </a:r>
            <a:r>
              <a:rPr sz="2400" dirty="0">
                <a:latin typeface="Arial MT"/>
                <a:cs typeface="Arial MT"/>
              </a:rPr>
              <a:t>if</a:t>
            </a:r>
            <a:r>
              <a:rPr sz="2400" spc="-50" dirty="0">
                <a:latin typeface="Arial MT"/>
                <a:cs typeface="Arial MT"/>
              </a:rPr>
              <a:t> </a:t>
            </a:r>
            <a:r>
              <a:rPr sz="2400" dirty="0">
                <a:latin typeface="Arial MT"/>
                <a:cs typeface="Arial MT"/>
              </a:rPr>
              <a:t>their</a:t>
            </a:r>
            <a:r>
              <a:rPr sz="2400" spc="-40" dirty="0">
                <a:latin typeface="Arial MT"/>
                <a:cs typeface="Arial MT"/>
              </a:rPr>
              <a:t> </a:t>
            </a:r>
            <a:r>
              <a:rPr sz="2400" dirty="0">
                <a:latin typeface="Arial MT"/>
                <a:cs typeface="Arial MT"/>
              </a:rPr>
              <a:t>name</a:t>
            </a:r>
            <a:r>
              <a:rPr sz="2400" spc="-40" dirty="0">
                <a:latin typeface="Arial MT"/>
                <a:cs typeface="Arial MT"/>
              </a:rPr>
              <a:t> </a:t>
            </a:r>
            <a:r>
              <a:rPr sz="2400" dirty="0">
                <a:latin typeface="Arial MT"/>
                <a:cs typeface="Arial MT"/>
              </a:rPr>
              <a:t>is</a:t>
            </a:r>
            <a:r>
              <a:rPr sz="2400" spc="-40" dirty="0">
                <a:latin typeface="Arial MT"/>
                <a:cs typeface="Arial MT"/>
              </a:rPr>
              <a:t> </a:t>
            </a:r>
            <a:r>
              <a:rPr sz="2400" spc="-10" dirty="0">
                <a:latin typeface="Arial MT"/>
                <a:cs typeface="Arial MT"/>
              </a:rPr>
              <a:t>used.</a:t>
            </a:r>
            <a:endParaRPr sz="2400">
              <a:latin typeface="Arial MT"/>
              <a:cs typeface="Arial MT"/>
            </a:endParaRPr>
          </a:p>
        </p:txBody>
      </p:sp>
      <p:sp>
        <p:nvSpPr>
          <p:cNvPr id="5" name="object 5"/>
          <p:cNvSpPr txBox="1"/>
          <p:nvPr/>
        </p:nvSpPr>
        <p:spPr>
          <a:xfrm>
            <a:off x="3932682" y="2807970"/>
            <a:ext cx="4328160" cy="707390"/>
          </a:xfrm>
          <a:prstGeom prst="rect">
            <a:avLst/>
          </a:prstGeom>
          <a:ln w="25400">
            <a:solidFill>
              <a:srgbClr val="BBBBBB"/>
            </a:solidFill>
          </a:ln>
        </p:spPr>
        <p:txBody>
          <a:bodyPr vert="horz" wrap="square" lIns="0" tIns="14604" rIns="0" bIns="0" rtlCol="0">
            <a:spAutoFit/>
          </a:bodyPr>
          <a:lstStyle/>
          <a:p>
            <a:pPr marL="91440">
              <a:lnSpc>
                <a:spcPct val="100000"/>
              </a:lnSpc>
              <a:spcBef>
                <a:spcPts val="115"/>
              </a:spcBef>
            </a:pPr>
            <a:r>
              <a:rPr sz="2000" b="1" dirty="0">
                <a:solidFill>
                  <a:srgbClr val="0000FF"/>
                </a:solidFill>
                <a:latin typeface="Courier New" panose="02070309020205020404"/>
                <a:cs typeface="Courier New" panose="02070309020205020404"/>
              </a:rPr>
              <a:t>def</a:t>
            </a:r>
            <a:r>
              <a:rPr sz="2000" b="1" spc="80" dirty="0">
                <a:solidFill>
                  <a:srgbClr val="0000FF"/>
                </a:solidFill>
                <a:latin typeface="Courier New" panose="02070309020205020404"/>
                <a:cs typeface="Courier New" panose="02070309020205020404"/>
              </a:rPr>
              <a:t> </a:t>
            </a:r>
            <a:r>
              <a:rPr sz="2000" spc="-10" dirty="0">
                <a:solidFill>
                  <a:srgbClr val="FF00FF"/>
                </a:solidFill>
                <a:latin typeface="Courier New" panose="02070309020205020404"/>
                <a:cs typeface="Courier New" panose="02070309020205020404"/>
              </a:rPr>
              <a:t>my_func</a:t>
            </a:r>
            <a:r>
              <a:rPr sz="2000" b="1" spc="-10" dirty="0">
                <a:solidFill>
                  <a:srgbClr val="000080"/>
                </a:solidFill>
                <a:latin typeface="Courier New" panose="02070309020205020404"/>
                <a:cs typeface="Courier New" panose="02070309020205020404"/>
              </a:rPr>
              <a:t>(</a:t>
            </a:r>
            <a:r>
              <a:rPr sz="2000" spc="-10" dirty="0">
                <a:latin typeface="Courier New" panose="02070309020205020404"/>
                <a:cs typeface="Courier New" panose="02070309020205020404"/>
              </a:rPr>
              <a:t>a</a:t>
            </a:r>
            <a:r>
              <a:rPr sz="2000" b="1" spc="-10" dirty="0">
                <a:solidFill>
                  <a:srgbClr val="000080"/>
                </a:solidFill>
                <a:latin typeface="Courier New" panose="02070309020205020404"/>
                <a:cs typeface="Courier New" panose="02070309020205020404"/>
              </a:rPr>
              <a:t>,</a:t>
            </a:r>
            <a:r>
              <a:rPr sz="2000" spc="-10" dirty="0">
                <a:latin typeface="Courier New" panose="02070309020205020404"/>
                <a:cs typeface="Courier New" panose="02070309020205020404"/>
              </a:rPr>
              <a:t>b</a:t>
            </a:r>
            <a:r>
              <a:rPr sz="2000" b="1" spc="-10" dirty="0">
                <a:solidFill>
                  <a:srgbClr val="000080"/>
                </a:solidFill>
                <a:latin typeface="Courier New" panose="02070309020205020404"/>
                <a:cs typeface="Courier New" panose="02070309020205020404"/>
              </a:rPr>
              <a:t>,</a:t>
            </a:r>
            <a:r>
              <a:rPr sz="2000" spc="-10" dirty="0">
                <a:latin typeface="Courier New" panose="02070309020205020404"/>
                <a:cs typeface="Courier New" panose="02070309020205020404"/>
              </a:rPr>
              <a:t>c</a:t>
            </a:r>
            <a:r>
              <a:rPr sz="2000" b="1" spc="-10" dirty="0">
                <a:solidFill>
                  <a:srgbClr val="000080"/>
                </a:solidFill>
                <a:latin typeface="Courier New" panose="02070309020205020404"/>
                <a:cs typeface="Courier New" panose="02070309020205020404"/>
              </a:rPr>
              <a:t>=</a:t>
            </a:r>
            <a:r>
              <a:rPr sz="2000" spc="-10" dirty="0">
                <a:solidFill>
                  <a:srgbClr val="FF0000"/>
                </a:solidFill>
                <a:latin typeface="Courier New" panose="02070309020205020404"/>
                <a:cs typeface="Courier New" panose="02070309020205020404"/>
              </a:rPr>
              <a:t>10</a:t>
            </a:r>
            <a:r>
              <a:rPr sz="2000" b="1" spc="-10" dirty="0">
                <a:solidFill>
                  <a:srgbClr val="000080"/>
                </a:solidFill>
                <a:latin typeface="Courier New" panose="02070309020205020404"/>
                <a:cs typeface="Courier New" panose="02070309020205020404"/>
              </a:rPr>
              <a:t>,</a:t>
            </a:r>
            <a:r>
              <a:rPr sz="2000" spc="-10" dirty="0">
                <a:latin typeface="Courier New" panose="02070309020205020404"/>
                <a:cs typeface="Courier New" panose="02070309020205020404"/>
              </a:rPr>
              <a:t>d</a:t>
            </a:r>
            <a:r>
              <a:rPr sz="2000" b="1" spc="-10" dirty="0">
                <a:solidFill>
                  <a:srgbClr val="000080"/>
                </a:solidFill>
                <a:latin typeface="Courier New" panose="02070309020205020404"/>
                <a:cs typeface="Courier New" panose="02070309020205020404"/>
              </a:rPr>
              <a:t>=-</a:t>
            </a:r>
            <a:r>
              <a:rPr sz="2000" spc="-25" dirty="0">
                <a:solidFill>
                  <a:srgbClr val="FF0000"/>
                </a:solidFill>
                <a:latin typeface="Courier New" panose="02070309020205020404"/>
                <a:cs typeface="Courier New" panose="02070309020205020404"/>
              </a:rPr>
              <a:t>1</a:t>
            </a:r>
            <a:r>
              <a:rPr sz="2000" b="1" spc="-25" dirty="0">
                <a:solidFill>
                  <a:srgbClr val="000080"/>
                </a:solidFill>
                <a:latin typeface="Courier New" panose="02070309020205020404"/>
                <a:cs typeface="Courier New" panose="02070309020205020404"/>
              </a:rPr>
              <a:t>):</a:t>
            </a:r>
            <a:endParaRPr sz="2000">
              <a:latin typeface="Courier New" panose="02070309020205020404"/>
              <a:cs typeface="Courier New" panose="02070309020205020404"/>
            </a:endParaRPr>
          </a:p>
          <a:p>
            <a:pPr marL="701040">
              <a:lnSpc>
                <a:spcPct val="100000"/>
              </a:lnSpc>
            </a:pPr>
            <a:r>
              <a:rPr sz="2000" dirty="0">
                <a:latin typeface="Courier New" panose="02070309020205020404"/>
                <a:cs typeface="Courier New" panose="02070309020205020404"/>
              </a:rPr>
              <a:t>…some</a:t>
            </a:r>
            <a:r>
              <a:rPr sz="2000" spc="-25" dirty="0">
                <a:latin typeface="Courier New" panose="02070309020205020404"/>
                <a:cs typeface="Courier New" panose="02070309020205020404"/>
              </a:rPr>
              <a:t> </a:t>
            </a:r>
            <a:r>
              <a:rPr sz="2000" spc="-10" dirty="0">
                <a:latin typeface="Courier New" panose="02070309020205020404"/>
                <a:cs typeface="Courier New" panose="02070309020205020404"/>
              </a:rPr>
              <a:t>code…</a:t>
            </a:r>
            <a:endParaRPr sz="2000">
              <a:latin typeface="Courier New" panose="02070309020205020404"/>
              <a:cs typeface="Courier New" panose="02070309020205020404"/>
            </a:endParaRPr>
          </a:p>
        </p:txBody>
      </p:sp>
      <p:graphicFrame>
        <p:nvGraphicFramePr>
          <p:cNvPr id="6" name="object 6"/>
          <p:cNvGraphicFramePr>
            <a:graphicFrameLocks noGrp="1"/>
          </p:cNvGraphicFramePr>
          <p:nvPr/>
        </p:nvGraphicFramePr>
        <p:xfrm>
          <a:off x="2604770" y="5493258"/>
          <a:ext cx="7060565" cy="1013460"/>
        </p:xfrm>
        <a:graphic>
          <a:graphicData uri="http://schemas.openxmlformats.org/drawingml/2006/table">
            <a:tbl>
              <a:tblPr firstRow="1" bandRow="1">
                <a:tableStyleId>{2D5ABB26-0587-4C30-8999-92F81FD0307C}</a:tableStyleId>
              </a:tblPr>
              <a:tblGrid>
                <a:gridCol w="3291840"/>
                <a:gridCol w="381000"/>
                <a:gridCol w="763270"/>
                <a:gridCol w="763270"/>
                <a:gridCol w="839469"/>
                <a:gridCol w="918209"/>
              </a:tblGrid>
              <a:tr h="353695">
                <a:tc>
                  <a:txBody>
                    <a:bodyPr/>
                    <a:lstStyle/>
                    <a:p>
                      <a:pPr marL="90805">
                        <a:lnSpc>
                          <a:spcPct val="100000"/>
                        </a:lnSpc>
                        <a:spcBef>
                          <a:spcPts val="120"/>
                        </a:spcBef>
                      </a:pPr>
                      <a:r>
                        <a:rPr sz="2000" spc="-10" dirty="0">
                          <a:latin typeface="Courier New" panose="02070309020205020404"/>
                          <a:cs typeface="Courier New" panose="02070309020205020404"/>
                        </a:rPr>
                        <a:t>my_func</a:t>
                      </a:r>
                      <a:r>
                        <a:rPr sz="2000" b="1" spc="-10" dirty="0">
                          <a:solidFill>
                            <a:srgbClr val="000080"/>
                          </a:solidFill>
                          <a:latin typeface="Courier New" panose="02070309020205020404"/>
                          <a:cs typeface="Courier New" panose="02070309020205020404"/>
                        </a:rPr>
                        <a:t>(</a:t>
                      </a:r>
                      <a:r>
                        <a:rPr sz="2000" spc="-10" dirty="0">
                          <a:latin typeface="Courier New" panose="02070309020205020404"/>
                          <a:cs typeface="Courier New" panose="02070309020205020404"/>
                        </a:rPr>
                        <a:t>x</a:t>
                      </a:r>
                      <a:r>
                        <a:rPr sz="2000" b="1" spc="-10" dirty="0">
                          <a:solidFill>
                            <a:srgbClr val="000080"/>
                          </a:solidFill>
                          <a:latin typeface="Courier New" panose="02070309020205020404"/>
                          <a:cs typeface="Courier New" panose="02070309020205020404"/>
                        </a:rPr>
                        <a:t>,</a:t>
                      </a:r>
                      <a:r>
                        <a:rPr sz="2000" spc="-10" dirty="0">
                          <a:latin typeface="Courier New" panose="02070309020205020404"/>
                          <a:cs typeface="Courier New" panose="02070309020205020404"/>
                        </a:rPr>
                        <a:t>y</a:t>
                      </a:r>
                      <a:r>
                        <a:rPr sz="2000" b="1" spc="-10" dirty="0">
                          <a:solidFill>
                            <a:srgbClr val="000080"/>
                          </a:solidFill>
                          <a:latin typeface="Courier New" panose="02070309020205020404"/>
                          <a:cs typeface="Courier New" panose="02070309020205020404"/>
                        </a:rPr>
                        <a:t>)</a:t>
                      </a:r>
                      <a:endParaRPr sz="2000">
                        <a:latin typeface="Courier New" panose="02070309020205020404"/>
                        <a:cs typeface="Courier New" panose="02070309020205020404"/>
                      </a:endParaRPr>
                    </a:p>
                  </a:txBody>
                  <a:tcPr marL="0" marR="0" marT="15240" marB="0">
                    <a:lnL w="28575">
                      <a:solidFill>
                        <a:srgbClr val="BBBBBB"/>
                      </a:solidFill>
                      <a:prstDash val="solid"/>
                    </a:lnL>
                    <a:lnT w="28575">
                      <a:solidFill>
                        <a:srgbClr val="BBBBBB"/>
                      </a:solidFill>
                      <a:prstDash val="solid"/>
                    </a:lnT>
                  </a:tcPr>
                </a:tc>
                <a:tc>
                  <a:txBody>
                    <a:bodyPr/>
                    <a:lstStyle/>
                    <a:p>
                      <a:pPr marL="75565" algn="ctr">
                        <a:lnSpc>
                          <a:spcPct val="100000"/>
                        </a:lnSpc>
                        <a:spcBef>
                          <a:spcPts val="120"/>
                        </a:spcBef>
                      </a:pPr>
                      <a:r>
                        <a:rPr sz="2000" spc="-50" dirty="0">
                          <a:solidFill>
                            <a:srgbClr val="008000"/>
                          </a:solidFill>
                          <a:latin typeface="Courier New" panose="02070309020205020404"/>
                          <a:cs typeface="Courier New" panose="02070309020205020404"/>
                        </a:rPr>
                        <a:t>#</a:t>
                      </a:r>
                      <a:endParaRPr sz="2000">
                        <a:latin typeface="Courier New" panose="02070309020205020404"/>
                        <a:cs typeface="Courier New" panose="02070309020205020404"/>
                      </a:endParaRPr>
                    </a:p>
                  </a:txBody>
                  <a:tcPr marL="0" marR="0" marT="15240" marB="0">
                    <a:lnT w="28575">
                      <a:solidFill>
                        <a:srgbClr val="BBBBBB"/>
                      </a:solidFill>
                      <a:prstDash val="solid"/>
                    </a:lnT>
                  </a:tcPr>
                </a:tc>
                <a:tc>
                  <a:txBody>
                    <a:bodyPr/>
                    <a:lstStyle/>
                    <a:p>
                      <a:pPr algn="ctr">
                        <a:lnSpc>
                          <a:spcPct val="100000"/>
                        </a:lnSpc>
                        <a:spcBef>
                          <a:spcPts val="120"/>
                        </a:spcBef>
                      </a:pPr>
                      <a:r>
                        <a:rPr sz="2000" spc="-20" dirty="0">
                          <a:solidFill>
                            <a:srgbClr val="008000"/>
                          </a:solidFill>
                          <a:latin typeface="Courier New" panose="02070309020205020404"/>
                          <a:cs typeface="Courier New" panose="02070309020205020404"/>
                        </a:rPr>
                        <a:t>a=x,</a:t>
                      </a:r>
                      <a:endParaRPr sz="2000">
                        <a:latin typeface="Courier New" panose="02070309020205020404"/>
                        <a:cs typeface="Courier New" panose="02070309020205020404"/>
                      </a:endParaRPr>
                    </a:p>
                  </a:txBody>
                  <a:tcPr marL="0" marR="0" marT="15240" marB="0">
                    <a:lnT w="28575">
                      <a:solidFill>
                        <a:srgbClr val="BBBBBB"/>
                      </a:solidFill>
                      <a:prstDash val="solid"/>
                    </a:lnT>
                  </a:tcPr>
                </a:tc>
                <a:tc>
                  <a:txBody>
                    <a:bodyPr/>
                    <a:lstStyle/>
                    <a:p>
                      <a:pPr algn="ctr">
                        <a:lnSpc>
                          <a:spcPct val="100000"/>
                        </a:lnSpc>
                        <a:spcBef>
                          <a:spcPts val="120"/>
                        </a:spcBef>
                      </a:pPr>
                      <a:r>
                        <a:rPr sz="2000" spc="-20" dirty="0">
                          <a:solidFill>
                            <a:srgbClr val="008000"/>
                          </a:solidFill>
                          <a:latin typeface="Courier New" panose="02070309020205020404"/>
                          <a:cs typeface="Courier New" panose="02070309020205020404"/>
                        </a:rPr>
                        <a:t>b=y,</a:t>
                      </a:r>
                      <a:endParaRPr sz="2000">
                        <a:latin typeface="Courier New" panose="02070309020205020404"/>
                        <a:cs typeface="Courier New" panose="02070309020205020404"/>
                      </a:endParaRPr>
                    </a:p>
                  </a:txBody>
                  <a:tcPr marL="0" marR="0" marT="15240" marB="0">
                    <a:lnT w="28575">
                      <a:solidFill>
                        <a:srgbClr val="BBBBBB"/>
                      </a:solidFill>
                      <a:prstDash val="solid"/>
                    </a:lnT>
                  </a:tcPr>
                </a:tc>
                <a:tc>
                  <a:txBody>
                    <a:bodyPr/>
                    <a:lstStyle/>
                    <a:p>
                      <a:pPr marL="76200">
                        <a:lnSpc>
                          <a:spcPct val="100000"/>
                        </a:lnSpc>
                        <a:spcBef>
                          <a:spcPts val="120"/>
                        </a:spcBef>
                      </a:pPr>
                      <a:r>
                        <a:rPr sz="2000" spc="-10" dirty="0">
                          <a:solidFill>
                            <a:srgbClr val="008000"/>
                          </a:solidFill>
                          <a:latin typeface="Courier New" panose="02070309020205020404"/>
                          <a:cs typeface="Courier New" panose="02070309020205020404"/>
                        </a:rPr>
                        <a:t>c=10,</a:t>
                      </a:r>
                      <a:endParaRPr sz="2000">
                        <a:latin typeface="Courier New" panose="02070309020205020404"/>
                        <a:cs typeface="Courier New" panose="02070309020205020404"/>
                      </a:endParaRPr>
                    </a:p>
                  </a:txBody>
                  <a:tcPr marL="0" marR="0" marT="15240" marB="0">
                    <a:lnT w="28575">
                      <a:solidFill>
                        <a:srgbClr val="BBBBBB"/>
                      </a:solidFill>
                      <a:prstDash val="solid"/>
                    </a:lnT>
                  </a:tcPr>
                </a:tc>
                <a:tc>
                  <a:txBody>
                    <a:bodyPr/>
                    <a:lstStyle/>
                    <a:p>
                      <a:pPr marL="152400">
                        <a:lnSpc>
                          <a:spcPct val="100000"/>
                        </a:lnSpc>
                        <a:spcBef>
                          <a:spcPts val="120"/>
                        </a:spcBef>
                      </a:pPr>
                      <a:r>
                        <a:rPr sz="2000" spc="-25" dirty="0">
                          <a:solidFill>
                            <a:srgbClr val="008000"/>
                          </a:solidFill>
                          <a:latin typeface="Courier New" panose="02070309020205020404"/>
                          <a:cs typeface="Courier New" panose="02070309020205020404"/>
                        </a:rPr>
                        <a:t>d=-</a:t>
                      </a:r>
                      <a:r>
                        <a:rPr sz="2000" spc="-50" dirty="0">
                          <a:solidFill>
                            <a:srgbClr val="008000"/>
                          </a:solidFill>
                          <a:latin typeface="Courier New" panose="02070309020205020404"/>
                          <a:cs typeface="Courier New" panose="02070309020205020404"/>
                        </a:rPr>
                        <a:t>1</a:t>
                      </a:r>
                      <a:endParaRPr sz="2000">
                        <a:latin typeface="Courier New" panose="02070309020205020404"/>
                        <a:cs typeface="Courier New" panose="02070309020205020404"/>
                      </a:endParaRPr>
                    </a:p>
                  </a:txBody>
                  <a:tcPr marL="0" marR="0" marT="15240" marB="0">
                    <a:lnR w="28575">
                      <a:solidFill>
                        <a:srgbClr val="BBBBBB"/>
                      </a:solidFill>
                      <a:prstDash val="solid"/>
                    </a:lnR>
                    <a:lnT w="28575">
                      <a:solidFill>
                        <a:srgbClr val="BBBBBB"/>
                      </a:solidFill>
                      <a:prstDash val="solid"/>
                    </a:lnT>
                  </a:tcPr>
                </a:tc>
              </a:tr>
              <a:tr h="307340">
                <a:tc>
                  <a:txBody>
                    <a:bodyPr/>
                    <a:lstStyle/>
                    <a:p>
                      <a:pPr marL="90805">
                        <a:lnSpc>
                          <a:spcPts val="2135"/>
                        </a:lnSpc>
                      </a:pPr>
                      <a:r>
                        <a:rPr sz="2000" spc="-10" dirty="0">
                          <a:latin typeface="Courier New" panose="02070309020205020404"/>
                          <a:cs typeface="Courier New" panose="02070309020205020404"/>
                        </a:rPr>
                        <a:t>my_func</a:t>
                      </a:r>
                      <a:r>
                        <a:rPr sz="2000" b="1" spc="-10" dirty="0">
                          <a:solidFill>
                            <a:srgbClr val="000080"/>
                          </a:solidFill>
                          <a:latin typeface="Courier New" panose="02070309020205020404"/>
                          <a:cs typeface="Courier New" panose="02070309020205020404"/>
                        </a:rPr>
                        <a:t>(</a:t>
                      </a:r>
                      <a:r>
                        <a:rPr sz="2000" spc="-10" dirty="0">
                          <a:latin typeface="Courier New" panose="02070309020205020404"/>
                          <a:cs typeface="Courier New" panose="02070309020205020404"/>
                        </a:rPr>
                        <a:t>x</a:t>
                      </a:r>
                      <a:r>
                        <a:rPr sz="2000" b="1" spc="-10" dirty="0">
                          <a:solidFill>
                            <a:srgbClr val="000080"/>
                          </a:solidFill>
                          <a:latin typeface="Courier New" panose="02070309020205020404"/>
                          <a:cs typeface="Courier New" panose="02070309020205020404"/>
                        </a:rPr>
                        <a:t>,</a:t>
                      </a:r>
                      <a:r>
                        <a:rPr sz="2000" spc="-10" dirty="0">
                          <a:latin typeface="Courier New" panose="02070309020205020404"/>
                          <a:cs typeface="Courier New" panose="02070309020205020404"/>
                        </a:rPr>
                        <a:t>y</a:t>
                      </a:r>
                      <a:r>
                        <a:rPr sz="2000" b="1" spc="-10" dirty="0">
                          <a:solidFill>
                            <a:srgbClr val="000080"/>
                          </a:solidFill>
                          <a:latin typeface="Courier New" panose="02070309020205020404"/>
                          <a:cs typeface="Courier New" panose="02070309020205020404"/>
                        </a:rPr>
                        <a:t>,</a:t>
                      </a:r>
                      <a:r>
                        <a:rPr sz="2000" spc="-10" dirty="0">
                          <a:latin typeface="Courier New" panose="02070309020205020404"/>
                          <a:cs typeface="Courier New" panose="02070309020205020404"/>
                        </a:rPr>
                        <a:t>z</a:t>
                      </a:r>
                      <a:r>
                        <a:rPr sz="2000" b="1" spc="-10" dirty="0">
                          <a:solidFill>
                            <a:srgbClr val="000080"/>
                          </a:solidFill>
                          <a:latin typeface="Courier New" panose="02070309020205020404"/>
                          <a:cs typeface="Courier New" panose="02070309020205020404"/>
                        </a:rPr>
                        <a:t>)</a:t>
                      </a:r>
                      <a:endParaRPr sz="2000">
                        <a:latin typeface="Courier New" panose="02070309020205020404"/>
                        <a:cs typeface="Courier New" panose="02070309020205020404"/>
                      </a:endParaRPr>
                    </a:p>
                  </a:txBody>
                  <a:tcPr marL="0" marR="0" marT="0" marB="0">
                    <a:lnL w="28575">
                      <a:solidFill>
                        <a:srgbClr val="BBBBBB"/>
                      </a:solidFill>
                      <a:prstDash val="solid"/>
                    </a:lnL>
                  </a:tcPr>
                </a:tc>
                <a:tc>
                  <a:txBody>
                    <a:bodyPr/>
                    <a:lstStyle/>
                    <a:p>
                      <a:pPr marL="75565" algn="ctr">
                        <a:lnSpc>
                          <a:spcPts val="2135"/>
                        </a:lnSpc>
                      </a:pPr>
                      <a:r>
                        <a:rPr sz="2000" spc="-50" dirty="0">
                          <a:solidFill>
                            <a:srgbClr val="008000"/>
                          </a:solidFill>
                          <a:latin typeface="Courier New" panose="02070309020205020404"/>
                          <a:cs typeface="Courier New" panose="02070309020205020404"/>
                        </a:rPr>
                        <a:t>#</a:t>
                      </a:r>
                      <a:endParaRPr sz="2000">
                        <a:latin typeface="Courier New" panose="02070309020205020404"/>
                        <a:cs typeface="Courier New" panose="02070309020205020404"/>
                      </a:endParaRPr>
                    </a:p>
                  </a:txBody>
                  <a:tcPr marL="0" marR="0" marT="0" marB="0"/>
                </a:tc>
                <a:tc>
                  <a:txBody>
                    <a:bodyPr/>
                    <a:lstStyle/>
                    <a:p>
                      <a:pPr algn="ctr">
                        <a:lnSpc>
                          <a:spcPts val="2135"/>
                        </a:lnSpc>
                      </a:pPr>
                      <a:r>
                        <a:rPr sz="2000" spc="-20" dirty="0">
                          <a:solidFill>
                            <a:srgbClr val="008000"/>
                          </a:solidFill>
                          <a:latin typeface="Courier New" panose="02070309020205020404"/>
                          <a:cs typeface="Courier New" panose="02070309020205020404"/>
                        </a:rPr>
                        <a:t>a=x,</a:t>
                      </a:r>
                      <a:endParaRPr sz="2000">
                        <a:latin typeface="Courier New" panose="02070309020205020404"/>
                        <a:cs typeface="Courier New" panose="02070309020205020404"/>
                      </a:endParaRPr>
                    </a:p>
                  </a:txBody>
                  <a:tcPr marL="0" marR="0" marT="0" marB="0"/>
                </a:tc>
                <a:tc>
                  <a:txBody>
                    <a:bodyPr/>
                    <a:lstStyle/>
                    <a:p>
                      <a:pPr algn="ctr">
                        <a:lnSpc>
                          <a:spcPts val="2135"/>
                        </a:lnSpc>
                      </a:pPr>
                      <a:r>
                        <a:rPr sz="2000" spc="-20" dirty="0">
                          <a:solidFill>
                            <a:srgbClr val="008000"/>
                          </a:solidFill>
                          <a:latin typeface="Courier New" panose="02070309020205020404"/>
                          <a:cs typeface="Courier New" panose="02070309020205020404"/>
                        </a:rPr>
                        <a:t>b=y,</a:t>
                      </a:r>
                      <a:endParaRPr sz="2000">
                        <a:latin typeface="Courier New" panose="02070309020205020404"/>
                        <a:cs typeface="Courier New" panose="02070309020205020404"/>
                      </a:endParaRPr>
                    </a:p>
                  </a:txBody>
                  <a:tcPr marL="0" marR="0" marT="0" marB="0"/>
                </a:tc>
                <a:tc>
                  <a:txBody>
                    <a:bodyPr/>
                    <a:lstStyle/>
                    <a:p>
                      <a:pPr marL="76200">
                        <a:lnSpc>
                          <a:spcPts val="2135"/>
                        </a:lnSpc>
                      </a:pPr>
                      <a:r>
                        <a:rPr sz="2000" spc="-20" dirty="0">
                          <a:solidFill>
                            <a:srgbClr val="008000"/>
                          </a:solidFill>
                          <a:latin typeface="Courier New" panose="02070309020205020404"/>
                          <a:cs typeface="Courier New" panose="02070309020205020404"/>
                        </a:rPr>
                        <a:t>c=z,</a:t>
                      </a:r>
                      <a:endParaRPr sz="2000">
                        <a:latin typeface="Courier New" panose="02070309020205020404"/>
                        <a:cs typeface="Courier New" panose="02070309020205020404"/>
                      </a:endParaRPr>
                    </a:p>
                  </a:txBody>
                  <a:tcPr marL="0" marR="0" marT="0" marB="0"/>
                </a:tc>
                <a:tc>
                  <a:txBody>
                    <a:bodyPr/>
                    <a:lstStyle/>
                    <a:p>
                      <a:pPr>
                        <a:lnSpc>
                          <a:spcPts val="2135"/>
                        </a:lnSpc>
                      </a:pPr>
                      <a:r>
                        <a:rPr sz="2000" spc="-25" dirty="0">
                          <a:solidFill>
                            <a:srgbClr val="008000"/>
                          </a:solidFill>
                          <a:latin typeface="Courier New" panose="02070309020205020404"/>
                          <a:cs typeface="Courier New" panose="02070309020205020404"/>
                        </a:rPr>
                        <a:t>d=-</a:t>
                      </a:r>
                      <a:r>
                        <a:rPr sz="2000" spc="-50" dirty="0">
                          <a:solidFill>
                            <a:srgbClr val="008000"/>
                          </a:solidFill>
                          <a:latin typeface="Courier New" panose="02070309020205020404"/>
                          <a:cs typeface="Courier New" panose="02070309020205020404"/>
                        </a:rPr>
                        <a:t>1</a:t>
                      </a:r>
                      <a:endParaRPr sz="2000">
                        <a:latin typeface="Courier New" panose="02070309020205020404"/>
                        <a:cs typeface="Courier New" panose="02070309020205020404"/>
                      </a:endParaRPr>
                    </a:p>
                  </a:txBody>
                  <a:tcPr marL="0" marR="0" marT="0" marB="0">
                    <a:lnR w="28575">
                      <a:solidFill>
                        <a:srgbClr val="BBBBBB"/>
                      </a:solidFill>
                      <a:prstDash val="solid"/>
                    </a:lnR>
                  </a:tcPr>
                </a:tc>
              </a:tr>
              <a:tr h="352425">
                <a:tc>
                  <a:txBody>
                    <a:bodyPr/>
                    <a:lstStyle/>
                    <a:p>
                      <a:pPr marL="90805">
                        <a:lnSpc>
                          <a:spcPts val="2155"/>
                        </a:lnSpc>
                      </a:pPr>
                      <a:r>
                        <a:rPr sz="2000" spc="-10" dirty="0">
                          <a:latin typeface="Courier New" panose="02070309020205020404"/>
                          <a:cs typeface="Courier New" panose="02070309020205020404"/>
                        </a:rPr>
                        <a:t>my_func</a:t>
                      </a:r>
                      <a:r>
                        <a:rPr sz="2000" b="1" spc="-10" dirty="0">
                          <a:solidFill>
                            <a:srgbClr val="000080"/>
                          </a:solidFill>
                          <a:latin typeface="Courier New" panose="02070309020205020404"/>
                          <a:cs typeface="Courier New" panose="02070309020205020404"/>
                        </a:rPr>
                        <a:t>(</a:t>
                      </a:r>
                      <a:r>
                        <a:rPr sz="2000" spc="-10" dirty="0">
                          <a:latin typeface="Courier New" panose="02070309020205020404"/>
                          <a:cs typeface="Courier New" panose="02070309020205020404"/>
                        </a:rPr>
                        <a:t>x</a:t>
                      </a:r>
                      <a:r>
                        <a:rPr sz="2000" b="1" spc="-10" dirty="0">
                          <a:solidFill>
                            <a:srgbClr val="000080"/>
                          </a:solidFill>
                          <a:latin typeface="Courier New" panose="02070309020205020404"/>
                          <a:cs typeface="Courier New" panose="02070309020205020404"/>
                        </a:rPr>
                        <a:t>,</a:t>
                      </a:r>
                      <a:r>
                        <a:rPr sz="2000" spc="-10" dirty="0">
                          <a:latin typeface="Courier New" panose="02070309020205020404"/>
                          <a:cs typeface="Courier New" panose="02070309020205020404"/>
                        </a:rPr>
                        <a:t>y</a:t>
                      </a:r>
                      <a:r>
                        <a:rPr sz="2000" b="1" spc="-10" dirty="0">
                          <a:solidFill>
                            <a:srgbClr val="000080"/>
                          </a:solidFill>
                          <a:latin typeface="Courier New" panose="02070309020205020404"/>
                          <a:cs typeface="Courier New" panose="02070309020205020404"/>
                        </a:rPr>
                        <a:t>,</a:t>
                      </a:r>
                      <a:r>
                        <a:rPr sz="2000" spc="-10" dirty="0">
                          <a:latin typeface="Courier New" panose="02070309020205020404"/>
                          <a:cs typeface="Courier New" panose="02070309020205020404"/>
                        </a:rPr>
                        <a:t>d</a:t>
                      </a:r>
                      <a:r>
                        <a:rPr sz="2000" b="1" spc="-10" dirty="0">
                          <a:solidFill>
                            <a:srgbClr val="000080"/>
                          </a:solidFill>
                          <a:latin typeface="Courier New" panose="02070309020205020404"/>
                          <a:cs typeface="Courier New" panose="02070309020205020404"/>
                        </a:rPr>
                        <a:t>=</a:t>
                      </a:r>
                      <a:r>
                        <a:rPr sz="2000" spc="-10" dirty="0">
                          <a:latin typeface="Courier New" panose="02070309020205020404"/>
                          <a:cs typeface="Courier New" panose="02070309020205020404"/>
                        </a:rPr>
                        <a:t>w</a:t>
                      </a:r>
                      <a:r>
                        <a:rPr sz="2000" b="1" spc="-10" dirty="0">
                          <a:solidFill>
                            <a:srgbClr val="000080"/>
                          </a:solidFill>
                          <a:latin typeface="Courier New" panose="02070309020205020404"/>
                          <a:cs typeface="Courier New" panose="02070309020205020404"/>
                        </a:rPr>
                        <a:t>,</a:t>
                      </a:r>
                      <a:r>
                        <a:rPr sz="2000" spc="-10" dirty="0">
                          <a:latin typeface="Courier New" panose="02070309020205020404"/>
                          <a:cs typeface="Courier New" panose="02070309020205020404"/>
                        </a:rPr>
                        <a:t>c</a:t>
                      </a:r>
                      <a:r>
                        <a:rPr sz="2000" b="1" spc="-10" dirty="0">
                          <a:solidFill>
                            <a:srgbClr val="000080"/>
                          </a:solidFill>
                          <a:latin typeface="Courier New" panose="02070309020205020404"/>
                          <a:cs typeface="Courier New" panose="02070309020205020404"/>
                        </a:rPr>
                        <a:t>=</a:t>
                      </a:r>
                      <a:r>
                        <a:rPr sz="2000" spc="-10" dirty="0">
                          <a:latin typeface="Courier New" panose="02070309020205020404"/>
                          <a:cs typeface="Courier New" panose="02070309020205020404"/>
                        </a:rPr>
                        <a:t>z</a:t>
                      </a:r>
                      <a:r>
                        <a:rPr sz="2000" b="1" spc="-10" dirty="0">
                          <a:solidFill>
                            <a:srgbClr val="000080"/>
                          </a:solidFill>
                          <a:latin typeface="Courier New" panose="02070309020205020404"/>
                          <a:cs typeface="Courier New" panose="02070309020205020404"/>
                        </a:rPr>
                        <a:t>)</a:t>
                      </a:r>
                      <a:endParaRPr sz="2000">
                        <a:latin typeface="Courier New" panose="02070309020205020404"/>
                        <a:cs typeface="Courier New" panose="02070309020205020404"/>
                      </a:endParaRPr>
                    </a:p>
                  </a:txBody>
                  <a:tcPr marL="0" marR="0" marT="0" marB="0">
                    <a:lnL w="28575">
                      <a:solidFill>
                        <a:srgbClr val="BBBBBB"/>
                      </a:solidFill>
                      <a:prstDash val="solid"/>
                    </a:lnL>
                    <a:lnB w="28575">
                      <a:solidFill>
                        <a:srgbClr val="BBBBBB"/>
                      </a:solidFill>
                      <a:prstDash val="solid"/>
                    </a:lnB>
                  </a:tcPr>
                </a:tc>
                <a:tc>
                  <a:txBody>
                    <a:bodyPr/>
                    <a:lstStyle/>
                    <a:p>
                      <a:pPr marL="75565" algn="ctr">
                        <a:lnSpc>
                          <a:spcPts val="2155"/>
                        </a:lnSpc>
                      </a:pPr>
                      <a:r>
                        <a:rPr sz="2000" spc="-50" dirty="0">
                          <a:solidFill>
                            <a:srgbClr val="008000"/>
                          </a:solidFill>
                          <a:latin typeface="Courier New" panose="02070309020205020404"/>
                          <a:cs typeface="Courier New" panose="02070309020205020404"/>
                        </a:rPr>
                        <a:t>#</a:t>
                      </a:r>
                      <a:endParaRPr sz="2000">
                        <a:latin typeface="Courier New" panose="02070309020205020404"/>
                        <a:cs typeface="Courier New" panose="02070309020205020404"/>
                      </a:endParaRPr>
                    </a:p>
                  </a:txBody>
                  <a:tcPr marL="0" marR="0" marT="0" marB="0">
                    <a:lnB w="28575">
                      <a:solidFill>
                        <a:srgbClr val="BBBBBB"/>
                      </a:solidFill>
                      <a:prstDash val="solid"/>
                    </a:lnB>
                  </a:tcPr>
                </a:tc>
                <a:tc>
                  <a:txBody>
                    <a:bodyPr/>
                    <a:lstStyle/>
                    <a:p>
                      <a:pPr algn="ctr">
                        <a:lnSpc>
                          <a:spcPts val="2155"/>
                        </a:lnSpc>
                      </a:pPr>
                      <a:r>
                        <a:rPr sz="2000" spc="-20" dirty="0">
                          <a:solidFill>
                            <a:srgbClr val="008000"/>
                          </a:solidFill>
                          <a:latin typeface="Courier New" panose="02070309020205020404"/>
                          <a:cs typeface="Courier New" panose="02070309020205020404"/>
                        </a:rPr>
                        <a:t>a=x,</a:t>
                      </a:r>
                      <a:endParaRPr sz="2000">
                        <a:latin typeface="Courier New" panose="02070309020205020404"/>
                        <a:cs typeface="Courier New" panose="02070309020205020404"/>
                      </a:endParaRPr>
                    </a:p>
                  </a:txBody>
                  <a:tcPr marL="0" marR="0" marT="0" marB="0">
                    <a:lnB w="28575">
                      <a:solidFill>
                        <a:srgbClr val="BBBBBB"/>
                      </a:solidFill>
                      <a:prstDash val="solid"/>
                    </a:lnB>
                  </a:tcPr>
                </a:tc>
                <a:tc>
                  <a:txBody>
                    <a:bodyPr/>
                    <a:lstStyle/>
                    <a:p>
                      <a:pPr algn="ctr">
                        <a:lnSpc>
                          <a:spcPts val="2155"/>
                        </a:lnSpc>
                      </a:pPr>
                      <a:r>
                        <a:rPr sz="2000" spc="-20" dirty="0">
                          <a:solidFill>
                            <a:srgbClr val="008000"/>
                          </a:solidFill>
                          <a:latin typeface="Courier New" panose="02070309020205020404"/>
                          <a:cs typeface="Courier New" panose="02070309020205020404"/>
                        </a:rPr>
                        <a:t>b=y,</a:t>
                      </a:r>
                      <a:endParaRPr sz="2000">
                        <a:latin typeface="Courier New" panose="02070309020205020404"/>
                        <a:cs typeface="Courier New" panose="02070309020205020404"/>
                      </a:endParaRPr>
                    </a:p>
                  </a:txBody>
                  <a:tcPr marL="0" marR="0" marT="0" marB="0">
                    <a:lnB w="28575">
                      <a:solidFill>
                        <a:srgbClr val="BBBBBB"/>
                      </a:solidFill>
                      <a:prstDash val="solid"/>
                    </a:lnB>
                  </a:tcPr>
                </a:tc>
                <a:tc>
                  <a:txBody>
                    <a:bodyPr/>
                    <a:lstStyle/>
                    <a:p>
                      <a:pPr marL="76200">
                        <a:lnSpc>
                          <a:spcPts val="2155"/>
                        </a:lnSpc>
                      </a:pPr>
                      <a:r>
                        <a:rPr sz="2000" spc="-20" dirty="0">
                          <a:solidFill>
                            <a:srgbClr val="008000"/>
                          </a:solidFill>
                          <a:latin typeface="Courier New" panose="02070309020205020404"/>
                          <a:cs typeface="Courier New" panose="02070309020205020404"/>
                        </a:rPr>
                        <a:t>c=z,</a:t>
                      </a:r>
                      <a:endParaRPr sz="2000">
                        <a:latin typeface="Courier New" panose="02070309020205020404"/>
                        <a:cs typeface="Courier New" panose="02070309020205020404"/>
                      </a:endParaRPr>
                    </a:p>
                  </a:txBody>
                  <a:tcPr marL="0" marR="0" marT="0" marB="0">
                    <a:lnB w="28575">
                      <a:solidFill>
                        <a:srgbClr val="BBBBBB"/>
                      </a:solidFill>
                      <a:prstDash val="solid"/>
                    </a:lnB>
                  </a:tcPr>
                </a:tc>
                <a:tc>
                  <a:txBody>
                    <a:bodyPr/>
                    <a:lstStyle/>
                    <a:p>
                      <a:pPr>
                        <a:lnSpc>
                          <a:spcPts val="2155"/>
                        </a:lnSpc>
                      </a:pPr>
                      <a:r>
                        <a:rPr sz="2000" spc="-25" dirty="0">
                          <a:solidFill>
                            <a:srgbClr val="008000"/>
                          </a:solidFill>
                          <a:latin typeface="Courier New" panose="02070309020205020404"/>
                          <a:cs typeface="Courier New" panose="02070309020205020404"/>
                        </a:rPr>
                        <a:t>d=w</a:t>
                      </a:r>
                      <a:endParaRPr sz="2000">
                        <a:latin typeface="Courier New" panose="02070309020205020404"/>
                        <a:cs typeface="Courier New" panose="02070309020205020404"/>
                      </a:endParaRPr>
                    </a:p>
                  </a:txBody>
                  <a:tcPr marL="0" marR="0" marT="0" marB="0">
                    <a:lnR w="28575">
                      <a:solidFill>
                        <a:srgbClr val="BBBBBB"/>
                      </a:solidFill>
                      <a:prstDash val="solid"/>
                    </a:lnR>
                    <a:lnB w="28575">
                      <a:solidFill>
                        <a:srgbClr val="BBBBBB"/>
                      </a:solidFill>
                      <a:prstDash val="solid"/>
                    </a:lnB>
                  </a:tcPr>
                </a:tc>
              </a:tr>
            </a:tbl>
          </a:graphicData>
        </a:graphic>
      </p:graphicFrame>
      <p:sp>
        <p:nvSpPr>
          <p:cNvPr id="7" name="Date Placeholder 6"/>
          <p:cNvSpPr>
            <a:spLocks noGrp="1"/>
          </p:cNvSpPr>
          <p:nvPr>
            <p:ph type="dt" sz="half" idx="10"/>
          </p:nvPr>
        </p:nvSpPr>
        <p:spPr/>
        <p:txBody>
          <a:bodyPr/>
          <a:p>
            <a:fld id="{63A1C593-65D0-4073-BCC9-577B9352EA97}" type="datetime1">
              <a:rPr lang="en-US" smtClean="0"/>
            </a:fld>
            <a:endParaRPr lang="en-US"/>
          </a:p>
        </p:txBody>
      </p:sp>
      <p:sp>
        <p:nvSpPr>
          <p:cNvPr id="8" name="Slide Number Placeholder 7"/>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12877" rIns="0" bIns="0" rtlCol="0">
            <a:spAutoFit/>
          </a:bodyPr>
          <a:lstStyle/>
          <a:p>
            <a:pPr marL="92075">
              <a:lnSpc>
                <a:spcPct val="100000"/>
              </a:lnSpc>
              <a:spcBef>
                <a:spcPts val="100"/>
              </a:spcBef>
            </a:pPr>
            <a:r>
              <a:rPr dirty="0"/>
              <a:t>For </a:t>
            </a:r>
            <a:r>
              <a:rPr spc="-10" dirty="0"/>
              <a:t>Loops</a:t>
            </a:r>
            <a:endParaRPr spc="-10" dirty="0"/>
          </a:p>
        </p:txBody>
      </p:sp>
      <p:sp>
        <p:nvSpPr>
          <p:cNvPr id="3" name="object 3"/>
          <p:cNvSpPr txBox="1"/>
          <p:nvPr/>
        </p:nvSpPr>
        <p:spPr>
          <a:xfrm>
            <a:off x="891641" y="1780603"/>
            <a:ext cx="10300335" cy="2660650"/>
          </a:xfrm>
          <a:prstGeom prst="rect">
            <a:avLst/>
          </a:prstGeom>
        </p:spPr>
        <p:txBody>
          <a:bodyPr vert="horz" wrap="square" lIns="0" tIns="86360" rIns="0" bIns="0" rtlCol="0">
            <a:spAutoFit/>
          </a:bodyPr>
          <a:lstStyle/>
          <a:p>
            <a:pPr marL="354965" indent="-342265">
              <a:lnSpc>
                <a:spcPct val="100000"/>
              </a:lnSpc>
              <a:spcBef>
                <a:spcPts val="680"/>
              </a:spcBef>
              <a:buClr>
                <a:srgbClr val="2575B4"/>
              </a:buClr>
              <a:buFont typeface="Wingdings" panose="05000000000000000000"/>
              <a:buChar char=""/>
              <a:tabLst>
                <a:tab pos="354965" algn="l"/>
              </a:tabLst>
            </a:pPr>
            <a:r>
              <a:rPr sz="2400" i="1" dirty="0">
                <a:latin typeface="Arial" panose="020B0604020202020204"/>
                <a:cs typeface="Arial" panose="020B0604020202020204"/>
              </a:rPr>
              <a:t>For</a:t>
            </a:r>
            <a:r>
              <a:rPr sz="2400" i="1" spc="-50" dirty="0">
                <a:latin typeface="Arial" panose="020B0604020202020204"/>
                <a:cs typeface="Arial" panose="020B0604020202020204"/>
              </a:rPr>
              <a:t> </a:t>
            </a:r>
            <a:r>
              <a:rPr sz="2400" dirty="0">
                <a:latin typeface="Arial MT"/>
                <a:cs typeface="Arial MT"/>
              </a:rPr>
              <a:t>loops</a:t>
            </a:r>
            <a:r>
              <a:rPr sz="2400" spc="-30" dirty="0">
                <a:latin typeface="Arial MT"/>
                <a:cs typeface="Arial MT"/>
              </a:rPr>
              <a:t> </a:t>
            </a:r>
            <a:r>
              <a:rPr sz="2400" dirty="0">
                <a:latin typeface="Arial MT"/>
                <a:cs typeface="Arial MT"/>
              </a:rPr>
              <a:t>are</a:t>
            </a:r>
            <a:r>
              <a:rPr sz="2400" spc="-40" dirty="0">
                <a:latin typeface="Arial MT"/>
                <a:cs typeface="Arial MT"/>
              </a:rPr>
              <a:t> </a:t>
            </a:r>
            <a:r>
              <a:rPr sz="2400" dirty="0">
                <a:latin typeface="Arial MT"/>
                <a:cs typeface="Arial MT"/>
              </a:rPr>
              <a:t>used</a:t>
            </a:r>
            <a:r>
              <a:rPr sz="2400" spc="-35" dirty="0">
                <a:latin typeface="Arial MT"/>
                <a:cs typeface="Arial MT"/>
              </a:rPr>
              <a:t> </a:t>
            </a:r>
            <a:r>
              <a:rPr sz="2400" dirty="0">
                <a:latin typeface="Arial MT"/>
                <a:cs typeface="Arial MT"/>
              </a:rPr>
              <a:t>to</a:t>
            </a:r>
            <a:r>
              <a:rPr sz="2400" spc="-45" dirty="0">
                <a:latin typeface="Arial MT"/>
                <a:cs typeface="Arial MT"/>
              </a:rPr>
              <a:t> </a:t>
            </a:r>
            <a:r>
              <a:rPr sz="2400" dirty="0">
                <a:latin typeface="Arial MT"/>
                <a:cs typeface="Arial MT"/>
              </a:rPr>
              <a:t>repeat</a:t>
            </a:r>
            <a:r>
              <a:rPr sz="2400" spc="-40" dirty="0">
                <a:latin typeface="Arial MT"/>
                <a:cs typeface="Arial MT"/>
              </a:rPr>
              <a:t> </a:t>
            </a:r>
            <a:r>
              <a:rPr sz="2400" dirty="0">
                <a:latin typeface="Arial MT"/>
                <a:cs typeface="Arial MT"/>
              </a:rPr>
              <a:t>commands</a:t>
            </a:r>
            <a:r>
              <a:rPr sz="2400" spc="-40" dirty="0">
                <a:latin typeface="Arial MT"/>
                <a:cs typeface="Arial MT"/>
              </a:rPr>
              <a:t> </a:t>
            </a:r>
            <a:r>
              <a:rPr sz="2400" dirty="0">
                <a:latin typeface="Arial MT"/>
                <a:cs typeface="Arial MT"/>
              </a:rPr>
              <a:t>a</a:t>
            </a:r>
            <a:r>
              <a:rPr sz="2400" spc="-40" dirty="0">
                <a:latin typeface="Arial MT"/>
                <a:cs typeface="Arial MT"/>
              </a:rPr>
              <a:t> </a:t>
            </a:r>
            <a:r>
              <a:rPr sz="2400" dirty="0">
                <a:latin typeface="Arial MT"/>
                <a:cs typeface="Arial MT"/>
              </a:rPr>
              <a:t>specified</a:t>
            </a:r>
            <a:r>
              <a:rPr sz="2400" spc="-25" dirty="0">
                <a:latin typeface="Arial MT"/>
                <a:cs typeface="Arial MT"/>
              </a:rPr>
              <a:t> </a:t>
            </a:r>
            <a:r>
              <a:rPr sz="2400" dirty="0">
                <a:latin typeface="Arial MT"/>
                <a:cs typeface="Arial MT"/>
              </a:rPr>
              <a:t>number</a:t>
            </a:r>
            <a:r>
              <a:rPr sz="2400" spc="-30" dirty="0">
                <a:latin typeface="Arial MT"/>
                <a:cs typeface="Arial MT"/>
              </a:rPr>
              <a:t> </a:t>
            </a:r>
            <a:r>
              <a:rPr sz="2400" dirty="0">
                <a:latin typeface="Arial MT"/>
                <a:cs typeface="Arial MT"/>
              </a:rPr>
              <a:t>of</a:t>
            </a:r>
            <a:r>
              <a:rPr sz="2400" spc="-45" dirty="0">
                <a:latin typeface="Arial MT"/>
                <a:cs typeface="Arial MT"/>
              </a:rPr>
              <a:t> </a:t>
            </a:r>
            <a:r>
              <a:rPr sz="2400" spc="-10" dirty="0">
                <a:latin typeface="Arial MT"/>
                <a:cs typeface="Arial MT"/>
              </a:rPr>
              <a:t>times.</a:t>
            </a:r>
            <a:endParaRPr sz="2400">
              <a:latin typeface="Arial MT"/>
              <a:cs typeface="Arial MT"/>
            </a:endParaRPr>
          </a:p>
          <a:p>
            <a:pPr marL="354965" indent="-342265">
              <a:lnSpc>
                <a:spcPct val="100000"/>
              </a:lnSpc>
              <a:spcBef>
                <a:spcPts val="580"/>
              </a:spcBef>
              <a:buClr>
                <a:srgbClr val="2575B4"/>
              </a:buClr>
              <a:buFont typeface="Wingdings" panose="05000000000000000000"/>
              <a:buChar char=""/>
              <a:tabLst>
                <a:tab pos="354965" algn="l"/>
              </a:tabLst>
            </a:pPr>
            <a:r>
              <a:rPr sz="2400" dirty="0">
                <a:latin typeface="Arial MT"/>
                <a:cs typeface="Arial MT"/>
              </a:rPr>
              <a:t>Python</a:t>
            </a:r>
            <a:r>
              <a:rPr sz="2400" spc="-60" dirty="0">
                <a:latin typeface="Arial MT"/>
                <a:cs typeface="Arial MT"/>
              </a:rPr>
              <a:t> </a:t>
            </a:r>
            <a:r>
              <a:rPr sz="2400" dirty="0">
                <a:latin typeface="Arial MT"/>
                <a:cs typeface="Arial MT"/>
              </a:rPr>
              <a:t>has</a:t>
            </a:r>
            <a:r>
              <a:rPr sz="2400" spc="-55" dirty="0">
                <a:latin typeface="Arial MT"/>
                <a:cs typeface="Arial MT"/>
              </a:rPr>
              <a:t> </a:t>
            </a:r>
            <a:r>
              <a:rPr sz="2400" dirty="0">
                <a:latin typeface="Arial MT"/>
                <a:cs typeface="Arial MT"/>
              </a:rPr>
              <a:t>a</a:t>
            </a:r>
            <a:r>
              <a:rPr sz="2400" spc="-60" dirty="0">
                <a:latin typeface="Arial MT"/>
                <a:cs typeface="Arial MT"/>
              </a:rPr>
              <a:t> </a:t>
            </a:r>
            <a:r>
              <a:rPr sz="2400" spc="-20" dirty="0">
                <a:latin typeface="Arial MT"/>
                <a:cs typeface="Arial MT"/>
              </a:rPr>
              <a:t>built-</a:t>
            </a:r>
            <a:r>
              <a:rPr sz="2400" dirty="0">
                <a:latin typeface="Arial MT"/>
                <a:cs typeface="Arial MT"/>
              </a:rPr>
              <a:t>in</a:t>
            </a:r>
            <a:r>
              <a:rPr sz="2400" spc="-40" dirty="0">
                <a:latin typeface="Arial MT"/>
                <a:cs typeface="Arial MT"/>
              </a:rPr>
              <a:t> </a:t>
            </a:r>
            <a:r>
              <a:rPr sz="2400" dirty="0">
                <a:latin typeface="Arial MT"/>
                <a:cs typeface="Arial MT"/>
              </a:rPr>
              <a:t>function</a:t>
            </a:r>
            <a:r>
              <a:rPr sz="2400" spc="-60"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produce</a:t>
            </a:r>
            <a:r>
              <a:rPr sz="2400" spc="-45" dirty="0">
                <a:latin typeface="Arial MT"/>
                <a:cs typeface="Arial MT"/>
              </a:rPr>
              <a:t> </a:t>
            </a:r>
            <a:r>
              <a:rPr sz="2400" dirty="0">
                <a:latin typeface="Arial MT"/>
                <a:cs typeface="Arial MT"/>
              </a:rPr>
              <a:t>a</a:t>
            </a:r>
            <a:r>
              <a:rPr sz="2400" spc="-60" dirty="0">
                <a:latin typeface="Arial MT"/>
                <a:cs typeface="Arial MT"/>
              </a:rPr>
              <a:t> </a:t>
            </a:r>
            <a:r>
              <a:rPr sz="2400" dirty="0">
                <a:latin typeface="Arial MT"/>
                <a:cs typeface="Arial MT"/>
              </a:rPr>
              <a:t>sequence</a:t>
            </a:r>
            <a:r>
              <a:rPr sz="2400" spc="-35" dirty="0">
                <a:latin typeface="Arial MT"/>
                <a:cs typeface="Arial MT"/>
              </a:rPr>
              <a:t> </a:t>
            </a:r>
            <a:r>
              <a:rPr sz="2400" dirty="0">
                <a:latin typeface="Arial MT"/>
                <a:cs typeface="Arial MT"/>
              </a:rPr>
              <a:t>of</a:t>
            </a:r>
            <a:r>
              <a:rPr sz="2400" spc="-60" dirty="0">
                <a:latin typeface="Arial MT"/>
                <a:cs typeface="Arial MT"/>
              </a:rPr>
              <a:t> </a:t>
            </a:r>
            <a:r>
              <a:rPr sz="2400" dirty="0">
                <a:latin typeface="Arial MT"/>
                <a:cs typeface="Arial MT"/>
              </a:rPr>
              <a:t>numbers,</a:t>
            </a:r>
            <a:r>
              <a:rPr sz="2400" spc="-40" dirty="0">
                <a:latin typeface="Arial MT"/>
                <a:cs typeface="Arial MT"/>
              </a:rPr>
              <a:t> </a:t>
            </a:r>
            <a:r>
              <a:rPr sz="2400" i="1" spc="-10" dirty="0">
                <a:latin typeface="Arial" panose="020B0604020202020204"/>
                <a:cs typeface="Arial" panose="020B0604020202020204"/>
              </a:rPr>
              <a:t>range()</a:t>
            </a:r>
            <a:endParaRPr sz="2400">
              <a:latin typeface="Arial" panose="020B0604020202020204"/>
              <a:cs typeface="Arial" panose="020B0604020202020204"/>
            </a:endParaRPr>
          </a:p>
          <a:p>
            <a:pPr marL="756285" lvl="1" indent="-286385">
              <a:lnSpc>
                <a:spcPct val="100000"/>
              </a:lnSpc>
              <a:spcBef>
                <a:spcPts val="445"/>
              </a:spcBef>
              <a:buClr>
                <a:srgbClr val="2575B4"/>
              </a:buClr>
              <a:buFont typeface="Wingdings" panose="05000000000000000000"/>
              <a:buChar char=""/>
              <a:tabLst>
                <a:tab pos="756285" algn="l"/>
                <a:tab pos="1784985" algn="l"/>
              </a:tabLst>
            </a:pPr>
            <a:r>
              <a:rPr sz="1800" spc="-10" dirty="0">
                <a:latin typeface="Arial MT"/>
                <a:cs typeface="Arial MT"/>
              </a:rPr>
              <a:t>range(N)</a:t>
            </a:r>
            <a:r>
              <a:rPr sz="1800" dirty="0">
                <a:latin typeface="Arial MT"/>
                <a:cs typeface="Arial MT"/>
              </a:rPr>
              <a:t>	</a:t>
            </a:r>
            <a:r>
              <a:rPr sz="1800" dirty="0">
                <a:latin typeface="Wingdings" panose="05000000000000000000"/>
                <a:cs typeface="Wingdings" panose="05000000000000000000"/>
              </a:rPr>
              <a:t></a:t>
            </a:r>
            <a:r>
              <a:rPr sz="1800" spc="35" dirty="0">
                <a:latin typeface="Times New Roman" panose="02020603050405020304"/>
                <a:cs typeface="Times New Roman" panose="02020603050405020304"/>
              </a:rPr>
              <a:t>  </a:t>
            </a:r>
            <a:r>
              <a:rPr sz="1800" dirty="0">
                <a:latin typeface="Arial MT"/>
                <a:cs typeface="Arial MT"/>
              </a:rPr>
              <a:t>numbers</a:t>
            </a:r>
            <a:r>
              <a:rPr sz="1800" spc="5" dirty="0">
                <a:latin typeface="Arial MT"/>
                <a:cs typeface="Arial MT"/>
              </a:rPr>
              <a:t> </a:t>
            </a:r>
            <a:r>
              <a:rPr sz="1800" dirty="0">
                <a:latin typeface="Arial MT"/>
                <a:cs typeface="Arial MT"/>
              </a:rPr>
              <a:t>0</a:t>
            </a:r>
            <a:r>
              <a:rPr sz="1800" spc="-10" dirty="0">
                <a:latin typeface="Arial MT"/>
                <a:cs typeface="Arial MT"/>
              </a:rPr>
              <a:t> </a:t>
            </a:r>
            <a:r>
              <a:rPr sz="1800" dirty="0">
                <a:latin typeface="Arial MT"/>
                <a:cs typeface="Arial MT"/>
              </a:rPr>
              <a:t>to</a:t>
            </a:r>
            <a:r>
              <a:rPr sz="1800" spc="-10" dirty="0">
                <a:latin typeface="Arial MT"/>
                <a:cs typeface="Arial MT"/>
              </a:rPr>
              <a:t> (N-</a:t>
            </a:r>
            <a:r>
              <a:rPr sz="1800" spc="-25" dirty="0">
                <a:latin typeface="Arial MT"/>
                <a:cs typeface="Arial MT"/>
              </a:rPr>
              <a:t>1)</a:t>
            </a:r>
            <a:endParaRPr sz="1800">
              <a:latin typeface="Arial MT"/>
              <a:cs typeface="Arial MT"/>
            </a:endParaRPr>
          </a:p>
          <a:p>
            <a:pPr marL="756285" lvl="1" indent="-286385">
              <a:lnSpc>
                <a:spcPct val="100000"/>
              </a:lnSpc>
              <a:spcBef>
                <a:spcPts val="430"/>
              </a:spcBef>
              <a:buClr>
                <a:srgbClr val="2575B4"/>
              </a:buClr>
              <a:buFont typeface="Wingdings" panose="05000000000000000000"/>
              <a:buChar char=""/>
              <a:tabLst>
                <a:tab pos="756285" algn="l"/>
              </a:tabLst>
            </a:pPr>
            <a:r>
              <a:rPr sz="1800" dirty="0">
                <a:latin typeface="Arial MT"/>
                <a:cs typeface="Arial MT"/>
              </a:rPr>
              <a:t>range(M,</a:t>
            </a:r>
            <a:r>
              <a:rPr sz="1800" spc="-10" dirty="0">
                <a:latin typeface="Arial MT"/>
                <a:cs typeface="Arial MT"/>
              </a:rPr>
              <a:t> </a:t>
            </a:r>
            <a:r>
              <a:rPr sz="1800" dirty="0">
                <a:latin typeface="Arial MT"/>
                <a:cs typeface="Arial MT"/>
              </a:rPr>
              <a:t>N)</a:t>
            </a:r>
            <a:r>
              <a:rPr sz="1800" spc="-20" dirty="0">
                <a:latin typeface="Arial MT"/>
                <a:cs typeface="Arial MT"/>
              </a:rPr>
              <a:t> </a:t>
            </a:r>
            <a:r>
              <a:rPr sz="1800" dirty="0">
                <a:latin typeface="Wingdings" panose="05000000000000000000"/>
                <a:cs typeface="Wingdings" panose="05000000000000000000"/>
              </a:rPr>
              <a:t></a:t>
            </a:r>
            <a:r>
              <a:rPr sz="1800" spc="20" dirty="0">
                <a:latin typeface="Times New Roman" panose="02020603050405020304"/>
                <a:cs typeface="Times New Roman" panose="02020603050405020304"/>
              </a:rPr>
              <a:t> </a:t>
            </a:r>
            <a:r>
              <a:rPr sz="1800" dirty="0">
                <a:latin typeface="Arial MT"/>
                <a:cs typeface="Arial MT"/>
              </a:rPr>
              <a:t>numbers</a:t>
            </a:r>
            <a:r>
              <a:rPr sz="1800" spc="-15" dirty="0">
                <a:latin typeface="Arial MT"/>
                <a:cs typeface="Arial MT"/>
              </a:rPr>
              <a:t> </a:t>
            </a:r>
            <a:r>
              <a:rPr sz="1800" dirty="0">
                <a:latin typeface="Arial MT"/>
                <a:cs typeface="Arial MT"/>
              </a:rPr>
              <a:t>M</a:t>
            </a:r>
            <a:r>
              <a:rPr sz="1800" spc="-20" dirty="0">
                <a:latin typeface="Arial MT"/>
                <a:cs typeface="Arial MT"/>
              </a:rPr>
              <a:t> </a:t>
            </a:r>
            <a:r>
              <a:rPr sz="1800" dirty="0">
                <a:latin typeface="Arial MT"/>
                <a:cs typeface="Arial MT"/>
              </a:rPr>
              <a:t>to</a:t>
            </a:r>
            <a:r>
              <a:rPr sz="1800" spc="-20" dirty="0">
                <a:latin typeface="Arial MT"/>
                <a:cs typeface="Arial MT"/>
              </a:rPr>
              <a:t> </a:t>
            </a:r>
            <a:r>
              <a:rPr sz="1800" spc="-10" dirty="0">
                <a:latin typeface="Arial MT"/>
                <a:cs typeface="Arial MT"/>
              </a:rPr>
              <a:t>(N-</a:t>
            </a:r>
            <a:r>
              <a:rPr sz="1800" spc="-25" dirty="0">
                <a:latin typeface="Arial MT"/>
                <a:cs typeface="Arial MT"/>
              </a:rPr>
              <a:t>1)</a:t>
            </a:r>
            <a:endParaRPr sz="1800">
              <a:latin typeface="Arial MT"/>
              <a:cs typeface="Arial MT"/>
            </a:endParaRPr>
          </a:p>
          <a:p>
            <a:pPr marL="756285" lvl="1" indent="-286385">
              <a:lnSpc>
                <a:spcPct val="100000"/>
              </a:lnSpc>
              <a:spcBef>
                <a:spcPts val="430"/>
              </a:spcBef>
              <a:buClr>
                <a:srgbClr val="2575B4"/>
              </a:buClr>
              <a:buFont typeface="Wingdings" panose="05000000000000000000"/>
              <a:buChar char=""/>
              <a:tabLst>
                <a:tab pos="756285" algn="l"/>
                <a:tab pos="2382520" algn="l"/>
              </a:tabLst>
            </a:pPr>
            <a:r>
              <a:rPr sz="1800" dirty="0">
                <a:latin typeface="Arial MT"/>
                <a:cs typeface="Arial MT"/>
              </a:rPr>
              <a:t>range(M,</a:t>
            </a:r>
            <a:r>
              <a:rPr sz="1800" spc="-20" dirty="0">
                <a:latin typeface="Arial MT"/>
                <a:cs typeface="Arial MT"/>
              </a:rPr>
              <a:t> </a:t>
            </a:r>
            <a:r>
              <a:rPr sz="1800" dirty="0">
                <a:latin typeface="Arial MT"/>
                <a:cs typeface="Arial MT"/>
              </a:rPr>
              <a:t>N,</a:t>
            </a:r>
            <a:r>
              <a:rPr sz="1800" spc="-40" dirty="0">
                <a:latin typeface="Arial MT"/>
                <a:cs typeface="Arial MT"/>
              </a:rPr>
              <a:t> </a:t>
            </a:r>
            <a:r>
              <a:rPr sz="1800" spc="-25" dirty="0">
                <a:latin typeface="Arial MT"/>
                <a:cs typeface="Arial MT"/>
              </a:rPr>
              <a:t>P)</a:t>
            </a:r>
            <a:r>
              <a:rPr sz="1800" dirty="0">
                <a:latin typeface="Arial MT"/>
                <a:cs typeface="Arial MT"/>
              </a:rPr>
              <a:t>	</a:t>
            </a:r>
            <a:r>
              <a:rPr sz="1800" dirty="0">
                <a:latin typeface="Wingdings" panose="05000000000000000000"/>
                <a:cs typeface="Wingdings" panose="05000000000000000000"/>
              </a:rPr>
              <a:t></a:t>
            </a:r>
            <a:r>
              <a:rPr sz="1800" spc="35" dirty="0">
                <a:latin typeface="Times New Roman" panose="02020603050405020304"/>
                <a:cs typeface="Times New Roman" panose="02020603050405020304"/>
              </a:rPr>
              <a:t>  </a:t>
            </a:r>
            <a:r>
              <a:rPr sz="1800" dirty="0">
                <a:latin typeface="Arial MT"/>
                <a:cs typeface="Arial MT"/>
              </a:rPr>
              <a:t>numbers</a:t>
            </a:r>
            <a:r>
              <a:rPr sz="1800" spc="10" dirty="0">
                <a:latin typeface="Arial MT"/>
                <a:cs typeface="Arial MT"/>
              </a:rPr>
              <a:t> </a:t>
            </a:r>
            <a:r>
              <a:rPr sz="1800" dirty="0">
                <a:latin typeface="Arial MT"/>
                <a:cs typeface="Arial MT"/>
              </a:rPr>
              <a:t>M</a:t>
            </a:r>
            <a:r>
              <a:rPr sz="1800" spc="-10" dirty="0">
                <a:latin typeface="Arial MT"/>
                <a:cs typeface="Arial MT"/>
              </a:rPr>
              <a:t> </a:t>
            </a:r>
            <a:r>
              <a:rPr sz="1800" dirty="0">
                <a:latin typeface="Arial MT"/>
                <a:cs typeface="Arial MT"/>
              </a:rPr>
              <a:t>to</a:t>
            </a:r>
            <a:r>
              <a:rPr sz="1800" spc="-20" dirty="0">
                <a:latin typeface="Arial MT"/>
                <a:cs typeface="Arial MT"/>
              </a:rPr>
              <a:t> </a:t>
            </a:r>
            <a:r>
              <a:rPr sz="1800" spc="-10" dirty="0">
                <a:latin typeface="Arial MT"/>
                <a:cs typeface="Arial MT"/>
              </a:rPr>
              <a:t>(N-</a:t>
            </a:r>
            <a:r>
              <a:rPr sz="1800" dirty="0">
                <a:latin typeface="Arial MT"/>
                <a:cs typeface="Arial MT"/>
              </a:rPr>
              <a:t>1)</a:t>
            </a:r>
            <a:r>
              <a:rPr sz="1800" spc="-5" dirty="0">
                <a:latin typeface="Arial MT"/>
                <a:cs typeface="Arial MT"/>
              </a:rPr>
              <a:t> </a:t>
            </a:r>
            <a:r>
              <a:rPr sz="1800" dirty="0">
                <a:latin typeface="Arial MT"/>
                <a:cs typeface="Arial MT"/>
              </a:rPr>
              <a:t>in</a:t>
            </a:r>
            <a:r>
              <a:rPr sz="1800" spc="-15" dirty="0">
                <a:latin typeface="Arial MT"/>
                <a:cs typeface="Arial MT"/>
              </a:rPr>
              <a:t> </a:t>
            </a:r>
            <a:r>
              <a:rPr sz="1800" dirty="0">
                <a:latin typeface="Arial MT"/>
                <a:cs typeface="Arial MT"/>
              </a:rPr>
              <a:t>steps</a:t>
            </a:r>
            <a:r>
              <a:rPr sz="1800" spc="-10" dirty="0">
                <a:latin typeface="Arial MT"/>
                <a:cs typeface="Arial MT"/>
              </a:rPr>
              <a:t> </a:t>
            </a:r>
            <a:r>
              <a:rPr sz="1800" dirty="0">
                <a:latin typeface="Arial MT"/>
                <a:cs typeface="Arial MT"/>
              </a:rPr>
              <a:t>of</a:t>
            </a:r>
            <a:r>
              <a:rPr sz="1800" spc="-5" dirty="0">
                <a:latin typeface="Arial MT"/>
                <a:cs typeface="Arial MT"/>
              </a:rPr>
              <a:t> </a:t>
            </a:r>
            <a:r>
              <a:rPr sz="1800" spc="-50" dirty="0">
                <a:latin typeface="Arial MT"/>
                <a:cs typeface="Arial MT"/>
              </a:rPr>
              <a:t>P</a:t>
            </a:r>
            <a:endParaRPr sz="1800">
              <a:latin typeface="Arial MT"/>
              <a:cs typeface="Arial MT"/>
            </a:endParaRPr>
          </a:p>
          <a:p>
            <a:pPr lvl="1">
              <a:lnSpc>
                <a:spcPct val="100000"/>
              </a:lnSpc>
              <a:spcBef>
                <a:spcPts val="1090"/>
              </a:spcBef>
              <a:buClr>
                <a:srgbClr val="2575B4"/>
              </a:buClr>
              <a:buFont typeface="Wingdings" panose="05000000000000000000"/>
              <a:buChar char=""/>
            </a:pPr>
            <a:endParaRPr sz="1800">
              <a:latin typeface="Arial MT"/>
              <a:cs typeface="Arial MT"/>
            </a:endParaRPr>
          </a:p>
          <a:p>
            <a:pPr marL="354965" indent="-342265">
              <a:lnSpc>
                <a:spcPct val="100000"/>
              </a:lnSpc>
              <a:buClr>
                <a:srgbClr val="2575B4"/>
              </a:buClr>
              <a:buFont typeface="Wingdings" panose="05000000000000000000"/>
              <a:buChar char=""/>
              <a:tabLst>
                <a:tab pos="354965" algn="l"/>
              </a:tabLst>
            </a:pPr>
            <a:r>
              <a:rPr sz="2400" dirty="0">
                <a:latin typeface="Arial MT"/>
                <a:cs typeface="Arial MT"/>
              </a:rPr>
              <a:t>Put</a:t>
            </a:r>
            <a:r>
              <a:rPr sz="2400" spc="-60" dirty="0">
                <a:latin typeface="Arial MT"/>
                <a:cs typeface="Arial MT"/>
              </a:rPr>
              <a:t> </a:t>
            </a:r>
            <a:r>
              <a:rPr sz="2400" dirty="0">
                <a:latin typeface="Arial MT"/>
                <a:cs typeface="Arial MT"/>
              </a:rPr>
              <a:t>that</a:t>
            </a:r>
            <a:r>
              <a:rPr sz="2400" spc="-60" dirty="0">
                <a:latin typeface="Arial MT"/>
                <a:cs typeface="Arial MT"/>
              </a:rPr>
              <a:t> </a:t>
            </a:r>
            <a:r>
              <a:rPr sz="2400" dirty="0">
                <a:latin typeface="Arial MT"/>
                <a:cs typeface="Arial MT"/>
              </a:rPr>
              <a:t>together</a:t>
            </a:r>
            <a:r>
              <a:rPr sz="2400" spc="-65" dirty="0">
                <a:latin typeface="Arial MT"/>
                <a:cs typeface="Arial MT"/>
              </a:rPr>
              <a:t> </a:t>
            </a:r>
            <a:r>
              <a:rPr sz="2400" dirty="0">
                <a:latin typeface="Arial MT"/>
                <a:cs typeface="Arial MT"/>
              </a:rPr>
              <a:t>with</a:t>
            </a:r>
            <a:r>
              <a:rPr sz="2400" spc="-35" dirty="0">
                <a:latin typeface="Arial MT"/>
                <a:cs typeface="Arial MT"/>
              </a:rPr>
              <a:t> </a:t>
            </a:r>
            <a:r>
              <a:rPr sz="2400" dirty="0">
                <a:latin typeface="Arial MT"/>
                <a:cs typeface="Arial MT"/>
              </a:rPr>
              <a:t>a</a:t>
            </a:r>
            <a:r>
              <a:rPr sz="2400" spc="-65" dirty="0">
                <a:latin typeface="Arial MT"/>
                <a:cs typeface="Arial MT"/>
              </a:rPr>
              <a:t> </a:t>
            </a:r>
            <a:r>
              <a:rPr sz="2400" i="1" dirty="0">
                <a:latin typeface="Arial" panose="020B0604020202020204"/>
                <a:cs typeface="Arial" panose="020B0604020202020204"/>
              </a:rPr>
              <a:t>for</a:t>
            </a:r>
            <a:r>
              <a:rPr sz="2400" i="1" spc="-55" dirty="0">
                <a:latin typeface="Arial" panose="020B0604020202020204"/>
                <a:cs typeface="Arial" panose="020B0604020202020204"/>
              </a:rPr>
              <a:t> </a:t>
            </a:r>
            <a:r>
              <a:rPr sz="2400" dirty="0">
                <a:latin typeface="Arial MT"/>
                <a:cs typeface="Arial MT"/>
              </a:rPr>
              <a:t>loop</a:t>
            </a:r>
            <a:r>
              <a:rPr sz="2400" spc="-45" dirty="0">
                <a:latin typeface="Arial MT"/>
                <a:cs typeface="Arial MT"/>
              </a:rPr>
              <a:t> </a:t>
            </a:r>
            <a:r>
              <a:rPr sz="2400" dirty="0">
                <a:latin typeface="Arial MT"/>
                <a:cs typeface="Arial MT"/>
              </a:rPr>
              <a:t>and</a:t>
            </a:r>
            <a:r>
              <a:rPr sz="2400" spc="-45" dirty="0">
                <a:latin typeface="Arial MT"/>
                <a:cs typeface="Arial MT"/>
              </a:rPr>
              <a:t> </a:t>
            </a:r>
            <a:r>
              <a:rPr sz="2400" dirty="0">
                <a:latin typeface="Arial MT"/>
                <a:cs typeface="Arial MT"/>
              </a:rPr>
              <a:t>run</a:t>
            </a:r>
            <a:r>
              <a:rPr sz="2400" spc="-50" dirty="0">
                <a:latin typeface="Arial MT"/>
                <a:cs typeface="Arial MT"/>
              </a:rPr>
              <a:t> </a:t>
            </a:r>
            <a:r>
              <a:rPr sz="2400" dirty="0">
                <a:latin typeface="Arial MT"/>
                <a:cs typeface="Arial MT"/>
              </a:rPr>
              <a:t>commands</a:t>
            </a:r>
            <a:r>
              <a:rPr sz="2400" spc="-50"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specified</a:t>
            </a:r>
            <a:r>
              <a:rPr sz="2400" spc="-35" dirty="0">
                <a:latin typeface="Arial MT"/>
                <a:cs typeface="Arial MT"/>
              </a:rPr>
              <a:t> </a:t>
            </a:r>
            <a:r>
              <a:rPr sz="2400" dirty="0">
                <a:latin typeface="Arial MT"/>
                <a:cs typeface="Arial MT"/>
              </a:rPr>
              <a:t>number</a:t>
            </a:r>
            <a:r>
              <a:rPr sz="2400" spc="-55" dirty="0">
                <a:latin typeface="Arial MT"/>
                <a:cs typeface="Arial MT"/>
              </a:rPr>
              <a:t> </a:t>
            </a:r>
            <a:r>
              <a:rPr sz="2400" spc="-25" dirty="0">
                <a:latin typeface="Arial MT"/>
                <a:cs typeface="Arial MT"/>
              </a:rPr>
              <a:t>of</a:t>
            </a:r>
            <a:endParaRPr sz="2400">
              <a:latin typeface="Arial MT"/>
              <a:cs typeface="Arial MT"/>
            </a:endParaRPr>
          </a:p>
        </p:txBody>
      </p:sp>
      <p:sp>
        <p:nvSpPr>
          <p:cNvPr id="4" name="object 4"/>
          <p:cNvSpPr txBox="1"/>
          <p:nvPr/>
        </p:nvSpPr>
        <p:spPr>
          <a:xfrm>
            <a:off x="1234541" y="4415408"/>
            <a:ext cx="83883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MT"/>
                <a:cs typeface="Arial MT"/>
              </a:rPr>
              <a:t>times:</a:t>
            </a:r>
            <a:endParaRPr sz="2400">
              <a:latin typeface="Arial MT"/>
              <a:cs typeface="Arial MT"/>
            </a:endParaRPr>
          </a:p>
        </p:txBody>
      </p:sp>
      <p:grpSp>
        <p:nvGrpSpPr>
          <p:cNvPr id="5" name="object 5"/>
          <p:cNvGrpSpPr/>
          <p:nvPr/>
        </p:nvGrpSpPr>
        <p:grpSpPr>
          <a:xfrm>
            <a:off x="3644900" y="4587240"/>
            <a:ext cx="3688079" cy="1033144"/>
            <a:chOff x="3644900" y="4587240"/>
            <a:chExt cx="3688079" cy="1033144"/>
          </a:xfrm>
        </p:grpSpPr>
        <p:pic>
          <p:nvPicPr>
            <p:cNvPr id="6" name="object 6"/>
            <p:cNvPicPr/>
            <p:nvPr/>
          </p:nvPicPr>
          <p:blipFill>
            <a:blip r:embed="rId1" cstate="print"/>
            <a:stretch>
              <a:fillRect/>
            </a:stretch>
          </p:blipFill>
          <p:spPr>
            <a:xfrm>
              <a:off x="4306823" y="4587240"/>
              <a:ext cx="2622804" cy="944880"/>
            </a:xfrm>
            <a:prstGeom prst="rect">
              <a:avLst/>
            </a:prstGeom>
          </p:spPr>
        </p:pic>
        <p:sp>
          <p:nvSpPr>
            <p:cNvPr id="7" name="object 7"/>
            <p:cNvSpPr/>
            <p:nvPr/>
          </p:nvSpPr>
          <p:spPr>
            <a:xfrm>
              <a:off x="3644900" y="4797806"/>
              <a:ext cx="3688079" cy="822960"/>
            </a:xfrm>
            <a:custGeom>
              <a:avLst/>
              <a:gdLst/>
              <a:ahLst/>
              <a:cxnLst/>
              <a:rect l="l" t="t" r="r" b="b"/>
              <a:pathLst>
                <a:path w="3688079" h="822960">
                  <a:moveTo>
                    <a:pt x="999096" y="369824"/>
                  </a:moveTo>
                  <a:lnTo>
                    <a:pt x="996556" y="341376"/>
                  </a:lnTo>
                  <a:lnTo>
                    <a:pt x="0" y="430149"/>
                  </a:lnTo>
                  <a:lnTo>
                    <a:pt x="2540" y="458597"/>
                  </a:lnTo>
                  <a:lnTo>
                    <a:pt x="999096" y="369824"/>
                  </a:lnTo>
                  <a:close/>
                </a:path>
                <a:path w="3688079" h="822960">
                  <a:moveTo>
                    <a:pt x="1083183" y="347980"/>
                  </a:moveTo>
                  <a:lnTo>
                    <a:pt x="1063155" y="340106"/>
                  </a:lnTo>
                  <a:lnTo>
                    <a:pt x="994029" y="312928"/>
                  </a:lnTo>
                  <a:lnTo>
                    <a:pt x="996454" y="340106"/>
                  </a:lnTo>
                  <a:lnTo>
                    <a:pt x="996556" y="341376"/>
                  </a:lnTo>
                  <a:lnTo>
                    <a:pt x="998994" y="368554"/>
                  </a:lnTo>
                  <a:lnTo>
                    <a:pt x="999096" y="369824"/>
                  </a:lnTo>
                  <a:lnTo>
                    <a:pt x="1001649" y="398272"/>
                  </a:lnTo>
                  <a:lnTo>
                    <a:pt x="1083183" y="347980"/>
                  </a:lnTo>
                  <a:close/>
                </a:path>
                <a:path w="3688079" h="822960">
                  <a:moveTo>
                    <a:pt x="3499866" y="795324"/>
                  </a:moveTo>
                  <a:lnTo>
                    <a:pt x="2246680" y="386803"/>
                  </a:lnTo>
                  <a:lnTo>
                    <a:pt x="2248116" y="382397"/>
                  </a:lnTo>
                  <a:lnTo>
                    <a:pt x="2255520" y="359664"/>
                  </a:lnTo>
                  <a:lnTo>
                    <a:pt x="2160778" y="373888"/>
                  </a:lnTo>
                  <a:lnTo>
                    <a:pt x="2228977" y="441198"/>
                  </a:lnTo>
                  <a:lnTo>
                    <a:pt x="2237829" y="413994"/>
                  </a:lnTo>
                  <a:lnTo>
                    <a:pt x="3491103" y="822490"/>
                  </a:lnTo>
                  <a:lnTo>
                    <a:pt x="3499866" y="795324"/>
                  </a:lnTo>
                  <a:close/>
                </a:path>
                <a:path w="3688079" h="822960">
                  <a:moveTo>
                    <a:pt x="3688080" y="28448"/>
                  </a:moveTo>
                  <a:lnTo>
                    <a:pt x="3686429" y="0"/>
                  </a:lnTo>
                  <a:lnTo>
                    <a:pt x="2938894" y="43256"/>
                  </a:lnTo>
                  <a:lnTo>
                    <a:pt x="2937256" y="14732"/>
                  </a:lnTo>
                  <a:lnTo>
                    <a:pt x="2926321" y="21031"/>
                  </a:lnTo>
                  <a:lnTo>
                    <a:pt x="2926321" y="72517"/>
                  </a:lnTo>
                  <a:lnTo>
                    <a:pt x="2924670" y="44069"/>
                  </a:lnTo>
                  <a:lnTo>
                    <a:pt x="2926283" y="71704"/>
                  </a:lnTo>
                  <a:lnTo>
                    <a:pt x="2926321" y="72517"/>
                  </a:lnTo>
                  <a:lnTo>
                    <a:pt x="2926321" y="21031"/>
                  </a:lnTo>
                  <a:lnTo>
                    <a:pt x="2854198" y="62484"/>
                  </a:lnTo>
                  <a:lnTo>
                    <a:pt x="2942196" y="100330"/>
                  </a:lnTo>
                  <a:lnTo>
                    <a:pt x="2940596" y="72517"/>
                  </a:lnTo>
                  <a:lnTo>
                    <a:pt x="2940545" y="71704"/>
                  </a:lnTo>
                  <a:lnTo>
                    <a:pt x="3688080" y="28448"/>
                  </a:lnTo>
                  <a:close/>
                </a:path>
              </a:pathLst>
            </a:custGeom>
            <a:solidFill>
              <a:srgbClr val="FF0000"/>
            </a:solidFill>
          </p:spPr>
          <p:txBody>
            <a:bodyPr wrap="square" lIns="0" tIns="0" rIns="0" bIns="0" rtlCol="0"/>
            <a:lstStyle/>
            <a:p/>
          </p:txBody>
        </p:sp>
      </p:grpSp>
      <p:sp>
        <p:nvSpPr>
          <p:cNvPr id="8" name="object 8"/>
          <p:cNvSpPr txBox="1"/>
          <p:nvPr/>
        </p:nvSpPr>
        <p:spPr>
          <a:xfrm>
            <a:off x="973023" y="5078729"/>
            <a:ext cx="2566670" cy="513080"/>
          </a:xfrm>
          <a:prstGeom prst="rect">
            <a:avLst/>
          </a:prstGeom>
        </p:spPr>
        <p:txBody>
          <a:bodyPr vert="horz" wrap="square" lIns="0" tIns="12065" rIns="0" bIns="0" rtlCol="0">
            <a:spAutoFit/>
          </a:bodyPr>
          <a:lstStyle/>
          <a:p>
            <a:pPr marL="12700" marR="5080">
              <a:lnSpc>
                <a:spcPct val="100000"/>
              </a:lnSpc>
              <a:spcBef>
                <a:spcPts val="95"/>
              </a:spcBef>
            </a:pPr>
            <a:r>
              <a:rPr sz="1600" dirty="0">
                <a:latin typeface="Arial MT"/>
                <a:cs typeface="Arial MT"/>
              </a:rPr>
              <a:t>Indented</a:t>
            </a:r>
            <a:r>
              <a:rPr sz="1600" spc="-15" dirty="0">
                <a:latin typeface="Arial MT"/>
                <a:cs typeface="Arial MT"/>
              </a:rPr>
              <a:t> </a:t>
            </a:r>
            <a:r>
              <a:rPr sz="1600" dirty="0">
                <a:latin typeface="Arial MT"/>
                <a:cs typeface="Arial MT"/>
              </a:rPr>
              <a:t>code</a:t>
            </a:r>
            <a:r>
              <a:rPr sz="1600" spc="-30" dirty="0">
                <a:latin typeface="Arial MT"/>
                <a:cs typeface="Arial MT"/>
              </a:rPr>
              <a:t> </a:t>
            </a:r>
            <a:r>
              <a:rPr sz="1600" dirty="0">
                <a:latin typeface="Arial MT"/>
                <a:cs typeface="Arial MT"/>
              </a:rPr>
              <a:t>block,</a:t>
            </a:r>
            <a:r>
              <a:rPr sz="1600" spc="-25" dirty="0">
                <a:latin typeface="Arial MT"/>
                <a:cs typeface="Arial MT"/>
              </a:rPr>
              <a:t> </a:t>
            </a:r>
            <a:r>
              <a:rPr sz="1600" dirty="0">
                <a:latin typeface="Arial MT"/>
                <a:cs typeface="Arial MT"/>
              </a:rPr>
              <a:t>can</a:t>
            </a:r>
            <a:r>
              <a:rPr sz="1600" spc="-30" dirty="0">
                <a:latin typeface="Arial MT"/>
                <a:cs typeface="Arial MT"/>
              </a:rPr>
              <a:t> </a:t>
            </a:r>
            <a:r>
              <a:rPr sz="1600" spc="-25" dirty="0">
                <a:latin typeface="Arial MT"/>
                <a:cs typeface="Arial MT"/>
              </a:rPr>
              <a:t>be </a:t>
            </a:r>
            <a:r>
              <a:rPr sz="1600" dirty="0">
                <a:latin typeface="Arial MT"/>
                <a:cs typeface="Arial MT"/>
              </a:rPr>
              <a:t>multiple</a:t>
            </a:r>
            <a:r>
              <a:rPr sz="1600" spc="-50" dirty="0">
                <a:latin typeface="Arial MT"/>
                <a:cs typeface="Arial MT"/>
              </a:rPr>
              <a:t> </a:t>
            </a:r>
            <a:r>
              <a:rPr sz="1600" dirty="0">
                <a:latin typeface="Arial MT"/>
                <a:cs typeface="Arial MT"/>
              </a:rPr>
              <a:t>lines</a:t>
            </a:r>
            <a:r>
              <a:rPr sz="1600" spc="-55" dirty="0">
                <a:latin typeface="Arial MT"/>
                <a:cs typeface="Arial MT"/>
              </a:rPr>
              <a:t> </a:t>
            </a:r>
            <a:r>
              <a:rPr sz="1600" spc="-10" dirty="0">
                <a:latin typeface="Arial MT"/>
                <a:cs typeface="Arial MT"/>
              </a:rPr>
              <a:t>long.</a:t>
            </a:r>
            <a:endParaRPr sz="1600">
              <a:latin typeface="Arial MT"/>
              <a:cs typeface="Arial MT"/>
            </a:endParaRPr>
          </a:p>
        </p:txBody>
      </p:sp>
      <p:sp>
        <p:nvSpPr>
          <p:cNvPr id="9" name="object 9"/>
          <p:cNvSpPr txBox="1"/>
          <p:nvPr/>
        </p:nvSpPr>
        <p:spPr>
          <a:xfrm>
            <a:off x="7411593" y="4670247"/>
            <a:ext cx="1647825" cy="269240"/>
          </a:xfrm>
          <a:prstGeom prst="rect">
            <a:avLst/>
          </a:prstGeom>
        </p:spPr>
        <p:txBody>
          <a:bodyPr vert="horz" wrap="square" lIns="0" tIns="12065" rIns="0" bIns="0" rtlCol="0">
            <a:spAutoFit/>
          </a:bodyPr>
          <a:lstStyle/>
          <a:p>
            <a:pPr marL="12700">
              <a:lnSpc>
                <a:spcPct val="100000"/>
              </a:lnSpc>
              <a:spcBef>
                <a:spcPts val="95"/>
              </a:spcBef>
            </a:pPr>
            <a:r>
              <a:rPr sz="1600" dirty="0">
                <a:latin typeface="Arial MT"/>
                <a:cs typeface="Arial MT"/>
              </a:rPr>
              <a:t>range(10)</a:t>
            </a:r>
            <a:r>
              <a:rPr sz="1600" spc="-25" dirty="0">
                <a:latin typeface="Arial MT"/>
                <a:cs typeface="Arial MT"/>
              </a:rPr>
              <a:t> </a:t>
            </a:r>
            <a:r>
              <a:rPr sz="1600" dirty="0">
                <a:latin typeface="Wingdings" panose="05000000000000000000"/>
                <a:cs typeface="Wingdings" panose="05000000000000000000"/>
              </a:rPr>
              <a:t></a:t>
            </a:r>
            <a:r>
              <a:rPr sz="1600" spc="-5" dirty="0">
                <a:latin typeface="Times New Roman" panose="02020603050405020304"/>
                <a:cs typeface="Times New Roman" panose="02020603050405020304"/>
              </a:rPr>
              <a:t> </a:t>
            </a:r>
            <a:r>
              <a:rPr sz="1600" spc="-25" dirty="0">
                <a:latin typeface="Arial MT"/>
                <a:cs typeface="Arial MT"/>
              </a:rPr>
              <a:t>0…9</a:t>
            </a:r>
            <a:endParaRPr sz="1600">
              <a:latin typeface="Arial MT"/>
              <a:cs typeface="Arial MT"/>
            </a:endParaRPr>
          </a:p>
        </p:txBody>
      </p:sp>
      <p:sp>
        <p:nvSpPr>
          <p:cNvPr id="10" name="object 10"/>
          <p:cNvSpPr txBox="1"/>
          <p:nvPr/>
        </p:nvSpPr>
        <p:spPr>
          <a:xfrm>
            <a:off x="7219315" y="5466689"/>
            <a:ext cx="2389505" cy="269240"/>
          </a:xfrm>
          <a:prstGeom prst="rect">
            <a:avLst/>
          </a:prstGeom>
        </p:spPr>
        <p:txBody>
          <a:bodyPr vert="horz" wrap="square" lIns="0" tIns="12065" rIns="0" bIns="0" rtlCol="0">
            <a:spAutoFit/>
          </a:bodyPr>
          <a:lstStyle/>
          <a:p>
            <a:pPr marL="12700">
              <a:lnSpc>
                <a:spcPct val="100000"/>
              </a:lnSpc>
              <a:spcBef>
                <a:spcPts val="95"/>
              </a:spcBef>
            </a:pPr>
            <a:r>
              <a:rPr sz="1600" dirty="0">
                <a:latin typeface="Arial MT"/>
                <a:cs typeface="Arial MT"/>
              </a:rPr>
              <a:t>i</a:t>
            </a:r>
            <a:r>
              <a:rPr sz="1600" spc="-25" dirty="0">
                <a:latin typeface="Arial MT"/>
                <a:cs typeface="Arial MT"/>
              </a:rPr>
              <a:t> </a:t>
            </a:r>
            <a:r>
              <a:rPr sz="1600" dirty="0">
                <a:latin typeface="Arial MT"/>
                <a:cs typeface="Arial MT"/>
              </a:rPr>
              <a:t>is</a:t>
            </a:r>
            <a:r>
              <a:rPr sz="1600" spc="-30" dirty="0">
                <a:latin typeface="Arial MT"/>
                <a:cs typeface="Arial MT"/>
              </a:rPr>
              <a:t> </a:t>
            </a:r>
            <a:r>
              <a:rPr sz="1600" dirty="0">
                <a:latin typeface="Arial MT"/>
                <a:cs typeface="Arial MT"/>
              </a:rPr>
              <a:t>first</a:t>
            </a:r>
            <a:r>
              <a:rPr sz="1600" spc="-10" dirty="0">
                <a:latin typeface="Arial MT"/>
                <a:cs typeface="Arial MT"/>
              </a:rPr>
              <a:t> </a:t>
            </a:r>
            <a:r>
              <a:rPr sz="1600" dirty="0">
                <a:latin typeface="Arial MT"/>
                <a:cs typeface="Arial MT"/>
              </a:rPr>
              <a:t>0,</a:t>
            </a:r>
            <a:r>
              <a:rPr sz="1600" spc="-15" dirty="0">
                <a:latin typeface="Arial MT"/>
                <a:cs typeface="Arial MT"/>
              </a:rPr>
              <a:t> </a:t>
            </a:r>
            <a:r>
              <a:rPr sz="1600" dirty="0">
                <a:latin typeface="Arial MT"/>
                <a:cs typeface="Arial MT"/>
              </a:rPr>
              <a:t>then</a:t>
            </a:r>
            <a:r>
              <a:rPr sz="1600" spc="-10" dirty="0">
                <a:latin typeface="Arial MT"/>
                <a:cs typeface="Arial MT"/>
              </a:rPr>
              <a:t> </a:t>
            </a:r>
            <a:r>
              <a:rPr sz="1600" dirty="0">
                <a:latin typeface="Arial MT"/>
                <a:cs typeface="Arial MT"/>
              </a:rPr>
              <a:t>1,</a:t>
            </a:r>
            <a:r>
              <a:rPr sz="1600" spc="-10" dirty="0">
                <a:latin typeface="Arial MT"/>
                <a:cs typeface="Arial MT"/>
              </a:rPr>
              <a:t> </a:t>
            </a:r>
            <a:r>
              <a:rPr sz="1600" dirty="0">
                <a:latin typeface="Arial MT"/>
                <a:cs typeface="Arial MT"/>
              </a:rPr>
              <a:t>then</a:t>
            </a:r>
            <a:r>
              <a:rPr sz="1600" spc="-15" dirty="0">
                <a:latin typeface="Arial MT"/>
                <a:cs typeface="Arial MT"/>
              </a:rPr>
              <a:t> </a:t>
            </a:r>
            <a:r>
              <a:rPr sz="1600" spc="-25" dirty="0">
                <a:latin typeface="Arial MT"/>
                <a:cs typeface="Arial MT"/>
              </a:rPr>
              <a:t>2…</a:t>
            </a:r>
            <a:endParaRPr sz="1600">
              <a:latin typeface="Arial MT"/>
              <a:cs typeface="Arial MT"/>
            </a:endParaRPr>
          </a:p>
        </p:txBody>
      </p:sp>
      <p:sp>
        <p:nvSpPr>
          <p:cNvPr id="11" name="Date Placeholder 10"/>
          <p:cNvSpPr>
            <a:spLocks noGrp="1"/>
          </p:cNvSpPr>
          <p:nvPr>
            <p:ph type="dt" sz="half" idx="10"/>
          </p:nvPr>
        </p:nvSpPr>
        <p:spPr/>
        <p:txBody>
          <a:bodyPr/>
          <a:p>
            <a:fld id="{63A1C593-65D0-4073-BCC9-577B9352EA97}" type="datetime1">
              <a:rPr lang="en-US" smtClean="0"/>
            </a:fld>
            <a:endParaRPr lang="en-US"/>
          </a:p>
        </p:txBody>
      </p:sp>
      <p:sp>
        <p:nvSpPr>
          <p:cNvPr id="12" name="Slide Number Placeholder 1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12877" rIns="0" bIns="0" rtlCol="0">
            <a:spAutoFit/>
          </a:bodyPr>
          <a:lstStyle/>
          <a:p>
            <a:pPr marL="92075">
              <a:lnSpc>
                <a:spcPct val="100000"/>
              </a:lnSpc>
              <a:spcBef>
                <a:spcPts val="100"/>
              </a:spcBef>
            </a:pPr>
            <a:r>
              <a:rPr dirty="0"/>
              <a:t>List </a:t>
            </a:r>
            <a:r>
              <a:rPr spc="-10" dirty="0"/>
              <a:t>functions</a:t>
            </a:r>
            <a:endParaRPr spc="-10" dirty="0"/>
          </a:p>
        </p:txBody>
      </p:sp>
      <p:sp>
        <p:nvSpPr>
          <p:cNvPr id="3" name="object 3"/>
          <p:cNvSpPr txBox="1"/>
          <p:nvPr/>
        </p:nvSpPr>
        <p:spPr>
          <a:xfrm>
            <a:off x="408940" y="1507490"/>
            <a:ext cx="8709025" cy="4067810"/>
          </a:xfrm>
          <a:prstGeom prst="rect">
            <a:avLst/>
          </a:prstGeom>
        </p:spPr>
        <p:txBody>
          <a:bodyPr vert="horz" wrap="square" lIns="0" tIns="12700" rIns="0" bIns="0" rtlCol="0">
            <a:spAutoFit/>
          </a:bodyPr>
          <a:lstStyle/>
          <a:p>
            <a:pPr>
              <a:lnSpc>
                <a:spcPct val="100000"/>
              </a:lnSpc>
              <a:spcBef>
                <a:spcPts val="670"/>
              </a:spcBef>
              <a:tabLst>
                <a:tab pos="354965" algn="l"/>
              </a:tabLst>
            </a:pPr>
            <a:r>
              <a:rPr dirty="0">
                <a:latin typeface="Calibri" panose="020F0502020204030204" charset="0"/>
                <a:cs typeface="Calibri" panose="020F0502020204030204" charset="0"/>
                <a:sym typeface="+mn-ea"/>
              </a:rPr>
              <a:t>A</a:t>
            </a:r>
            <a:r>
              <a:rPr spc="-7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Python</a:t>
            </a:r>
            <a:r>
              <a:rPr spc="-7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list</a:t>
            </a:r>
            <a:r>
              <a:rPr spc="-7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is</a:t>
            </a:r>
            <a:r>
              <a:rPr spc="-7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a</a:t>
            </a:r>
            <a:r>
              <a:rPr spc="-7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general</a:t>
            </a:r>
            <a:r>
              <a:rPr spc="-5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purpose</a:t>
            </a:r>
            <a:r>
              <a:rPr spc="-65" dirty="0">
                <a:latin typeface="Calibri" panose="020F0502020204030204" charset="0"/>
                <a:cs typeface="Calibri" panose="020F0502020204030204" charset="0"/>
                <a:sym typeface="+mn-ea"/>
              </a:rPr>
              <a:t> </a:t>
            </a:r>
            <a:r>
              <a:rPr spc="-10" dirty="0">
                <a:latin typeface="Calibri" panose="020F0502020204030204" charset="0"/>
                <a:cs typeface="Calibri" panose="020F0502020204030204" charset="0"/>
                <a:sym typeface="+mn-ea"/>
              </a:rPr>
              <a:t>1-</a:t>
            </a:r>
            <a:r>
              <a:rPr dirty="0">
                <a:latin typeface="Calibri" panose="020F0502020204030204" charset="0"/>
                <a:cs typeface="Calibri" panose="020F0502020204030204" charset="0"/>
                <a:sym typeface="+mn-ea"/>
              </a:rPr>
              <a:t>dimensional</a:t>
            </a:r>
            <a:r>
              <a:rPr spc="-2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container</a:t>
            </a:r>
            <a:r>
              <a:rPr spc="-6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for</a:t>
            </a:r>
            <a:r>
              <a:rPr spc="-85" dirty="0">
                <a:latin typeface="Calibri" panose="020F0502020204030204" charset="0"/>
                <a:cs typeface="Calibri" panose="020F0502020204030204" charset="0"/>
                <a:sym typeface="+mn-ea"/>
              </a:rPr>
              <a:t> </a:t>
            </a:r>
            <a:r>
              <a:rPr spc="-10" dirty="0">
                <a:latin typeface="Calibri" panose="020F0502020204030204" charset="0"/>
                <a:cs typeface="Calibri" panose="020F0502020204030204" charset="0"/>
                <a:sym typeface="+mn-ea"/>
              </a:rPr>
              <a:t>variables.</a:t>
            </a:r>
            <a:endParaRPr>
              <a:latin typeface="Calibri" panose="020F0502020204030204" charset="0"/>
              <a:cs typeface="Calibri" panose="020F0502020204030204" charset="0"/>
            </a:endParaRPr>
          </a:p>
          <a:p>
            <a:pPr lvl="1">
              <a:lnSpc>
                <a:spcPct val="100000"/>
              </a:lnSpc>
              <a:spcBef>
                <a:spcPts val="485"/>
              </a:spcBef>
              <a:tabLst>
                <a:tab pos="756285" algn="l"/>
              </a:tabLst>
            </a:pPr>
            <a:r>
              <a:rPr dirty="0">
                <a:latin typeface="Calibri" panose="020F0502020204030204" charset="0"/>
                <a:cs typeface="Calibri" panose="020F0502020204030204" charset="0"/>
                <a:sym typeface="+mn-ea"/>
              </a:rPr>
              <a:t>i.e.</a:t>
            </a:r>
            <a:r>
              <a:rPr spc="-1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it</a:t>
            </a:r>
            <a:r>
              <a:rPr spc="-1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is</a:t>
            </a:r>
            <a:r>
              <a:rPr spc="-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a</a:t>
            </a:r>
            <a:r>
              <a:rPr spc="-2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row,</a:t>
            </a:r>
            <a:r>
              <a:rPr spc="-2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column,</a:t>
            </a:r>
            <a:r>
              <a:rPr spc="-4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or</a:t>
            </a:r>
            <a:r>
              <a:rPr spc="-3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vector</a:t>
            </a:r>
            <a:r>
              <a:rPr spc="-3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of</a:t>
            </a:r>
            <a:r>
              <a:rPr spc="-10" dirty="0">
                <a:latin typeface="Calibri" panose="020F0502020204030204" charset="0"/>
                <a:cs typeface="Calibri" panose="020F0502020204030204" charset="0"/>
                <a:sym typeface="+mn-ea"/>
              </a:rPr>
              <a:t> things</a:t>
            </a:r>
            <a:endParaRPr>
              <a:latin typeface="Calibri" panose="020F0502020204030204" charset="0"/>
              <a:cs typeface="Calibri" panose="020F0502020204030204" charset="0"/>
            </a:endParaRPr>
          </a:p>
          <a:p>
            <a:pPr lvl="1">
              <a:lnSpc>
                <a:spcPct val="100000"/>
              </a:lnSpc>
              <a:spcBef>
                <a:spcPts val="1195"/>
              </a:spcBef>
            </a:pPr>
            <a:endParaRPr>
              <a:latin typeface="Calibri" panose="020F0502020204030204" charset="0"/>
              <a:cs typeface="Calibri" panose="020F0502020204030204" charset="0"/>
            </a:endParaRPr>
          </a:p>
          <a:p>
            <a:pPr indent="0">
              <a:lnSpc>
                <a:spcPct val="100000"/>
              </a:lnSpc>
              <a:buFont typeface="Arial" panose="020B0604020202020204" pitchFamily="34" charset="0"/>
              <a:buNone/>
              <a:tabLst>
                <a:tab pos="354965" algn="l"/>
              </a:tabLst>
            </a:pPr>
            <a:r>
              <a:rPr dirty="0">
                <a:latin typeface="Calibri" panose="020F0502020204030204" charset="0"/>
                <a:cs typeface="Calibri" panose="020F0502020204030204" charset="0"/>
                <a:sym typeface="+mn-ea"/>
              </a:rPr>
              <a:t>Lots</a:t>
            </a:r>
            <a:r>
              <a:rPr spc="-2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of</a:t>
            </a:r>
            <a:r>
              <a:rPr spc="-2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things</a:t>
            </a:r>
            <a:r>
              <a:rPr spc="-2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in</a:t>
            </a:r>
            <a:r>
              <a:rPr spc="-2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Python</a:t>
            </a:r>
            <a:r>
              <a:rPr spc="-1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act</a:t>
            </a:r>
            <a:r>
              <a:rPr spc="-2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like</a:t>
            </a:r>
            <a:r>
              <a:rPr spc="-3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lists</a:t>
            </a:r>
            <a:r>
              <a:rPr spc="-4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or</a:t>
            </a:r>
            <a:r>
              <a:rPr spc="-1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use</a:t>
            </a:r>
            <a:r>
              <a:rPr spc="-4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list-style</a:t>
            </a:r>
            <a:r>
              <a:rPr spc="-35" dirty="0">
                <a:latin typeface="Calibri" panose="020F0502020204030204" charset="0"/>
                <a:cs typeface="Calibri" panose="020F0502020204030204" charset="0"/>
                <a:sym typeface="+mn-ea"/>
              </a:rPr>
              <a:t> </a:t>
            </a:r>
            <a:r>
              <a:rPr spc="-10" dirty="0">
                <a:latin typeface="Calibri" panose="020F0502020204030204" charset="0"/>
                <a:cs typeface="Calibri" panose="020F0502020204030204" charset="0"/>
                <a:sym typeface="+mn-ea"/>
              </a:rPr>
              <a:t>notation.</a:t>
            </a:r>
            <a:endParaRPr>
              <a:latin typeface="Calibri" panose="020F0502020204030204" charset="0"/>
              <a:cs typeface="Calibri" panose="020F0502020204030204" charset="0"/>
            </a:endParaRPr>
          </a:p>
          <a:p>
            <a:pPr marL="354965" indent="-342265">
              <a:lnSpc>
                <a:spcPct val="100000"/>
              </a:lnSpc>
              <a:spcBef>
                <a:spcPts val="100"/>
              </a:spcBef>
              <a:buClr>
                <a:srgbClr val="2575B4"/>
              </a:buClr>
              <a:buFont typeface="Wingdings" panose="05000000000000000000"/>
              <a:buChar char=""/>
              <a:tabLst>
                <a:tab pos="354965" algn="l"/>
              </a:tabLst>
            </a:pPr>
            <a:endParaRPr dirty="0">
              <a:latin typeface="Calibri" panose="020F0502020204030204" charset="0"/>
              <a:cs typeface="Calibri" panose="020F0502020204030204" charset="0"/>
            </a:endParaRPr>
          </a:p>
          <a:p>
            <a:pPr marL="298450" indent="-285750">
              <a:lnSpc>
                <a:spcPct val="100000"/>
              </a:lnSpc>
              <a:spcBef>
                <a:spcPts val="100"/>
              </a:spcBef>
              <a:buClr>
                <a:srgbClr val="2575B4"/>
              </a:buClr>
              <a:buFont typeface="Arial" panose="020B0604020202020204" pitchFamily="34" charset="0"/>
              <a:buChar char="•"/>
              <a:tabLst>
                <a:tab pos="354965" algn="l"/>
              </a:tabLst>
            </a:pPr>
            <a:r>
              <a:rPr dirty="0">
                <a:latin typeface="Calibri" panose="020F0502020204030204" charset="0"/>
                <a:cs typeface="Calibri" panose="020F0502020204030204" charset="0"/>
              </a:rPr>
              <a:t>Try</a:t>
            </a:r>
            <a:r>
              <a:rPr spc="-10" dirty="0">
                <a:latin typeface="Calibri" panose="020F0502020204030204" charset="0"/>
                <a:cs typeface="Calibri" panose="020F0502020204030204" charset="0"/>
              </a:rPr>
              <a:t> </a:t>
            </a:r>
            <a:r>
              <a:rPr i="1" spc="-10" dirty="0">
                <a:latin typeface="Calibri" panose="020F0502020204030204" charset="0"/>
                <a:cs typeface="Calibri" panose="020F0502020204030204" charset="0"/>
              </a:rPr>
              <a:t>dir(list_1)</a:t>
            </a:r>
            <a:endParaRPr>
              <a:latin typeface="Calibri" panose="020F0502020204030204" charset="0"/>
              <a:cs typeface="Calibri" panose="020F0502020204030204" charset="0"/>
            </a:endParaRPr>
          </a:p>
          <a:p>
            <a:pPr>
              <a:lnSpc>
                <a:spcPct val="100000"/>
              </a:lnSpc>
              <a:spcBef>
                <a:spcPts val="1275"/>
              </a:spcBef>
              <a:buClr>
                <a:srgbClr val="2575B4"/>
              </a:buClr>
              <a:buFont typeface="Wingdings" panose="05000000000000000000"/>
              <a:buChar char=""/>
            </a:pPr>
            <a:endParaRPr>
              <a:latin typeface="Calibri" panose="020F0502020204030204" charset="0"/>
              <a:cs typeface="Calibri" panose="020F0502020204030204" charset="0"/>
            </a:endParaRPr>
          </a:p>
          <a:p>
            <a:pPr marL="298450" indent="-285750">
              <a:lnSpc>
                <a:spcPct val="100000"/>
              </a:lnSpc>
              <a:buClr>
                <a:srgbClr val="2575B4"/>
              </a:buClr>
              <a:buFont typeface="Arial" panose="020B0604020202020204" pitchFamily="34" charset="0"/>
              <a:buChar char="•"/>
              <a:tabLst>
                <a:tab pos="354965" algn="l"/>
              </a:tabLst>
            </a:pPr>
            <a:r>
              <a:rPr dirty="0">
                <a:latin typeface="Calibri" panose="020F0502020204030204" charset="0"/>
                <a:cs typeface="Calibri" panose="020F0502020204030204" charset="0"/>
              </a:rPr>
              <a:t>List</a:t>
            </a:r>
            <a:r>
              <a:rPr spc="-25" dirty="0">
                <a:latin typeface="Calibri" panose="020F0502020204030204" charset="0"/>
                <a:cs typeface="Calibri" panose="020F0502020204030204" charset="0"/>
              </a:rPr>
              <a:t> </a:t>
            </a:r>
            <a:r>
              <a:rPr dirty="0">
                <a:latin typeface="Calibri" panose="020F0502020204030204" charset="0"/>
                <a:cs typeface="Calibri" panose="020F0502020204030204" charset="0"/>
              </a:rPr>
              <a:t>have</a:t>
            </a:r>
            <a:r>
              <a:rPr spc="-30" dirty="0">
                <a:latin typeface="Calibri" panose="020F0502020204030204" charset="0"/>
                <a:cs typeface="Calibri" panose="020F0502020204030204" charset="0"/>
              </a:rPr>
              <a:t> </a:t>
            </a:r>
            <a:r>
              <a:rPr dirty="0">
                <a:latin typeface="Calibri" panose="020F0502020204030204" charset="0"/>
                <a:cs typeface="Calibri" panose="020F0502020204030204" charset="0"/>
              </a:rPr>
              <a:t>a</a:t>
            </a:r>
            <a:r>
              <a:rPr spc="-25" dirty="0">
                <a:latin typeface="Calibri" panose="020F0502020204030204" charset="0"/>
                <a:cs typeface="Calibri" panose="020F0502020204030204" charset="0"/>
              </a:rPr>
              <a:t> </a:t>
            </a:r>
            <a:r>
              <a:rPr dirty="0">
                <a:latin typeface="Calibri" panose="020F0502020204030204" charset="0"/>
                <a:cs typeface="Calibri" panose="020F0502020204030204" charset="0"/>
              </a:rPr>
              <a:t>number</a:t>
            </a:r>
            <a:r>
              <a:rPr spc="-25" dirty="0">
                <a:latin typeface="Calibri" panose="020F0502020204030204" charset="0"/>
                <a:cs typeface="Calibri" panose="020F0502020204030204" charset="0"/>
              </a:rPr>
              <a:t> </a:t>
            </a:r>
            <a:r>
              <a:rPr dirty="0">
                <a:latin typeface="Calibri" panose="020F0502020204030204" charset="0"/>
                <a:cs typeface="Calibri" panose="020F0502020204030204" charset="0"/>
              </a:rPr>
              <a:t>of</a:t>
            </a:r>
            <a:r>
              <a:rPr spc="-35" dirty="0">
                <a:latin typeface="Calibri" panose="020F0502020204030204" charset="0"/>
                <a:cs typeface="Calibri" panose="020F0502020204030204" charset="0"/>
              </a:rPr>
              <a:t> </a:t>
            </a:r>
            <a:r>
              <a:rPr spc="-20" dirty="0">
                <a:latin typeface="Calibri" panose="020F0502020204030204" charset="0"/>
                <a:cs typeface="Calibri" panose="020F0502020204030204" charset="0"/>
              </a:rPr>
              <a:t>built-</a:t>
            </a:r>
            <a:r>
              <a:rPr dirty="0">
                <a:latin typeface="Calibri" panose="020F0502020204030204" charset="0"/>
                <a:cs typeface="Calibri" panose="020F0502020204030204" charset="0"/>
              </a:rPr>
              <a:t>in</a:t>
            </a:r>
            <a:r>
              <a:rPr spc="-10" dirty="0">
                <a:latin typeface="Calibri" panose="020F0502020204030204" charset="0"/>
                <a:cs typeface="Calibri" panose="020F0502020204030204" charset="0"/>
              </a:rPr>
              <a:t> functions</a:t>
            </a:r>
            <a:endParaRPr>
              <a:latin typeface="Calibri" panose="020F0502020204030204" charset="0"/>
              <a:cs typeface="Calibri" panose="020F0502020204030204" charset="0"/>
            </a:endParaRPr>
          </a:p>
          <a:p>
            <a:pPr>
              <a:lnSpc>
                <a:spcPct val="100000"/>
              </a:lnSpc>
              <a:spcBef>
                <a:spcPts val="1275"/>
              </a:spcBef>
              <a:buClr>
                <a:srgbClr val="2575B4"/>
              </a:buClr>
              <a:buFont typeface="Wingdings" panose="05000000000000000000"/>
              <a:buChar char=""/>
            </a:pPr>
            <a:endParaRPr>
              <a:latin typeface="Calibri" panose="020F0502020204030204" charset="0"/>
              <a:cs typeface="Calibri" panose="020F0502020204030204" charset="0"/>
            </a:endParaRPr>
          </a:p>
          <a:p>
            <a:pPr marL="298450" indent="-285750">
              <a:lnSpc>
                <a:spcPct val="100000"/>
              </a:lnSpc>
              <a:buClr>
                <a:srgbClr val="2575B4"/>
              </a:buClr>
              <a:buFont typeface="Arial" panose="020B0604020202020204" pitchFamily="34" charset="0"/>
              <a:buChar char="•"/>
              <a:tabLst>
                <a:tab pos="354965" algn="l"/>
              </a:tabLst>
            </a:pPr>
            <a:r>
              <a:rPr dirty="0">
                <a:latin typeface="Calibri" panose="020F0502020204030204" charset="0"/>
                <a:cs typeface="Calibri" panose="020F0502020204030204" charset="0"/>
              </a:rPr>
              <a:t>Let’s</a:t>
            </a:r>
            <a:r>
              <a:rPr spc="-25" dirty="0">
                <a:latin typeface="Calibri" panose="020F0502020204030204" charset="0"/>
                <a:cs typeface="Calibri" panose="020F0502020204030204" charset="0"/>
              </a:rPr>
              <a:t> </a:t>
            </a:r>
            <a:r>
              <a:rPr dirty="0">
                <a:latin typeface="Calibri" panose="020F0502020204030204" charset="0"/>
                <a:cs typeface="Calibri" panose="020F0502020204030204" charset="0"/>
              </a:rPr>
              <a:t>try</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out</a:t>
            </a:r>
            <a:r>
              <a:rPr spc="-20" dirty="0">
                <a:latin typeface="Calibri" panose="020F0502020204030204" charset="0"/>
                <a:cs typeface="Calibri" panose="020F0502020204030204" charset="0"/>
              </a:rPr>
              <a:t> </a:t>
            </a:r>
            <a:r>
              <a:rPr dirty="0">
                <a:latin typeface="Calibri" panose="020F0502020204030204" charset="0"/>
                <a:cs typeface="Calibri" panose="020F0502020204030204" charset="0"/>
              </a:rPr>
              <a:t>a</a:t>
            </a:r>
            <a:r>
              <a:rPr spc="-25" dirty="0">
                <a:latin typeface="Calibri" panose="020F0502020204030204" charset="0"/>
                <a:cs typeface="Calibri" panose="020F0502020204030204" charset="0"/>
              </a:rPr>
              <a:t> </a:t>
            </a:r>
            <a:r>
              <a:rPr spc="-20" dirty="0">
                <a:latin typeface="Calibri" panose="020F0502020204030204" charset="0"/>
                <a:cs typeface="Calibri" panose="020F0502020204030204" charset="0"/>
              </a:rPr>
              <a:t>few…</a:t>
            </a:r>
            <a:endParaRPr>
              <a:latin typeface="Calibri" panose="020F0502020204030204" charset="0"/>
              <a:cs typeface="Calibri" panose="020F0502020204030204" charset="0"/>
            </a:endParaRPr>
          </a:p>
          <a:p>
            <a:pPr>
              <a:lnSpc>
                <a:spcPct val="100000"/>
              </a:lnSpc>
              <a:spcBef>
                <a:spcPts val="1270"/>
              </a:spcBef>
              <a:buClr>
                <a:srgbClr val="2575B4"/>
              </a:buClr>
              <a:buFont typeface="Wingdings" panose="05000000000000000000"/>
              <a:buChar char=""/>
            </a:pPr>
            <a:endParaRPr>
              <a:latin typeface="Calibri" panose="020F0502020204030204" charset="0"/>
              <a:cs typeface="Calibri" panose="020F0502020204030204" charset="0"/>
            </a:endParaRPr>
          </a:p>
          <a:p>
            <a:pPr marL="298450" marR="279400" indent="-285750">
              <a:lnSpc>
                <a:spcPct val="100000"/>
              </a:lnSpc>
              <a:spcBef>
                <a:spcPts val="5"/>
              </a:spcBef>
              <a:buClr>
                <a:srgbClr val="2575B4"/>
              </a:buClr>
              <a:buFont typeface="Arial" panose="020B0604020202020204" pitchFamily="34" charset="0"/>
              <a:buChar char="•"/>
              <a:tabLst>
                <a:tab pos="355600" algn="l"/>
              </a:tabLst>
            </a:pPr>
            <a:r>
              <a:rPr dirty="0">
                <a:latin typeface="Calibri" panose="020F0502020204030204" charset="0"/>
                <a:cs typeface="Calibri" panose="020F0502020204030204" charset="0"/>
              </a:rPr>
              <a:t>Also</a:t>
            </a:r>
            <a:r>
              <a:rPr spc="-40" dirty="0">
                <a:latin typeface="Calibri" panose="020F0502020204030204" charset="0"/>
                <a:cs typeface="Calibri" panose="020F0502020204030204" charset="0"/>
              </a:rPr>
              <a:t> </a:t>
            </a:r>
            <a:r>
              <a:rPr dirty="0">
                <a:latin typeface="Calibri" panose="020F0502020204030204" charset="0"/>
                <a:cs typeface="Calibri" panose="020F0502020204030204" charset="0"/>
              </a:rPr>
              <a:t>try</a:t>
            </a:r>
            <a:r>
              <a:rPr spc="-70" dirty="0">
                <a:latin typeface="Calibri" panose="020F0502020204030204" charset="0"/>
                <a:cs typeface="Calibri" panose="020F0502020204030204" charset="0"/>
              </a:rPr>
              <a:t> </a:t>
            </a:r>
            <a:r>
              <a:rPr dirty="0">
                <a:latin typeface="Calibri" panose="020F0502020204030204" charset="0"/>
                <a:cs typeface="Calibri" panose="020F0502020204030204" charset="0"/>
              </a:rPr>
              <a:t>the</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len()</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function</a:t>
            </a:r>
            <a:r>
              <a:rPr spc="-40" dirty="0">
                <a:latin typeface="Calibri" panose="020F0502020204030204" charset="0"/>
                <a:cs typeface="Calibri" panose="020F0502020204030204" charset="0"/>
              </a:rPr>
              <a:t> </a:t>
            </a:r>
            <a:r>
              <a:rPr dirty="0">
                <a:latin typeface="Calibri" panose="020F0502020204030204" charset="0"/>
                <a:cs typeface="Calibri" panose="020F0502020204030204" charset="0"/>
              </a:rPr>
              <a:t>to</a:t>
            </a:r>
            <a:r>
              <a:rPr spc="-50" dirty="0">
                <a:latin typeface="Calibri" panose="020F0502020204030204" charset="0"/>
                <a:cs typeface="Calibri" panose="020F0502020204030204" charset="0"/>
              </a:rPr>
              <a:t> </a:t>
            </a:r>
            <a:r>
              <a:rPr dirty="0">
                <a:latin typeface="Calibri" panose="020F0502020204030204" charset="0"/>
                <a:cs typeface="Calibri" panose="020F0502020204030204" charset="0"/>
              </a:rPr>
              <a:t>see</a:t>
            </a:r>
            <a:r>
              <a:rPr spc="-45"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how </a:t>
            </a:r>
            <a:r>
              <a:rPr dirty="0">
                <a:latin typeface="Calibri" panose="020F0502020204030204" charset="0"/>
                <a:cs typeface="Calibri" panose="020F0502020204030204" charset="0"/>
              </a:rPr>
              <a:t>many</a:t>
            </a:r>
            <a:r>
              <a:rPr spc="-55" dirty="0">
                <a:latin typeface="Calibri" panose="020F0502020204030204" charset="0"/>
                <a:cs typeface="Calibri" panose="020F0502020204030204" charset="0"/>
              </a:rPr>
              <a:t> </a:t>
            </a:r>
            <a:r>
              <a:rPr dirty="0">
                <a:latin typeface="Calibri" panose="020F0502020204030204" charset="0"/>
                <a:cs typeface="Calibri" panose="020F0502020204030204" charset="0"/>
              </a:rPr>
              <a:t>things</a:t>
            </a:r>
            <a:r>
              <a:rPr spc="-50" dirty="0">
                <a:latin typeface="Calibri" panose="020F0502020204030204" charset="0"/>
                <a:cs typeface="Calibri" panose="020F0502020204030204" charset="0"/>
              </a:rPr>
              <a:t> </a:t>
            </a:r>
            <a:r>
              <a:rPr dirty="0">
                <a:latin typeface="Calibri" panose="020F0502020204030204" charset="0"/>
                <a:cs typeface="Calibri" panose="020F0502020204030204" charset="0"/>
              </a:rPr>
              <a:t>are</a:t>
            </a:r>
            <a:r>
              <a:rPr spc="-40" dirty="0">
                <a:latin typeface="Calibri" panose="020F0502020204030204" charset="0"/>
                <a:cs typeface="Calibri" panose="020F0502020204030204" charset="0"/>
              </a:rPr>
              <a:t> </a:t>
            </a:r>
            <a:r>
              <a:rPr dirty="0">
                <a:latin typeface="Calibri" panose="020F0502020204030204" charset="0"/>
                <a:cs typeface="Calibri" panose="020F0502020204030204" charset="0"/>
              </a:rPr>
              <a:t>in</a:t>
            </a:r>
            <a:r>
              <a:rPr spc="-35" dirty="0">
                <a:latin typeface="Calibri" panose="020F0502020204030204" charset="0"/>
                <a:cs typeface="Calibri" panose="020F0502020204030204" charset="0"/>
              </a:rPr>
              <a:t> </a:t>
            </a:r>
            <a:r>
              <a:rPr dirty="0">
                <a:latin typeface="Calibri" panose="020F0502020204030204" charset="0"/>
                <a:cs typeface="Calibri" panose="020F0502020204030204" charset="0"/>
              </a:rPr>
              <a:t>the</a:t>
            </a:r>
            <a:r>
              <a:rPr spc="-55" dirty="0">
                <a:latin typeface="Calibri" panose="020F0502020204030204" charset="0"/>
                <a:cs typeface="Calibri" panose="020F0502020204030204" charset="0"/>
              </a:rPr>
              <a:t> </a:t>
            </a:r>
            <a:r>
              <a:rPr dirty="0">
                <a:latin typeface="Calibri" panose="020F0502020204030204" charset="0"/>
                <a:cs typeface="Calibri" panose="020F0502020204030204" charset="0"/>
              </a:rPr>
              <a:t>list:</a:t>
            </a:r>
            <a:r>
              <a:rPr spc="-40" dirty="0">
                <a:latin typeface="Calibri" panose="020F0502020204030204" charset="0"/>
                <a:cs typeface="Calibri" panose="020F0502020204030204" charset="0"/>
              </a:rPr>
              <a:t> </a:t>
            </a:r>
            <a:r>
              <a:rPr i="1" spc="-10" dirty="0">
                <a:latin typeface="Calibri" panose="020F0502020204030204" charset="0"/>
                <a:cs typeface="Calibri" panose="020F0502020204030204" charset="0"/>
              </a:rPr>
              <a:t>len(list_1)</a:t>
            </a:r>
            <a:endParaRPr>
              <a:latin typeface="Calibri" panose="020F0502020204030204" charset="0"/>
              <a:cs typeface="Calibri" panose="020F0502020204030204" charset="0"/>
            </a:endParaRPr>
          </a:p>
        </p:txBody>
      </p:sp>
      <p:grpSp>
        <p:nvGrpSpPr>
          <p:cNvPr id="4" name="object 4"/>
          <p:cNvGrpSpPr/>
          <p:nvPr/>
        </p:nvGrpSpPr>
        <p:grpSpPr>
          <a:xfrm>
            <a:off x="9726398" y="1289143"/>
            <a:ext cx="2323465" cy="4078604"/>
            <a:chOff x="6962878" y="1289143"/>
            <a:chExt cx="2323465" cy="4078604"/>
          </a:xfrm>
        </p:grpSpPr>
        <p:pic>
          <p:nvPicPr>
            <p:cNvPr id="5" name="object 5"/>
            <p:cNvPicPr/>
            <p:nvPr/>
          </p:nvPicPr>
          <p:blipFill>
            <a:blip r:embed="rId1" cstate="print"/>
            <a:stretch>
              <a:fillRect/>
            </a:stretch>
          </p:blipFill>
          <p:spPr>
            <a:xfrm>
              <a:off x="6962878" y="1289143"/>
              <a:ext cx="2323130" cy="4078544"/>
            </a:xfrm>
            <a:prstGeom prst="rect">
              <a:avLst/>
            </a:prstGeom>
          </p:spPr>
        </p:pic>
        <p:pic>
          <p:nvPicPr>
            <p:cNvPr id="6" name="object 6"/>
            <p:cNvPicPr/>
            <p:nvPr/>
          </p:nvPicPr>
          <p:blipFill>
            <a:blip r:embed="rId2" cstate="print"/>
            <a:stretch>
              <a:fillRect/>
            </a:stretch>
          </p:blipFill>
          <p:spPr>
            <a:xfrm>
              <a:off x="7121651" y="1447800"/>
              <a:ext cx="1825752" cy="3581400"/>
            </a:xfrm>
            <a:prstGeom prst="rect">
              <a:avLst/>
            </a:prstGeom>
          </p:spPr>
        </p:pic>
      </p:grpSp>
      <p:sp>
        <p:nvSpPr>
          <p:cNvPr id="7" name="Date Placeholder 6"/>
          <p:cNvSpPr>
            <a:spLocks noGrp="1"/>
          </p:cNvSpPr>
          <p:nvPr>
            <p:ph type="dt" sz="half" idx="10"/>
          </p:nvPr>
        </p:nvSpPr>
        <p:spPr/>
        <p:txBody>
          <a:bodyPr/>
          <a:p>
            <a:fld id="{63A1C593-65D0-4073-BCC9-577B9352EA97}" type="datetime1">
              <a:rPr lang="en-US" smtClean="0"/>
            </a:fld>
            <a:endParaRPr lang="en-US"/>
          </a:p>
        </p:txBody>
      </p:sp>
      <p:sp>
        <p:nvSpPr>
          <p:cNvPr id="8" name="Slide Number Placeholder 7"/>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12877" rIns="0" bIns="0" rtlCol="0">
            <a:spAutoFit/>
          </a:bodyPr>
          <a:lstStyle/>
          <a:p>
            <a:pPr marL="92075">
              <a:lnSpc>
                <a:spcPct val="100000"/>
              </a:lnSpc>
              <a:spcBef>
                <a:spcPts val="100"/>
              </a:spcBef>
            </a:pPr>
            <a:r>
              <a:rPr dirty="0"/>
              <a:t>List </a:t>
            </a:r>
            <a:r>
              <a:rPr spc="-10" dirty="0"/>
              <a:t>Indexing</a:t>
            </a:r>
            <a:endParaRPr spc="-10" dirty="0"/>
          </a:p>
        </p:txBody>
      </p:sp>
      <p:sp>
        <p:nvSpPr>
          <p:cNvPr id="3" name="object 3"/>
          <p:cNvSpPr txBox="1"/>
          <p:nvPr/>
        </p:nvSpPr>
        <p:spPr>
          <a:xfrm>
            <a:off x="891641" y="1473453"/>
            <a:ext cx="7418070" cy="1269365"/>
          </a:xfrm>
          <a:prstGeom prst="rect">
            <a:avLst/>
          </a:prstGeom>
        </p:spPr>
        <p:txBody>
          <a:bodyPr vert="horz" wrap="square" lIns="0" tIns="12700" rIns="0" bIns="0" rtlCol="0">
            <a:spAutoFit/>
          </a:bodyPr>
          <a:lstStyle/>
          <a:p>
            <a:pPr marL="354965" indent="-342265">
              <a:lnSpc>
                <a:spcPct val="100000"/>
              </a:lnSpc>
              <a:spcBef>
                <a:spcPts val="100"/>
              </a:spcBef>
              <a:buClr>
                <a:srgbClr val="2575B4"/>
              </a:buClr>
              <a:buFont typeface="Wingdings" panose="05000000000000000000"/>
              <a:buChar char=""/>
              <a:tabLst>
                <a:tab pos="354965" algn="l"/>
              </a:tabLst>
            </a:pPr>
            <a:r>
              <a:rPr sz="2400" dirty="0">
                <a:latin typeface="Arial MT"/>
                <a:cs typeface="Arial MT"/>
              </a:rPr>
              <a:t>Elements</a:t>
            </a:r>
            <a:r>
              <a:rPr sz="2400" spc="-45" dirty="0">
                <a:latin typeface="Arial MT"/>
                <a:cs typeface="Arial MT"/>
              </a:rPr>
              <a:t> </a:t>
            </a:r>
            <a:r>
              <a:rPr sz="2400" dirty="0">
                <a:latin typeface="Arial MT"/>
                <a:cs typeface="Arial MT"/>
              </a:rPr>
              <a:t>in</a:t>
            </a:r>
            <a:r>
              <a:rPr sz="2400" spc="-60"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list</a:t>
            </a:r>
            <a:r>
              <a:rPr sz="2400" spc="-50" dirty="0">
                <a:latin typeface="Arial MT"/>
                <a:cs typeface="Arial MT"/>
              </a:rPr>
              <a:t> </a:t>
            </a:r>
            <a:r>
              <a:rPr sz="2400" dirty="0">
                <a:latin typeface="Arial MT"/>
                <a:cs typeface="Arial MT"/>
              </a:rPr>
              <a:t>are</a:t>
            </a:r>
            <a:r>
              <a:rPr sz="2400" spc="-55" dirty="0">
                <a:latin typeface="Arial MT"/>
                <a:cs typeface="Arial MT"/>
              </a:rPr>
              <a:t> </a:t>
            </a:r>
            <a:r>
              <a:rPr sz="2400" dirty="0">
                <a:latin typeface="Arial MT"/>
                <a:cs typeface="Arial MT"/>
              </a:rPr>
              <a:t>accessed</a:t>
            </a:r>
            <a:r>
              <a:rPr sz="2400" spc="-50" dirty="0">
                <a:latin typeface="Arial MT"/>
                <a:cs typeface="Arial MT"/>
              </a:rPr>
              <a:t> </a:t>
            </a:r>
            <a:r>
              <a:rPr sz="2400" dirty="0">
                <a:latin typeface="Arial MT"/>
                <a:cs typeface="Arial MT"/>
              </a:rPr>
              <a:t>by</a:t>
            </a:r>
            <a:r>
              <a:rPr sz="2400" spc="-60" dirty="0">
                <a:latin typeface="Arial MT"/>
                <a:cs typeface="Arial MT"/>
              </a:rPr>
              <a:t> </a:t>
            </a:r>
            <a:r>
              <a:rPr sz="2400" dirty="0">
                <a:latin typeface="Arial MT"/>
                <a:cs typeface="Arial MT"/>
              </a:rPr>
              <a:t>an</a:t>
            </a:r>
            <a:r>
              <a:rPr sz="2400" spc="-55" dirty="0">
                <a:latin typeface="Arial MT"/>
                <a:cs typeface="Arial MT"/>
              </a:rPr>
              <a:t> </a:t>
            </a:r>
            <a:r>
              <a:rPr sz="2400" dirty="0">
                <a:latin typeface="Arial MT"/>
                <a:cs typeface="Arial MT"/>
              </a:rPr>
              <a:t>index</a:t>
            </a:r>
            <a:r>
              <a:rPr sz="2400" spc="-35" dirty="0">
                <a:latin typeface="Arial MT"/>
                <a:cs typeface="Arial MT"/>
              </a:rPr>
              <a:t> </a:t>
            </a:r>
            <a:r>
              <a:rPr sz="2400" spc="-10" dirty="0">
                <a:latin typeface="Arial MT"/>
                <a:cs typeface="Arial MT"/>
              </a:rPr>
              <a:t>number.</a:t>
            </a:r>
            <a:endParaRPr sz="2400">
              <a:latin typeface="Arial MT"/>
              <a:cs typeface="Arial MT"/>
            </a:endParaRPr>
          </a:p>
          <a:p>
            <a:pPr>
              <a:lnSpc>
                <a:spcPct val="100000"/>
              </a:lnSpc>
              <a:spcBef>
                <a:spcPts val="1275"/>
              </a:spcBef>
              <a:buClr>
                <a:srgbClr val="2575B4"/>
              </a:buClr>
              <a:buFont typeface="Wingdings" panose="05000000000000000000"/>
              <a:buChar char=""/>
            </a:pPr>
            <a:endParaRPr sz="2400">
              <a:latin typeface="Arial MT"/>
              <a:cs typeface="Arial MT"/>
            </a:endParaRPr>
          </a:p>
          <a:p>
            <a:pPr marL="354965" indent="-342265">
              <a:lnSpc>
                <a:spcPct val="100000"/>
              </a:lnSpc>
              <a:buClr>
                <a:srgbClr val="2575B4"/>
              </a:buClr>
              <a:buFont typeface="Wingdings" panose="05000000000000000000"/>
              <a:buChar char=""/>
              <a:tabLst>
                <a:tab pos="354965" algn="l"/>
              </a:tabLst>
            </a:pPr>
            <a:r>
              <a:rPr sz="2400" dirty="0">
                <a:latin typeface="Arial MT"/>
                <a:cs typeface="Arial MT"/>
              </a:rPr>
              <a:t>Index</a:t>
            </a:r>
            <a:r>
              <a:rPr sz="2400" spc="-25" dirty="0">
                <a:latin typeface="Arial MT"/>
                <a:cs typeface="Arial MT"/>
              </a:rPr>
              <a:t> </a:t>
            </a:r>
            <a:r>
              <a:rPr sz="2400" dirty="0">
                <a:latin typeface="Arial MT"/>
                <a:cs typeface="Arial MT"/>
              </a:rPr>
              <a:t>#’s</a:t>
            </a:r>
            <a:r>
              <a:rPr sz="2400" spc="-20" dirty="0">
                <a:latin typeface="Arial MT"/>
                <a:cs typeface="Arial MT"/>
              </a:rPr>
              <a:t> </a:t>
            </a:r>
            <a:r>
              <a:rPr sz="2400" dirty="0">
                <a:latin typeface="Arial MT"/>
                <a:cs typeface="Arial MT"/>
              </a:rPr>
              <a:t>start</a:t>
            </a:r>
            <a:r>
              <a:rPr sz="2400" spc="-40" dirty="0">
                <a:latin typeface="Arial MT"/>
                <a:cs typeface="Arial MT"/>
              </a:rPr>
              <a:t> </a:t>
            </a:r>
            <a:r>
              <a:rPr sz="2400" dirty="0">
                <a:latin typeface="Arial MT"/>
                <a:cs typeface="Arial MT"/>
              </a:rPr>
              <a:t>at</a:t>
            </a:r>
            <a:r>
              <a:rPr sz="2400" spc="-20" dirty="0">
                <a:latin typeface="Arial MT"/>
                <a:cs typeface="Arial MT"/>
              </a:rPr>
              <a:t> </a:t>
            </a:r>
            <a:r>
              <a:rPr sz="2400" spc="-25" dirty="0">
                <a:latin typeface="Arial MT"/>
                <a:cs typeface="Arial MT"/>
              </a:rPr>
              <a:t>0.</a:t>
            </a:r>
            <a:endParaRPr sz="2400">
              <a:latin typeface="Arial MT"/>
              <a:cs typeface="Arial MT"/>
            </a:endParaRPr>
          </a:p>
        </p:txBody>
      </p:sp>
      <p:sp>
        <p:nvSpPr>
          <p:cNvPr id="4" name="object 4"/>
          <p:cNvSpPr txBox="1"/>
          <p:nvPr/>
        </p:nvSpPr>
        <p:spPr>
          <a:xfrm>
            <a:off x="891641" y="3208146"/>
            <a:ext cx="926465" cy="391160"/>
          </a:xfrm>
          <a:prstGeom prst="rect">
            <a:avLst/>
          </a:prstGeom>
        </p:spPr>
        <p:txBody>
          <a:bodyPr vert="horz" wrap="square" lIns="0" tIns="12700" rIns="0" bIns="0" rtlCol="0">
            <a:spAutoFit/>
          </a:bodyPr>
          <a:lstStyle/>
          <a:p>
            <a:pPr marL="354965" indent="-342265">
              <a:lnSpc>
                <a:spcPct val="100000"/>
              </a:lnSpc>
              <a:spcBef>
                <a:spcPts val="100"/>
              </a:spcBef>
              <a:buClr>
                <a:srgbClr val="2575B4"/>
              </a:buClr>
              <a:buFont typeface="Wingdings" panose="05000000000000000000"/>
              <a:buChar char=""/>
              <a:tabLst>
                <a:tab pos="354965" algn="l"/>
              </a:tabLst>
            </a:pPr>
            <a:r>
              <a:rPr sz="2400" spc="-10" dirty="0">
                <a:latin typeface="Arial MT"/>
                <a:cs typeface="Arial MT"/>
              </a:rPr>
              <a:t>List:</a:t>
            </a:r>
            <a:endParaRPr sz="2400">
              <a:latin typeface="Arial MT"/>
              <a:cs typeface="Arial MT"/>
            </a:endParaRPr>
          </a:p>
        </p:txBody>
      </p:sp>
      <p:graphicFrame>
        <p:nvGraphicFramePr>
          <p:cNvPr id="5" name="object 5"/>
          <p:cNvGraphicFramePr>
            <a:graphicFrameLocks noGrp="1"/>
          </p:cNvGraphicFramePr>
          <p:nvPr/>
        </p:nvGraphicFramePr>
        <p:xfrm>
          <a:off x="872591" y="4127797"/>
          <a:ext cx="4875530" cy="1682750"/>
        </p:xfrm>
        <a:graphic>
          <a:graphicData uri="http://schemas.openxmlformats.org/drawingml/2006/table">
            <a:tbl>
              <a:tblPr firstRow="1" bandRow="1">
                <a:tableStyleId>{2D5ABB26-0587-4C30-8999-92F81FD0307C}</a:tableStyleId>
              </a:tblPr>
              <a:tblGrid>
                <a:gridCol w="2413000"/>
                <a:gridCol w="1035050"/>
                <a:gridCol w="570229"/>
                <a:gridCol w="781050"/>
              </a:tblGrid>
              <a:tr h="402590">
                <a:tc>
                  <a:txBody>
                    <a:bodyPr/>
                    <a:lstStyle/>
                    <a:p>
                      <a:pPr marL="374015" indent="-342265">
                        <a:lnSpc>
                          <a:spcPts val="2655"/>
                        </a:lnSpc>
                        <a:buClr>
                          <a:srgbClr val="2575B4"/>
                        </a:buClr>
                        <a:buFont typeface="Wingdings" panose="05000000000000000000"/>
                        <a:buChar char=""/>
                        <a:tabLst>
                          <a:tab pos="374015" algn="l"/>
                        </a:tabLst>
                      </a:pPr>
                      <a:r>
                        <a:rPr sz="2400" dirty="0">
                          <a:latin typeface="Arial MT"/>
                          <a:cs typeface="Arial MT"/>
                        </a:rPr>
                        <a:t>First</a:t>
                      </a:r>
                      <a:r>
                        <a:rPr sz="2400" spc="-30" dirty="0">
                          <a:latin typeface="Arial MT"/>
                          <a:cs typeface="Arial MT"/>
                        </a:rPr>
                        <a:t> </a:t>
                      </a:r>
                      <a:r>
                        <a:rPr sz="2400" spc="-10" dirty="0">
                          <a:latin typeface="Arial MT"/>
                          <a:cs typeface="Arial MT"/>
                        </a:rPr>
                        <a:t>element:</a:t>
                      </a:r>
                      <a:endParaRPr sz="2400">
                        <a:latin typeface="Arial MT"/>
                        <a:cs typeface="Arial MT"/>
                      </a:endParaRPr>
                    </a:p>
                  </a:txBody>
                  <a:tcPr marL="0" marR="0" marT="0" marB="0"/>
                </a:tc>
                <a:tc>
                  <a:txBody>
                    <a:bodyPr/>
                    <a:lstStyle/>
                    <a:p>
                      <a:pPr marL="229235">
                        <a:lnSpc>
                          <a:spcPts val="2655"/>
                        </a:lnSpc>
                      </a:pPr>
                      <a:r>
                        <a:rPr sz="2400" spc="-20" dirty="0">
                          <a:latin typeface="Courier New" panose="02070309020205020404"/>
                          <a:cs typeface="Courier New" panose="02070309020205020404"/>
                        </a:rPr>
                        <a:t>x[0]</a:t>
                      </a:r>
                      <a:endParaRPr sz="2400">
                        <a:latin typeface="Courier New" panose="02070309020205020404"/>
                        <a:cs typeface="Courier New" panose="02070309020205020404"/>
                      </a:endParaRPr>
                    </a:p>
                  </a:txBody>
                  <a:tcPr marL="0" marR="0" marT="0" marB="0"/>
                </a:tc>
                <a:tc>
                  <a:txBody>
                    <a:bodyPr/>
                    <a:lstStyle/>
                    <a:p>
                      <a:pPr marL="106045">
                        <a:lnSpc>
                          <a:spcPts val="2655"/>
                        </a:lnSpc>
                      </a:pPr>
                      <a:r>
                        <a:rPr sz="2400" spc="-50" dirty="0">
                          <a:latin typeface="Wingdings" panose="05000000000000000000"/>
                          <a:cs typeface="Wingdings" panose="05000000000000000000"/>
                        </a:rPr>
                        <a:t></a:t>
                      </a:r>
                      <a:endParaRPr sz="2400">
                        <a:latin typeface="Wingdings" panose="05000000000000000000"/>
                        <a:cs typeface="Wingdings" panose="05000000000000000000"/>
                      </a:endParaRPr>
                    </a:p>
                  </a:txBody>
                  <a:tcPr marL="0" marR="0" marT="0" marB="0"/>
                </a:tc>
                <a:tc>
                  <a:txBody>
                    <a:bodyPr/>
                    <a:lstStyle/>
                    <a:p>
                      <a:pPr marL="200025">
                        <a:lnSpc>
                          <a:spcPts val="2655"/>
                        </a:lnSpc>
                      </a:pPr>
                      <a:r>
                        <a:rPr sz="2400" spc="-25" dirty="0">
                          <a:latin typeface="Courier New" panose="02070309020205020404"/>
                          <a:cs typeface="Courier New" panose="02070309020205020404"/>
                        </a:rPr>
                        <a:t>'a'</a:t>
                      </a:r>
                      <a:endParaRPr sz="2400">
                        <a:latin typeface="Courier New" panose="02070309020205020404"/>
                        <a:cs typeface="Courier New" panose="02070309020205020404"/>
                      </a:endParaRPr>
                    </a:p>
                  </a:txBody>
                  <a:tcPr marL="0" marR="0" marT="0" marB="0"/>
                </a:tc>
              </a:tr>
              <a:tr h="402590">
                <a:tc>
                  <a:txBody>
                    <a:bodyPr/>
                    <a:lstStyle/>
                    <a:p>
                      <a:pPr marL="374015" indent="-342265">
                        <a:lnSpc>
                          <a:spcPct val="100000"/>
                        </a:lnSpc>
                        <a:spcBef>
                          <a:spcPts val="50"/>
                        </a:spcBef>
                        <a:buClr>
                          <a:srgbClr val="2575B4"/>
                        </a:buClr>
                        <a:buFont typeface="Wingdings" panose="05000000000000000000"/>
                        <a:buChar char=""/>
                        <a:tabLst>
                          <a:tab pos="374015" algn="l"/>
                        </a:tabLst>
                      </a:pPr>
                      <a:r>
                        <a:rPr sz="2400" dirty="0">
                          <a:latin typeface="Arial MT"/>
                          <a:cs typeface="Arial MT"/>
                        </a:rPr>
                        <a:t>Nth</a:t>
                      </a:r>
                      <a:r>
                        <a:rPr sz="2400" spc="-50" dirty="0">
                          <a:latin typeface="Arial MT"/>
                          <a:cs typeface="Arial MT"/>
                        </a:rPr>
                        <a:t> </a:t>
                      </a:r>
                      <a:r>
                        <a:rPr sz="2400" spc="-10" dirty="0">
                          <a:latin typeface="Arial MT"/>
                          <a:cs typeface="Arial MT"/>
                        </a:rPr>
                        <a:t>element:</a:t>
                      </a:r>
                      <a:endParaRPr sz="2400">
                        <a:latin typeface="Arial MT"/>
                        <a:cs typeface="Arial MT"/>
                      </a:endParaRPr>
                    </a:p>
                  </a:txBody>
                  <a:tcPr marL="0" marR="0" marT="6350" marB="0"/>
                </a:tc>
                <a:tc>
                  <a:txBody>
                    <a:bodyPr/>
                    <a:lstStyle/>
                    <a:p>
                      <a:pPr marL="195580">
                        <a:lnSpc>
                          <a:spcPct val="100000"/>
                        </a:lnSpc>
                        <a:spcBef>
                          <a:spcPts val="50"/>
                        </a:spcBef>
                      </a:pPr>
                      <a:r>
                        <a:rPr sz="2400" spc="-20" dirty="0">
                          <a:latin typeface="Courier New" panose="02070309020205020404"/>
                          <a:cs typeface="Courier New" panose="02070309020205020404"/>
                        </a:rPr>
                        <a:t>x[2]</a:t>
                      </a:r>
                      <a:endParaRPr sz="2400">
                        <a:latin typeface="Courier New" panose="02070309020205020404"/>
                        <a:cs typeface="Courier New" panose="02070309020205020404"/>
                      </a:endParaRPr>
                    </a:p>
                  </a:txBody>
                  <a:tcPr marL="0" marR="0" marT="6350" marB="0"/>
                </a:tc>
                <a:tc>
                  <a:txBody>
                    <a:bodyPr/>
                    <a:lstStyle/>
                    <a:p>
                      <a:pPr marL="73660">
                        <a:lnSpc>
                          <a:spcPct val="100000"/>
                        </a:lnSpc>
                        <a:spcBef>
                          <a:spcPts val="50"/>
                        </a:spcBef>
                      </a:pPr>
                      <a:r>
                        <a:rPr sz="2400" spc="-50" dirty="0">
                          <a:latin typeface="Wingdings" panose="05000000000000000000"/>
                          <a:cs typeface="Wingdings" panose="05000000000000000000"/>
                        </a:rPr>
                        <a:t></a:t>
                      </a:r>
                      <a:endParaRPr sz="2400">
                        <a:latin typeface="Wingdings" panose="05000000000000000000"/>
                        <a:cs typeface="Wingdings" panose="05000000000000000000"/>
                      </a:endParaRPr>
                    </a:p>
                  </a:txBody>
                  <a:tcPr marL="0" marR="0" marT="6350" marB="0"/>
                </a:tc>
                <a:tc>
                  <a:txBody>
                    <a:bodyPr/>
                    <a:lstStyle/>
                    <a:p>
                      <a:pPr marL="166370">
                        <a:lnSpc>
                          <a:spcPct val="100000"/>
                        </a:lnSpc>
                        <a:spcBef>
                          <a:spcPts val="50"/>
                        </a:spcBef>
                      </a:pPr>
                      <a:r>
                        <a:rPr sz="2400" spc="-25" dirty="0">
                          <a:latin typeface="Courier New" panose="02070309020205020404"/>
                          <a:cs typeface="Courier New" panose="02070309020205020404"/>
                        </a:rPr>
                        <a:t>'c'</a:t>
                      </a:r>
                      <a:endParaRPr sz="2400">
                        <a:latin typeface="Courier New" panose="02070309020205020404"/>
                        <a:cs typeface="Courier New" panose="02070309020205020404"/>
                      </a:endParaRPr>
                    </a:p>
                  </a:txBody>
                  <a:tcPr marL="0" marR="0" marT="6350" marB="0"/>
                </a:tc>
              </a:tr>
              <a:tr h="474345">
                <a:tc>
                  <a:txBody>
                    <a:bodyPr/>
                    <a:lstStyle/>
                    <a:p>
                      <a:pPr marL="374015" indent="-342265">
                        <a:lnSpc>
                          <a:spcPct val="100000"/>
                        </a:lnSpc>
                        <a:spcBef>
                          <a:spcPts val="335"/>
                        </a:spcBef>
                        <a:buClr>
                          <a:srgbClr val="2575B4"/>
                        </a:buClr>
                        <a:buFont typeface="Wingdings" panose="05000000000000000000"/>
                        <a:buChar char=""/>
                        <a:tabLst>
                          <a:tab pos="374015" algn="l"/>
                        </a:tabLst>
                      </a:pPr>
                      <a:r>
                        <a:rPr sz="2400" dirty="0">
                          <a:latin typeface="Arial MT"/>
                          <a:cs typeface="Arial MT"/>
                        </a:rPr>
                        <a:t>Last</a:t>
                      </a:r>
                      <a:r>
                        <a:rPr sz="2400" spc="-45" dirty="0">
                          <a:latin typeface="Arial MT"/>
                          <a:cs typeface="Arial MT"/>
                        </a:rPr>
                        <a:t> </a:t>
                      </a:r>
                      <a:r>
                        <a:rPr sz="2400" spc="-10" dirty="0">
                          <a:latin typeface="Arial MT"/>
                          <a:cs typeface="Arial MT"/>
                        </a:rPr>
                        <a:t>element:</a:t>
                      </a:r>
                      <a:endParaRPr sz="2400">
                        <a:latin typeface="Arial MT"/>
                        <a:cs typeface="Arial MT"/>
                      </a:endParaRPr>
                    </a:p>
                  </a:txBody>
                  <a:tcPr marL="0" marR="0" marT="42545" marB="0"/>
                </a:tc>
                <a:tc gridSpan="2">
                  <a:txBody>
                    <a:bodyPr/>
                    <a:lstStyle/>
                    <a:p>
                      <a:pPr marL="213995">
                        <a:lnSpc>
                          <a:spcPct val="100000"/>
                        </a:lnSpc>
                        <a:spcBef>
                          <a:spcPts val="335"/>
                        </a:spcBef>
                      </a:pPr>
                      <a:r>
                        <a:rPr sz="2400" spc="-10" dirty="0">
                          <a:latin typeface="Courier New" panose="02070309020205020404"/>
                          <a:cs typeface="Courier New" panose="02070309020205020404"/>
                        </a:rPr>
                        <a:t>x[-</a:t>
                      </a:r>
                      <a:r>
                        <a:rPr sz="2400" spc="-25" dirty="0">
                          <a:latin typeface="Courier New" panose="02070309020205020404"/>
                          <a:cs typeface="Courier New" panose="02070309020205020404"/>
                        </a:rPr>
                        <a:t>1]</a:t>
                      </a:r>
                      <a:r>
                        <a:rPr sz="2400" spc="-25" dirty="0">
                          <a:latin typeface="Wingdings" panose="05000000000000000000"/>
                          <a:cs typeface="Wingdings" panose="05000000000000000000"/>
                        </a:rPr>
                        <a:t></a:t>
                      </a:r>
                      <a:endParaRPr sz="2400">
                        <a:latin typeface="Wingdings" panose="05000000000000000000"/>
                        <a:cs typeface="Wingdings" panose="05000000000000000000"/>
                      </a:endParaRPr>
                    </a:p>
                  </a:txBody>
                  <a:tcPr marL="0" marR="0" marT="42545" marB="0"/>
                </a:tc>
                <a:tc hMerge="1">
                  <a:tcPr marL="0" marR="0" marT="0" marB="0"/>
                </a:tc>
                <a:tc>
                  <a:txBody>
                    <a:bodyPr/>
                    <a:lstStyle/>
                    <a:p>
                      <a:pPr marL="184785">
                        <a:lnSpc>
                          <a:spcPct val="100000"/>
                        </a:lnSpc>
                        <a:spcBef>
                          <a:spcPts val="335"/>
                        </a:spcBef>
                      </a:pPr>
                      <a:r>
                        <a:rPr sz="2400" spc="-25" dirty="0">
                          <a:latin typeface="Courier New" panose="02070309020205020404"/>
                          <a:cs typeface="Courier New" panose="02070309020205020404"/>
                        </a:rPr>
                        <a:t>'e'</a:t>
                      </a:r>
                      <a:endParaRPr sz="2400">
                        <a:latin typeface="Courier New" panose="02070309020205020404"/>
                        <a:cs typeface="Courier New" panose="02070309020205020404"/>
                      </a:endParaRPr>
                    </a:p>
                  </a:txBody>
                  <a:tcPr marL="0" marR="0" marT="42545" marB="0"/>
                </a:tc>
              </a:tr>
              <a:tr h="403225">
                <a:tc>
                  <a:txBody>
                    <a:bodyPr/>
                    <a:lstStyle/>
                    <a:p>
                      <a:pPr marL="374015" indent="-342265">
                        <a:lnSpc>
                          <a:spcPct val="100000"/>
                        </a:lnSpc>
                        <a:spcBef>
                          <a:spcPts val="55"/>
                        </a:spcBef>
                        <a:buClr>
                          <a:srgbClr val="2575B4"/>
                        </a:buClr>
                        <a:buFont typeface="Wingdings" panose="05000000000000000000"/>
                        <a:buChar char=""/>
                        <a:tabLst>
                          <a:tab pos="374015" algn="l"/>
                        </a:tabLst>
                      </a:pPr>
                      <a:r>
                        <a:rPr sz="2400" spc="-20" dirty="0">
                          <a:latin typeface="Arial MT"/>
                          <a:cs typeface="Arial MT"/>
                        </a:rPr>
                        <a:t>Next-</a:t>
                      </a:r>
                      <a:r>
                        <a:rPr sz="2400" spc="-10" dirty="0">
                          <a:latin typeface="Arial MT"/>
                          <a:cs typeface="Arial MT"/>
                        </a:rPr>
                        <a:t>to-</a:t>
                      </a:r>
                      <a:r>
                        <a:rPr sz="2400" spc="-20" dirty="0">
                          <a:latin typeface="Arial MT"/>
                          <a:cs typeface="Arial MT"/>
                        </a:rPr>
                        <a:t>last:</a:t>
                      </a:r>
                      <a:endParaRPr sz="2400">
                        <a:latin typeface="Arial MT"/>
                        <a:cs typeface="Arial MT"/>
                      </a:endParaRPr>
                    </a:p>
                  </a:txBody>
                  <a:tcPr marL="0" marR="0" marT="6985" marB="0"/>
                </a:tc>
                <a:tc gridSpan="2">
                  <a:txBody>
                    <a:bodyPr/>
                    <a:lstStyle/>
                    <a:p>
                      <a:pPr marL="194310">
                        <a:lnSpc>
                          <a:spcPct val="100000"/>
                        </a:lnSpc>
                        <a:spcBef>
                          <a:spcPts val="55"/>
                        </a:spcBef>
                      </a:pPr>
                      <a:r>
                        <a:rPr sz="2400" spc="-10" dirty="0">
                          <a:latin typeface="Courier New" panose="02070309020205020404"/>
                          <a:cs typeface="Courier New" panose="02070309020205020404"/>
                        </a:rPr>
                        <a:t>x[-</a:t>
                      </a:r>
                      <a:r>
                        <a:rPr sz="2400" spc="-25" dirty="0">
                          <a:latin typeface="Courier New" panose="02070309020205020404"/>
                          <a:cs typeface="Courier New" panose="02070309020205020404"/>
                        </a:rPr>
                        <a:t>2]</a:t>
                      </a:r>
                      <a:r>
                        <a:rPr sz="2400" spc="-25" dirty="0">
                          <a:latin typeface="Wingdings" panose="05000000000000000000"/>
                          <a:cs typeface="Wingdings" panose="05000000000000000000"/>
                        </a:rPr>
                        <a:t></a:t>
                      </a:r>
                      <a:endParaRPr sz="2400">
                        <a:latin typeface="Wingdings" panose="05000000000000000000"/>
                        <a:cs typeface="Wingdings" panose="05000000000000000000"/>
                      </a:endParaRPr>
                    </a:p>
                  </a:txBody>
                  <a:tcPr marL="0" marR="0" marT="6985" marB="0"/>
                </a:tc>
                <a:tc hMerge="1">
                  <a:tcPr marL="0" marR="0" marT="0" marB="0"/>
                </a:tc>
                <a:tc>
                  <a:txBody>
                    <a:bodyPr/>
                    <a:lstStyle/>
                    <a:p>
                      <a:pPr marL="165100">
                        <a:lnSpc>
                          <a:spcPct val="100000"/>
                        </a:lnSpc>
                        <a:spcBef>
                          <a:spcPts val="55"/>
                        </a:spcBef>
                      </a:pPr>
                      <a:r>
                        <a:rPr sz="2400" spc="-25" dirty="0">
                          <a:latin typeface="Courier New" panose="02070309020205020404"/>
                          <a:cs typeface="Courier New" panose="02070309020205020404"/>
                        </a:rPr>
                        <a:t>'d'</a:t>
                      </a:r>
                      <a:endParaRPr sz="2400">
                        <a:latin typeface="Courier New" panose="02070309020205020404"/>
                        <a:cs typeface="Courier New" panose="02070309020205020404"/>
                      </a:endParaRPr>
                    </a:p>
                  </a:txBody>
                  <a:tcPr marL="0" marR="0" marT="6985" marB="0"/>
                </a:tc>
              </a:tr>
            </a:tbl>
          </a:graphicData>
        </a:graphic>
      </p:graphicFrame>
      <p:sp>
        <p:nvSpPr>
          <p:cNvPr id="6" name="object 6"/>
          <p:cNvSpPr txBox="1"/>
          <p:nvPr/>
        </p:nvSpPr>
        <p:spPr>
          <a:xfrm>
            <a:off x="2843529" y="3157220"/>
            <a:ext cx="49549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ourier New" panose="02070309020205020404"/>
                <a:cs typeface="Courier New" panose="02070309020205020404"/>
              </a:rPr>
              <a:t>x</a:t>
            </a:r>
            <a:r>
              <a:rPr sz="2400" b="1" dirty="0">
                <a:solidFill>
                  <a:srgbClr val="000080"/>
                </a:solidFill>
                <a:latin typeface="Courier New" panose="02070309020205020404"/>
                <a:cs typeface="Courier New" panose="02070309020205020404"/>
              </a:rPr>
              <a:t>=[</a:t>
            </a:r>
            <a:r>
              <a:rPr sz="2400" dirty="0">
                <a:solidFill>
                  <a:srgbClr val="808080"/>
                </a:solidFill>
                <a:latin typeface="Courier New" panose="02070309020205020404"/>
                <a:cs typeface="Courier New" panose="02070309020205020404"/>
              </a:rPr>
              <a:t>'a'</a:t>
            </a:r>
            <a:r>
              <a:rPr sz="2400" b="1" dirty="0">
                <a:solidFill>
                  <a:srgbClr val="000080"/>
                </a:solidFill>
                <a:latin typeface="Courier New" panose="02070309020205020404"/>
                <a:cs typeface="Courier New" panose="02070309020205020404"/>
              </a:rPr>
              <a:t>,</a:t>
            </a:r>
            <a:r>
              <a:rPr sz="2400" b="1" spc="-60" dirty="0">
                <a:solidFill>
                  <a:srgbClr val="000080"/>
                </a:solidFill>
                <a:latin typeface="Courier New" panose="02070309020205020404"/>
                <a:cs typeface="Courier New" panose="02070309020205020404"/>
              </a:rPr>
              <a:t> </a:t>
            </a:r>
            <a:r>
              <a:rPr sz="2400" dirty="0">
                <a:solidFill>
                  <a:srgbClr val="808080"/>
                </a:solidFill>
                <a:latin typeface="Courier New" panose="02070309020205020404"/>
                <a:cs typeface="Courier New" panose="02070309020205020404"/>
              </a:rPr>
              <a:t>'b'</a:t>
            </a:r>
            <a:r>
              <a:rPr sz="2400" b="1" dirty="0">
                <a:solidFill>
                  <a:srgbClr val="000080"/>
                </a:solidFill>
                <a:latin typeface="Courier New" panose="02070309020205020404"/>
                <a:cs typeface="Courier New" panose="02070309020205020404"/>
              </a:rPr>
              <a:t>,</a:t>
            </a:r>
            <a:r>
              <a:rPr sz="2400" b="1" spc="-25" dirty="0">
                <a:solidFill>
                  <a:srgbClr val="000080"/>
                </a:solidFill>
                <a:latin typeface="Courier New" panose="02070309020205020404"/>
                <a:cs typeface="Courier New" panose="02070309020205020404"/>
              </a:rPr>
              <a:t> </a:t>
            </a:r>
            <a:r>
              <a:rPr sz="2400" dirty="0">
                <a:solidFill>
                  <a:srgbClr val="808080"/>
                </a:solidFill>
                <a:latin typeface="Courier New" panose="02070309020205020404"/>
                <a:cs typeface="Courier New" panose="02070309020205020404"/>
              </a:rPr>
              <a:t>'c'</a:t>
            </a:r>
            <a:r>
              <a:rPr sz="2400" b="1" dirty="0">
                <a:solidFill>
                  <a:srgbClr val="000080"/>
                </a:solidFill>
                <a:latin typeface="Courier New" panose="02070309020205020404"/>
                <a:cs typeface="Courier New" panose="02070309020205020404"/>
              </a:rPr>
              <a:t>,</a:t>
            </a:r>
            <a:r>
              <a:rPr sz="2400" b="1" spc="-20" dirty="0">
                <a:solidFill>
                  <a:srgbClr val="000080"/>
                </a:solidFill>
                <a:latin typeface="Courier New" panose="02070309020205020404"/>
                <a:cs typeface="Courier New" panose="02070309020205020404"/>
              </a:rPr>
              <a:t> </a:t>
            </a:r>
            <a:r>
              <a:rPr sz="2400" dirty="0">
                <a:solidFill>
                  <a:srgbClr val="808080"/>
                </a:solidFill>
                <a:latin typeface="Courier New" panose="02070309020205020404"/>
                <a:cs typeface="Courier New" panose="02070309020205020404"/>
              </a:rPr>
              <a:t>'d'</a:t>
            </a:r>
            <a:r>
              <a:rPr sz="2400" spc="-25" dirty="0">
                <a:solidFill>
                  <a:srgbClr val="808080"/>
                </a:solidFill>
                <a:latin typeface="Courier New" panose="02070309020205020404"/>
                <a:cs typeface="Courier New" panose="02070309020205020404"/>
              </a:rPr>
              <a:t> </a:t>
            </a:r>
            <a:r>
              <a:rPr sz="2400" b="1" spc="-10" dirty="0">
                <a:solidFill>
                  <a:srgbClr val="000080"/>
                </a:solidFill>
                <a:latin typeface="Courier New" panose="02070309020205020404"/>
                <a:cs typeface="Courier New" panose="02070309020205020404"/>
              </a:rPr>
              <a:t>,</a:t>
            </a:r>
            <a:r>
              <a:rPr sz="2400" spc="-10" dirty="0">
                <a:solidFill>
                  <a:srgbClr val="808080"/>
                </a:solidFill>
                <a:latin typeface="Courier New" panose="02070309020205020404"/>
                <a:cs typeface="Courier New" panose="02070309020205020404"/>
              </a:rPr>
              <a:t>'e'</a:t>
            </a:r>
            <a:r>
              <a:rPr sz="2400" b="1" spc="-10" dirty="0">
                <a:solidFill>
                  <a:srgbClr val="000080"/>
                </a:solidFill>
                <a:latin typeface="Courier New" panose="02070309020205020404"/>
                <a:cs typeface="Courier New" panose="02070309020205020404"/>
              </a:rPr>
              <a:t>]</a:t>
            </a:r>
            <a:endParaRPr sz="2400">
              <a:latin typeface="Courier New" panose="02070309020205020404"/>
              <a:cs typeface="Courier New" panose="02070309020205020404"/>
            </a:endParaRPr>
          </a:p>
        </p:txBody>
      </p:sp>
      <p:sp>
        <p:nvSpPr>
          <p:cNvPr id="7" name="Date Placeholder 6"/>
          <p:cNvSpPr>
            <a:spLocks noGrp="1"/>
          </p:cNvSpPr>
          <p:nvPr>
            <p:ph type="dt" sz="half" idx="10"/>
          </p:nvPr>
        </p:nvSpPr>
        <p:spPr/>
        <p:txBody>
          <a:bodyPr/>
          <a:p>
            <a:fld id="{63A1C593-65D0-4073-BCC9-577B9352EA97}" type="datetime1">
              <a:rPr lang="en-US" smtClean="0"/>
            </a:fld>
            <a:endParaRPr lang="en-US"/>
          </a:p>
        </p:txBody>
      </p:sp>
      <p:sp>
        <p:nvSpPr>
          <p:cNvPr id="8" name="Slide Number Placeholder 7"/>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12877" rIns="0" bIns="0" rtlCol="0">
            <a:spAutoFit/>
          </a:bodyPr>
          <a:lstStyle/>
          <a:p>
            <a:pPr marL="92075">
              <a:lnSpc>
                <a:spcPct val="100000"/>
              </a:lnSpc>
              <a:spcBef>
                <a:spcPts val="100"/>
              </a:spcBef>
            </a:pPr>
            <a:r>
              <a:rPr dirty="0"/>
              <a:t>More</a:t>
            </a:r>
            <a:r>
              <a:rPr spc="-10" dirty="0"/>
              <a:t> </a:t>
            </a:r>
            <a:r>
              <a:rPr dirty="0"/>
              <a:t>on</a:t>
            </a:r>
            <a:r>
              <a:rPr spc="-10" dirty="0"/>
              <a:t> </a:t>
            </a:r>
            <a:r>
              <a:rPr dirty="0"/>
              <a:t>Lists</a:t>
            </a:r>
            <a:r>
              <a:rPr spc="-20" dirty="0"/>
              <a:t> </a:t>
            </a:r>
            <a:r>
              <a:rPr dirty="0"/>
              <a:t>and</a:t>
            </a:r>
            <a:r>
              <a:rPr spc="-5" dirty="0"/>
              <a:t> </a:t>
            </a:r>
            <a:r>
              <a:rPr spc="-10" dirty="0"/>
              <a:t>Variables</a:t>
            </a:r>
            <a:endParaRPr spc="-10" dirty="0"/>
          </a:p>
        </p:txBody>
      </p:sp>
      <p:sp>
        <p:nvSpPr>
          <p:cNvPr id="3" name="object 3"/>
          <p:cNvSpPr txBox="1"/>
          <p:nvPr/>
        </p:nvSpPr>
        <p:spPr>
          <a:xfrm>
            <a:off x="510641" y="1854149"/>
            <a:ext cx="5655310" cy="758190"/>
          </a:xfrm>
          <a:prstGeom prst="rect">
            <a:avLst/>
          </a:prstGeom>
        </p:spPr>
        <p:txBody>
          <a:bodyPr vert="horz" wrap="square" lIns="0" tIns="12700" rIns="0" bIns="0" rtlCol="0">
            <a:spAutoFit/>
          </a:bodyPr>
          <a:lstStyle/>
          <a:p>
            <a:pPr marL="354965" indent="-342265">
              <a:lnSpc>
                <a:spcPct val="100000"/>
              </a:lnSpc>
              <a:spcBef>
                <a:spcPts val="100"/>
              </a:spcBef>
              <a:buClr>
                <a:srgbClr val="2575B4"/>
              </a:buClr>
              <a:buFont typeface="Wingdings" panose="05000000000000000000"/>
              <a:buChar char=""/>
              <a:tabLst>
                <a:tab pos="354965" algn="l"/>
              </a:tabLst>
            </a:pPr>
            <a:r>
              <a:rPr sz="2400" dirty="0">
                <a:latin typeface="Arial MT"/>
                <a:cs typeface="Arial MT"/>
              </a:rPr>
              <a:t>What</a:t>
            </a:r>
            <a:r>
              <a:rPr sz="2400" spc="-45" dirty="0">
                <a:latin typeface="Arial MT"/>
                <a:cs typeface="Arial MT"/>
              </a:rPr>
              <a:t> </a:t>
            </a:r>
            <a:r>
              <a:rPr sz="2400" dirty="0">
                <a:latin typeface="Arial MT"/>
                <a:cs typeface="Arial MT"/>
              </a:rPr>
              <a:t>happens</a:t>
            </a:r>
            <a:r>
              <a:rPr sz="2400" spc="-35" dirty="0">
                <a:latin typeface="Arial MT"/>
                <a:cs typeface="Arial MT"/>
              </a:rPr>
              <a:t> </a:t>
            </a:r>
            <a:r>
              <a:rPr sz="2400" dirty="0">
                <a:latin typeface="Arial MT"/>
                <a:cs typeface="Arial MT"/>
              </a:rPr>
              <a:t>when</a:t>
            </a:r>
            <a:r>
              <a:rPr sz="2400" spc="-40" dirty="0">
                <a:latin typeface="Arial MT"/>
                <a:cs typeface="Arial MT"/>
              </a:rPr>
              <a:t> </a:t>
            </a:r>
            <a:r>
              <a:rPr sz="2400" dirty="0">
                <a:latin typeface="Arial MT"/>
                <a:cs typeface="Arial MT"/>
              </a:rPr>
              <a:t>we</a:t>
            </a:r>
            <a:r>
              <a:rPr sz="2400" spc="-35" dirty="0">
                <a:latin typeface="Arial MT"/>
                <a:cs typeface="Arial MT"/>
              </a:rPr>
              <a:t> </a:t>
            </a:r>
            <a:r>
              <a:rPr sz="2400" dirty="0">
                <a:latin typeface="Arial MT"/>
                <a:cs typeface="Arial MT"/>
              </a:rPr>
              <a:t>pass</a:t>
            </a:r>
            <a:r>
              <a:rPr sz="2400" spc="-45"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list</a:t>
            </a:r>
            <a:r>
              <a:rPr sz="2400" spc="-40" dirty="0">
                <a:latin typeface="Arial MT"/>
                <a:cs typeface="Arial MT"/>
              </a:rPr>
              <a:t> </a:t>
            </a:r>
            <a:r>
              <a:rPr sz="2400" dirty="0">
                <a:latin typeface="Arial MT"/>
                <a:cs typeface="Arial MT"/>
              </a:rPr>
              <a:t>to</a:t>
            </a:r>
            <a:r>
              <a:rPr sz="2400" spc="-60" dirty="0">
                <a:latin typeface="Arial MT"/>
                <a:cs typeface="Arial MT"/>
              </a:rPr>
              <a:t> </a:t>
            </a:r>
            <a:r>
              <a:rPr sz="2400" spc="-50" dirty="0">
                <a:latin typeface="Arial MT"/>
                <a:cs typeface="Arial MT"/>
              </a:rPr>
              <a:t>a</a:t>
            </a:r>
            <a:endParaRPr sz="2400">
              <a:latin typeface="Arial MT"/>
              <a:cs typeface="Arial MT"/>
            </a:endParaRPr>
          </a:p>
          <a:p>
            <a:pPr marL="355600">
              <a:lnSpc>
                <a:spcPct val="100000"/>
              </a:lnSpc>
              <a:spcBef>
                <a:spcPts val="5"/>
              </a:spcBef>
            </a:pPr>
            <a:r>
              <a:rPr sz="2400" spc="-10" dirty="0">
                <a:latin typeface="Arial MT"/>
                <a:cs typeface="Arial MT"/>
              </a:rPr>
              <a:t>function?</a:t>
            </a:r>
            <a:endParaRPr sz="2400">
              <a:latin typeface="Arial MT"/>
              <a:cs typeface="Arial MT"/>
            </a:endParaRPr>
          </a:p>
        </p:txBody>
      </p:sp>
      <p:sp>
        <p:nvSpPr>
          <p:cNvPr id="4" name="object 4"/>
          <p:cNvSpPr txBox="1"/>
          <p:nvPr/>
        </p:nvSpPr>
        <p:spPr>
          <a:xfrm>
            <a:off x="510641" y="4854016"/>
            <a:ext cx="4705985" cy="391795"/>
          </a:xfrm>
          <a:prstGeom prst="rect">
            <a:avLst/>
          </a:prstGeom>
        </p:spPr>
        <p:txBody>
          <a:bodyPr vert="horz" wrap="square" lIns="0" tIns="12700" rIns="0" bIns="0" rtlCol="0">
            <a:spAutoFit/>
          </a:bodyPr>
          <a:lstStyle/>
          <a:p>
            <a:pPr marL="354965" indent="-342265">
              <a:lnSpc>
                <a:spcPct val="100000"/>
              </a:lnSpc>
              <a:spcBef>
                <a:spcPts val="100"/>
              </a:spcBef>
              <a:buClr>
                <a:srgbClr val="2575B4"/>
              </a:buClr>
              <a:buFont typeface="Wingdings" panose="05000000000000000000"/>
              <a:buChar char=""/>
              <a:tabLst>
                <a:tab pos="354965" algn="l"/>
              </a:tabLst>
            </a:pPr>
            <a:r>
              <a:rPr sz="2400" dirty="0">
                <a:latin typeface="Arial MT"/>
                <a:cs typeface="Arial MT"/>
              </a:rPr>
              <a:t>Or</a:t>
            </a:r>
            <a:r>
              <a:rPr sz="2400" spc="-60" dirty="0">
                <a:latin typeface="Arial MT"/>
                <a:cs typeface="Arial MT"/>
              </a:rPr>
              <a:t> </a:t>
            </a:r>
            <a:r>
              <a:rPr sz="2400" dirty="0">
                <a:latin typeface="Arial MT"/>
                <a:cs typeface="Arial MT"/>
              </a:rPr>
              <a:t>we</a:t>
            </a:r>
            <a:r>
              <a:rPr sz="2400" spc="-40" dirty="0">
                <a:latin typeface="Arial MT"/>
                <a:cs typeface="Arial MT"/>
              </a:rPr>
              <a:t> </a:t>
            </a:r>
            <a:r>
              <a:rPr sz="2400" dirty="0">
                <a:latin typeface="Arial MT"/>
                <a:cs typeface="Arial MT"/>
              </a:rPr>
              <a:t>do</a:t>
            </a:r>
            <a:r>
              <a:rPr sz="2400" spc="-50" dirty="0">
                <a:latin typeface="Arial MT"/>
                <a:cs typeface="Arial MT"/>
              </a:rPr>
              <a:t> </a:t>
            </a:r>
            <a:r>
              <a:rPr sz="2400" dirty="0">
                <a:latin typeface="Arial MT"/>
                <a:cs typeface="Arial MT"/>
              </a:rPr>
              <a:t>an</a:t>
            </a:r>
            <a:r>
              <a:rPr sz="2400" spc="-45" dirty="0">
                <a:latin typeface="Arial MT"/>
                <a:cs typeface="Arial MT"/>
              </a:rPr>
              <a:t> </a:t>
            </a:r>
            <a:r>
              <a:rPr sz="2400" dirty="0">
                <a:latin typeface="Arial MT"/>
                <a:cs typeface="Arial MT"/>
              </a:rPr>
              <a:t>assignment</a:t>
            </a:r>
            <a:r>
              <a:rPr sz="2400" spc="-30" dirty="0">
                <a:latin typeface="Arial MT"/>
                <a:cs typeface="Arial MT"/>
              </a:rPr>
              <a:t> </a:t>
            </a:r>
            <a:r>
              <a:rPr sz="2400" dirty="0">
                <a:latin typeface="Arial MT"/>
                <a:cs typeface="Arial MT"/>
              </a:rPr>
              <a:t>with</a:t>
            </a:r>
            <a:r>
              <a:rPr sz="2400" spc="-45" dirty="0">
                <a:latin typeface="Arial MT"/>
                <a:cs typeface="Arial MT"/>
              </a:rPr>
              <a:t> </a:t>
            </a:r>
            <a:r>
              <a:rPr sz="2400" spc="-25" dirty="0">
                <a:latin typeface="Arial MT"/>
                <a:cs typeface="Arial MT"/>
              </a:rPr>
              <a:t>it?</a:t>
            </a:r>
            <a:endParaRPr sz="2400">
              <a:latin typeface="Arial MT"/>
              <a:cs typeface="Arial MT"/>
            </a:endParaRPr>
          </a:p>
        </p:txBody>
      </p:sp>
      <p:sp>
        <p:nvSpPr>
          <p:cNvPr id="5" name="object 5"/>
          <p:cNvSpPr/>
          <p:nvPr/>
        </p:nvSpPr>
        <p:spPr>
          <a:xfrm>
            <a:off x="5052948" y="2446273"/>
            <a:ext cx="1416050" cy="1554480"/>
          </a:xfrm>
          <a:custGeom>
            <a:avLst/>
            <a:gdLst/>
            <a:ahLst/>
            <a:cxnLst/>
            <a:rect l="l" t="t" r="r" b="b"/>
            <a:pathLst>
              <a:path w="1416050" h="1554479">
                <a:moveTo>
                  <a:pt x="1347520" y="1500239"/>
                </a:moveTo>
                <a:lnTo>
                  <a:pt x="1326388" y="1519427"/>
                </a:lnTo>
                <a:lnTo>
                  <a:pt x="1415796" y="1553971"/>
                </a:lnTo>
                <a:lnTo>
                  <a:pt x="1403662" y="1510792"/>
                </a:lnTo>
                <a:lnTo>
                  <a:pt x="1357122" y="1510792"/>
                </a:lnTo>
                <a:lnTo>
                  <a:pt x="1347520" y="1500239"/>
                </a:lnTo>
                <a:close/>
              </a:path>
              <a:path w="1416050" h="1554479">
                <a:moveTo>
                  <a:pt x="1368751" y="1480961"/>
                </a:moveTo>
                <a:lnTo>
                  <a:pt x="1347520" y="1500239"/>
                </a:lnTo>
                <a:lnTo>
                  <a:pt x="1357122" y="1510792"/>
                </a:lnTo>
                <a:lnTo>
                  <a:pt x="1378330" y="1491488"/>
                </a:lnTo>
                <a:lnTo>
                  <a:pt x="1368751" y="1480961"/>
                </a:lnTo>
                <a:close/>
              </a:path>
              <a:path w="1416050" h="1554479">
                <a:moveTo>
                  <a:pt x="1389888" y="1461770"/>
                </a:moveTo>
                <a:lnTo>
                  <a:pt x="1368751" y="1480961"/>
                </a:lnTo>
                <a:lnTo>
                  <a:pt x="1378330" y="1491488"/>
                </a:lnTo>
                <a:lnTo>
                  <a:pt x="1357122" y="1510792"/>
                </a:lnTo>
                <a:lnTo>
                  <a:pt x="1403662" y="1510792"/>
                </a:lnTo>
                <a:lnTo>
                  <a:pt x="1389888" y="1461770"/>
                </a:lnTo>
                <a:close/>
              </a:path>
              <a:path w="1416050" h="1554479">
                <a:moveTo>
                  <a:pt x="21081" y="0"/>
                </a:moveTo>
                <a:lnTo>
                  <a:pt x="0" y="19303"/>
                </a:lnTo>
                <a:lnTo>
                  <a:pt x="1347520" y="1500239"/>
                </a:lnTo>
                <a:lnTo>
                  <a:pt x="1368751" y="1480961"/>
                </a:lnTo>
                <a:lnTo>
                  <a:pt x="21081" y="0"/>
                </a:lnTo>
                <a:close/>
              </a:path>
            </a:pathLst>
          </a:custGeom>
          <a:solidFill>
            <a:srgbClr val="FF0000"/>
          </a:solidFill>
        </p:spPr>
        <p:txBody>
          <a:bodyPr wrap="square" lIns="0" tIns="0" rIns="0" bIns="0" rtlCol="0"/>
          <a:lstStyle/>
          <a:p/>
        </p:txBody>
      </p:sp>
      <p:grpSp>
        <p:nvGrpSpPr>
          <p:cNvPr id="6" name="object 6"/>
          <p:cNvGrpSpPr/>
          <p:nvPr/>
        </p:nvGrpSpPr>
        <p:grpSpPr>
          <a:xfrm>
            <a:off x="5307965" y="1618488"/>
            <a:ext cx="6452870" cy="4761230"/>
            <a:chOff x="5307965" y="1618488"/>
            <a:chExt cx="6452870" cy="4761230"/>
          </a:xfrm>
        </p:grpSpPr>
        <p:pic>
          <p:nvPicPr>
            <p:cNvPr id="7" name="object 7"/>
            <p:cNvPicPr/>
            <p:nvPr/>
          </p:nvPicPr>
          <p:blipFill>
            <a:blip r:embed="rId1" cstate="print"/>
            <a:stretch>
              <a:fillRect/>
            </a:stretch>
          </p:blipFill>
          <p:spPr>
            <a:xfrm>
              <a:off x="6569964" y="1618488"/>
              <a:ext cx="5190744" cy="4760976"/>
            </a:xfrm>
            <a:prstGeom prst="rect">
              <a:avLst/>
            </a:prstGeom>
          </p:spPr>
        </p:pic>
        <p:sp>
          <p:nvSpPr>
            <p:cNvPr id="8" name="object 8"/>
            <p:cNvSpPr/>
            <p:nvPr/>
          </p:nvSpPr>
          <p:spPr>
            <a:xfrm>
              <a:off x="5307965" y="4992370"/>
              <a:ext cx="1261745" cy="539750"/>
            </a:xfrm>
            <a:custGeom>
              <a:avLst/>
              <a:gdLst/>
              <a:ahLst/>
              <a:cxnLst/>
              <a:rect l="l" t="t" r="r" b="b"/>
              <a:pathLst>
                <a:path w="1261745" h="539750">
                  <a:moveTo>
                    <a:pt x="1177006" y="513193"/>
                  </a:moveTo>
                  <a:lnTo>
                    <a:pt x="1166114" y="539495"/>
                  </a:lnTo>
                  <a:lnTo>
                    <a:pt x="1261744" y="532637"/>
                  </a:lnTo>
                  <a:lnTo>
                    <a:pt x="1249591" y="518667"/>
                  </a:lnTo>
                  <a:lnTo>
                    <a:pt x="1190244" y="518667"/>
                  </a:lnTo>
                  <a:lnTo>
                    <a:pt x="1177006" y="513193"/>
                  </a:lnTo>
                  <a:close/>
                </a:path>
                <a:path w="1261745" h="539750">
                  <a:moveTo>
                    <a:pt x="1187943" y="486783"/>
                  </a:moveTo>
                  <a:lnTo>
                    <a:pt x="1177006" y="513193"/>
                  </a:lnTo>
                  <a:lnTo>
                    <a:pt x="1190244" y="518667"/>
                  </a:lnTo>
                  <a:lnTo>
                    <a:pt x="1201165" y="492251"/>
                  </a:lnTo>
                  <a:lnTo>
                    <a:pt x="1187943" y="486783"/>
                  </a:lnTo>
                  <a:close/>
                </a:path>
                <a:path w="1261745" h="539750">
                  <a:moveTo>
                    <a:pt x="1198880" y="460374"/>
                  </a:moveTo>
                  <a:lnTo>
                    <a:pt x="1187943" y="486783"/>
                  </a:lnTo>
                  <a:lnTo>
                    <a:pt x="1201165" y="492251"/>
                  </a:lnTo>
                  <a:lnTo>
                    <a:pt x="1190244" y="518667"/>
                  </a:lnTo>
                  <a:lnTo>
                    <a:pt x="1249591" y="518667"/>
                  </a:lnTo>
                  <a:lnTo>
                    <a:pt x="1198880" y="460374"/>
                  </a:lnTo>
                  <a:close/>
                </a:path>
                <a:path w="1261745" h="539750">
                  <a:moveTo>
                    <a:pt x="10922" y="0"/>
                  </a:moveTo>
                  <a:lnTo>
                    <a:pt x="0" y="26415"/>
                  </a:lnTo>
                  <a:lnTo>
                    <a:pt x="1177006" y="513193"/>
                  </a:lnTo>
                  <a:lnTo>
                    <a:pt x="1187943" y="486783"/>
                  </a:lnTo>
                  <a:lnTo>
                    <a:pt x="10922" y="0"/>
                  </a:lnTo>
                  <a:close/>
                </a:path>
              </a:pathLst>
            </a:custGeom>
            <a:solidFill>
              <a:srgbClr val="FF0000"/>
            </a:solidFill>
          </p:spPr>
          <p:txBody>
            <a:bodyPr wrap="square" lIns="0" tIns="0" rIns="0" bIns="0" rtlCol="0"/>
            <a:lstStyle/>
            <a:p/>
          </p:txBody>
        </p:sp>
      </p:grpSp>
      <p:sp>
        <p:nvSpPr>
          <p:cNvPr id="9" name="Date Placeholder 8"/>
          <p:cNvSpPr>
            <a:spLocks noGrp="1"/>
          </p:cNvSpPr>
          <p:nvPr>
            <p:ph type="dt" sz="half" idx="10"/>
          </p:nvPr>
        </p:nvSpPr>
        <p:spPr/>
        <p:txBody>
          <a:bodyPr/>
          <a:p>
            <a:fld id="{63A1C593-65D0-4073-BCC9-577B9352EA97}" type="datetime1">
              <a:rPr lang="en-US" smtClean="0"/>
            </a:fld>
            <a:endParaRPr lang="en-US"/>
          </a:p>
        </p:txBody>
      </p:sp>
      <p:sp>
        <p:nvSpPr>
          <p:cNvPr id="10" name="Slide Number Placeholder 9"/>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1540" y="1854200"/>
            <a:ext cx="6245225" cy="4269105"/>
          </a:xfrm>
          <a:prstGeom prst="rect">
            <a:avLst/>
          </a:prstGeom>
        </p:spPr>
        <p:txBody>
          <a:bodyPr vert="horz" wrap="square" lIns="0" tIns="12700" rIns="0" bIns="0" rtlCol="0">
            <a:spAutoFit/>
          </a:bodyPr>
          <a:lstStyle/>
          <a:p>
            <a:pPr marL="354965" indent="-342265">
              <a:lnSpc>
                <a:spcPct val="100000"/>
              </a:lnSpc>
              <a:spcBef>
                <a:spcPts val="100"/>
              </a:spcBef>
              <a:buClr>
                <a:srgbClr val="2575B4"/>
              </a:buClr>
              <a:buFont typeface="Wingdings" panose="05000000000000000000"/>
              <a:buChar char=""/>
              <a:tabLst>
                <a:tab pos="354965" algn="l"/>
              </a:tabLst>
            </a:pPr>
            <a:r>
              <a:rPr lang="en-US" i="1" dirty="0">
                <a:latin typeface="Calibri" panose="020F0502020204030204" charset="0"/>
                <a:cs typeface="Calibri" panose="020F0502020204030204" charset="0"/>
                <a:sym typeface="+mn-ea"/>
              </a:rPr>
              <a:t>I</a:t>
            </a:r>
            <a:r>
              <a:rPr i="1" dirty="0">
                <a:latin typeface="Calibri" panose="020F0502020204030204" charset="0"/>
                <a:cs typeface="Calibri" panose="020F0502020204030204" charset="0"/>
                <a:sym typeface="+mn-ea"/>
              </a:rPr>
              <a:t>f,</a:t>
            </a:r>
            <a:r>
              <a:rPr i="1" spc="-90" dirty="0">
                <a:latin typeface="Calibri" panose="020F0502020204030204" charset="0"/>
                <a:cs typeface="Calibri" panose="020F0502020204030204" charset="0"/>
                <a:sym typeface="+mn-ea"/>
              </a:rPr>
              <a:t> </a:t>
            </a:r>
            <a:r>
              <a:rPr i="1" dirty="0">
                <a:latin typeface="Calibri" panose="020F0502020204030204" charset="0"/>
                <a:cs typeface="Calibri" panose="020F0502020204030204" charset="0"/>
                <a:sym typeface="+mn-ea"/>
              </a:rPr>
              <a:t>elif,</a:t>
            </a:r>
            <a:r>
              <a:rPr i="1" spc="-6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and</a:t>
            </a:r>
            <a:r>
              <a:rPr spc="-50" dirty="0">
                <a:latin typeface="Calibri" panose="020F0502020204030204" charset="0"/>
                <a:cs typeface="Calibri" panose="020F0502020204030204" charset="0"/>
                <a:sym typeface="+mn-ea"/>
              </a:rPr>
              <a:t> </a:t>
            </a:r>
            <a:r>
              <a:rPr i="1" dirty="0">
                <a:latin typeface="Calibri" panose="020F0502020204030204" charset="0"/>
                <a:cs typeface="Calibri" panose="020F0502020204030204" charset="0"/>
                <a:sym typeface="+mn-ea"/>
              </a:rPr>
              <a:t>else</a:t>
            </a:r>
            <a:r>
              <a:rPr i="1" spc="-6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statements</a:t>
            </a:r>
            <a:r>
              <a:rPr spc="-8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are</a:t>
            </a:r>
            <a:r>
              <a:rPr spc="-6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used</a:t>
            </a:r>
            <a:r>
              <a:rPr spc="-5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to</a:t>
            </a:r>
            <a:r>
              <a:rPr spc="-7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implement</a:t>
            </a:r>
            <a:r>
              <a:rPr spc="-4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conditional</a:t>
            </a:r>
            <a:r>
              <a:rPr spc="-40" dirty="0">
                <a:latin typeface="Calibri" panose="020F0502020204030204" charset="0"/>
                <a:cs typeface="Calibri" panose="020F0502020204030204" charset="0"/>
                <a:sym typeface="+mn-ea"/>
              </a:rPr>
              <a:t> </a:t>
            </a:r>
            <a:r>
              <a:rPr spc="-10" dirty="0">
                <a:latin typeface="Calibri" panose="020F0502020204030204" charset="0"/>
                <a:cs typeface="Calibri" panose="020F0502020204030204" charset="0"/>
                <a:sym typeface="+mn-ea"/>
              </a:rPr>
              <a:t>program</a:t>
            </a:r>
            <a:endParaRPr>
              <a:latin typeface="Calibri" panose="020F0502020204030204" charset="0"/>
              <a:cs typeface="Calibri" panose="020F0502020204030204" charset="0"/>
            </a:endParaRPr>
          </a:p>
          <a:p>
            <a:pPr marL="355600">
              <a:lnSpc>
                <a:spcPct val="100000"/>
              </a:lnSpc>
              <a:spcBef>
                <a:spcPts val="5"/>
              </a:spcBef>
            </a:pPr>
            <a:r>
              <a:rPr spc="-10" dirty="0">
                <a:latin typeface="Calibri" panose="020F0502020204030204" charset="0"/>
                <a:cs typeface="Calibri" panose="020F0502020204030204" charset="0"/>
                <a:sym typeface="+mn-ea"/>
              </a:rPr>
              <a:t>behavior</a:t>
            </a:r>
            <a:endParaRPr>
              <a:latin typeface="Calibri" panose="020F0502020204030204" charset="0"/>
              <a:cs typeface="Calibri" panose="020F0502020204030204" charset="0"/>
            </a:endParaRPr>
          </a:p>
          <a:p>
            <a:pPr marL="354965" indent="-342265">
              <a:lnSpc>
                <a:spcPct val="100000"/>
              </a:lnSpc>
              <a:spcBef>
                <a:spcPts val="100"/>
              </a:spcBef>
              <a:buClr>
                <a:srgbClr val="2575B4"/>
              </a:buClr>
              <a:buFont typeface="Wingdings" panose="05000000000000000000"/>
              <a:buChar char=""/>
              <a:tabLst>
                <a:tab pos="354965" algn="l"/>
              </a:tabLst>
            </a:pPr>
            <a:endParaRPr dirty="0">
              <a:latin typeface="Calibri" panose="020F0502020204030204" charset="0"/>
              <a:cs typeface="Calibri" panose="020F0502020204030204" charset="0"/>
            </a:endParaRPr>
          </a:p>
          <a:p>
            <a:pPr marL="354965" indent="-342265">
              <a:lnSpc>
                <a:spcPct val="100000"/>
              </a:lnSpc>
              <a:spcBef>
                <a:spcPts val="100"/>
              </a:spcBef>
              <a:buClr>
                <a:srgbClr val="2575B4"/>
              </a:buClr>
              <a:buFont typeface="Wingdings" panose="05000000000000000000"/>
              <a:buChar char=""/>
              <a:tabLst>
                <a:tab pos="354965" algn="l"/>
              </a:tabLst>
            </a:pPr>
            <a:r>
              <a:rPr i="1" dirty="0">
                <a:latin typeface="Arial" panose="020B0604020202020204"/>
                <a:cs typeface="Arial" panose="020B0604020202020204"/>
                <a:sym typeface="+mn-ea"/>
              </a:rPr>
              <a:t>elif</a:t>
            </a:r>
            <a:r>
              <a:rPr i="1" spc="-50" dirty="0">
                <a:latin typeface="Arial" panose="020B0604020202020204"/>
                <a:cs typeface="Arial" panose="020B0604020202020204"/>
                <a:sym typeface="+mn-ea"/>
              </a:rPr>
              <a:t> </a:t>
            </a:r>
            <a:r>
              <a:rPr dirty="0">
                <a:latin typeface="Arial MT"/>
                <a:cs typeface="Arial MT"/>
                <a:sym typeface="+mn-ea"/>
              </a:rPr>
              <a:t>and</a:t>
            </a:r>
            <a:r>
              <a:rPr spc="-40" dirty="0">
                <a:latin typeface="Arial MT"/>
                <a:cs typeface="Arial MT"/>
                <a:sym typeface="+mn-ea"/>
              </a:rPr>
              <a:t> </a:t>
            </a:r>
            <a:r>
              <a:rPr i="1" dirty="0">
                <a:latin typeface="Arial" panose="020B0604020202020204"/>
                <a:cs typeface="Arial" panose="020B0604020202020204"/>
                <a:sym typeface="+mn-ea"/>
              </a:rPr>
              <a:t>else</a:t>
            </a:r>
            <a:r>
              <a:rPr i="1" spc="-45" dirty="0">
                <a:latin typeface="Arial" panose="020B0604020202020204"/>
                <a:cs typeface="Arial" panose="020B0604020202020204"/>
                <a:sym typeface="+mn-ea"/>
              </a:rPr>
              <a:t> </a:t>
            </a:r>
            <a:r>
              <a:rPr dirty="0">
                <a:latin typeface="Arial MT"/>
                <a:cs typeface="Arial MT"/>
                <a:sym typeface="+mn-ea"/>
              </a:rPr>
              <a:t>are</a:t>
            </a:r>
            <a:r>
              <a:rPr spc="-55" dirty="0">
                <a:latin typeface="Arial MT"/>
                <a:cs typeface="Arial MT"/>
                <a:sym typeface="+mn-ea"/>
              </a:rPr>
              <a:t> </a:t>
            </a:r>
            <a:r>
              <a:rPr dirty="0">
                <a:latin typeface="Arial MT"/>
                <a:cs typeface="Arial MT"/>
                <a:sym typeface="+mn-ea"/>
              </a:rPr>
              <a:t>not</a:t>
            </a:r>
            <a:r>
              <a:rPr spc="-50" dirty="0">
                <a:latin typeface="Arial MT"/>
                <a:cs typeface="Arial MT"/>
                <a:sym typeface="+mn-ea"/>
              </a:rPr>
              <a:t> </a:t>
            </a:r>
            <a:r>
              <a:rPr dirty="0">
                <a:latin typeface="Arial MT"/>
                <a:cs typeface="Arial MT"/>
                <a:sym typeface="+mn-ea"/>
              </a:rPr>
              <a:t>required</a:t>
            </a:r>
            <a:r>
              <a:rPr spc="-30" dirty="0">
                <a:latin typeface="Arial MT"/>
                <a:cs typeface="Arial MT"/>
                <a:sym typeface="+mn-ea"/>
              </a:rPr>
              <a:t> </a:t>
            </a:r>
            <a:r>
              <a:rPr dirty="0">
                <a:latin typeface="Arial MT"/>
                <a:cs typeface="Arial MT"/>
                <a:sym typeface="+mn-ea"/>
              </a:rPr>
              <a:t>–</a:t>
            </a:r>
            <a:r>
              <a:rPr spc="-60" dirty="0">
                <a:latin typeface="Arial MT"/>
                <a:cs typeface="Arial MT"/>
                <a:sym typeface="+mn-ea"/>
              </a:rPr>
              <a:t> </a:t>
            </a:r>
            <a:r>
              <a:rPr dirty="0">
                <a:latin typeface="Arial MT"/>
                <a:cs typeface="Arial MT"/>
                <a:sym typeface="+mn-ea"/>
              </a:rPr>
              <a:t>use</a:t>
            </a:r>
            <a:r>
              <a:rPr spc="-50" dirty="0">
                <a:latin typeface="Arial MT"/>
                <a:cs typeface="Arial MT"/>
                <a:sym typeface="+mn-ea"/>
              </a:rPr>
              <a:t> </a:t>
            </a:r>
            <a:r>
              <a:rPr dirty="0">
                <a:latin typeface="Arial MT"/>
                <a:cs typeface="Arial MT"/>
                <a:sym typeface="+mn-ea"/>
              </a:rPr>
              <a:t>them</a:t>
            </a:r>
            <a:r>
              <a:rPr spc="-55" dirty="0">
                <a:latin typeface="Arial MT"/>
                <a:cs typeface="Arial MT"/>
                <a:sym typeface="+mn-ea"/>
              </a:rPr>
              <a:t> </a:t>
            </a:r>
            <a:r>
              <a:rPr dirty="0">
                <a:latin typeface="Arial MT"/>
                <a:cs typeface="Arial MT"/>
                <a:sym typeface="+mn-ea"/>
              </a:rPr>
              <a:t>to</a:t>
            </a:r>
            <a:r>
              <a:rPr spc="-70" dirty="0">
                <a:latin typeface="Arial MT"/>
                <a:cs typeface="Arial MT"/>
                <a:sym typeface="+mn-ea"/>
              </a:rPr>
              <a:t> </a:t>
            </a:r>
            <a:r>
              <a:rPr dirty="0">
                <a:latin typeface="Arial MT"/>
                <a:cs typeface="Arial MT"/>
                <a:sym typeface="+mn-ea"/>
              </a:rPr>
              <a:t>chain</a:t>
            </a:r>
            <a:r>
              <a:rPr spc="-35" dirty="0">
                <a:latin typeface="Arial MT"/>
                <a:cs typeface="Arial MT"/>
                <a:sym typeface="+mn-ea"/>
              </a:rPr>
              <a:t> </a:t>
            </a:r>
            <a:r>
              <a:rPr dirty="0">
                <a:latin typeface="Arial MT"/>
                <a:cs typeface="Arial MT"/>
                <a:sym typeface="+mn-ea"/>
              </a:rPr>
              <a:t>together</a:t>
            </a:r>
            <a:r>
              <a:rPr spc="-55" dirty="0">
                <a:latin typeface="Arial MT"/>
                <a:cs typeface="Arial MT"/>
                <a:sym typeface="+mn-ea"/>
              </a:rPr>
              <a:t> </a:t>
            </a:r>
            <a:r>
              <a:rPr spc="-10" dirty="0">
                <a:latin typeface="Arial MT"/>
                <a:cs typeface="Arial MT"/>
                <a:sym typeface="+mn-ea"/>
              </a:rPr>
              <a:t>multiple </a:t>
            </a:r>
            <a:r>
              <a:rPr dirty="0">
                <a:latin typeface="Arial MT"/>
                <a:cs typeface="Arial MT"/>
                <a:sym typeface="+mn-ea"/>
              </a:rPr>
              <a:t>conditional</a:t>
            </a:r>
            <a:r>
              <a:rPr spc="-55" dirty="0">
                <a:latin typeface="Arial MT"/>
                <a:cs typeface="Arial MT"/>
                <a:sym typeface="+mn-ea"/>
              </a:rPr>
              <a:t> </a:t>
            </a:r>
            <a:r>
              <a:rPr dirty="0">
                <a:latin typeface="Arial MT"/>
                <a:cs typeface="Arial MT"/>
                <a:sym typeface="+mn-ea"/>
              </a:rPr>
              <a:t>statements</a:t>
            </a:r>
            <a:r>
              <a:rPr spc="-100" dirty="0">
                <a:latin typeface="Arial MT"/>
                <a:cs typeface="Arial MT"/>
                <a:sym typeface="+mn-ea"/>
              </a:rPr>
              <a:t> </a:t>
            </a:r>
            <a:r>
              <a:rPr dirty="0">
                <a:latin typeface="Arial MT"/>
                <a:cs typeface="Arial MT"/>
                <a:sym typeface="+mn-ea"/>
              </a:rPr>
              <a:t>or</a:t>
            </a:r>
            <a:r>
              <a:rPr spc="-80" dirty="0">
                <a:latin typeface="Arial MT"/>
                <a:cs typeface="Arial MT"/>
                <a:sym typeface="+mn-ea"/>
              </a:rPr>
              <a:t> </a:t>
            </a:r>
            <a:r>
              <a:rPr dirty="0">
                <a:latin typeface="Arial MT"/>
                <a:cs typeface="Arial MT"/>
                <a:sym typeface="+mn-ea"/>
              </a:rPr>
              <a:t>provide</a:t>
            </a:r>
            <a:r>
              <a:rPr spc="-70" dirty="0">
                <a:latin typeface="Arial MT"/>
                <a:cs typeface="Arial MT"/>
                <a:sym typeface="+mn-ea"/>
              </a:rPr>
              <a:t> </a:t>
            </a:r>
            <a:r>
              <a:rPr dirty="0">
                <a:latin typeface="Arial MT"/>
                <a:cs typeface="Arial MT"/>
                <a:sym typeface="+mn-ea"/>
              </a:rPr>
              <a:t>a</a:t>
            </a:r>
            <a:r>
              <a:rPr spc="-90" dirty="0">
                <a:latin typeface="Arial MT"/>
                <a:cs typeface="Arial MT"/>
                <a:sym typeface="+mn-ea"/>
              </a:rPr>
              <a:t> </a:t>
            </a:r>
            <a:r>
              <a:rPr dirty="0">
                <a:latin typeface="Arial MT"/>
                <a:cs typeface="Arial MT"/>
                <a:sym typeface="+mn-ea"/>
              </a:rPr>
              <a:t>default</a:t>
            </a:r>
            <a:r>
              <a:rPr spc="-65" dirty="0">
                <a:latin typeface="Arial MT"/>
                <a:cs typeface="Arial MT"/>
                <a:sym typeface="+mn-ea"/>
              </a:rPr>
              <a:t> </a:t>
            </a:r>
            <a:r>
              <a:rPr spc="-10" dirty="0">
                <a:latin typeface="Arial MT"/>
                <a:cs typeface="Arial MT"/>
                <a:sym typeface="+mn-ea"/>
              </a:rPr>
              <a:t>case.</a:t>
            </a:r>
            <a:endParaRPr spc="-10" dirty="0">
              <a:latin typeface="Arial MT"/>
              <a:cs typeface="Arial MT"/>
              <a:sym typeface="+mn-ea"/>
            </a:endParaRPr>
          </a:p>
          <a:p>
            <a:pPr marL="354965" indent="-342265">
              <a:lnSpc>
                <a:spcPct val="100000"/>
              </a:lnSpc>
              <a:spcBef>
                <a:spcPts val="100"/>
              </a:spcBef>
              <a:buClr>
                <a:srgbClr val="2575B4"/>
              </a:buClr>
              <a:buFont typeface="Wingdings" panose="05000000000000000000"/>
              <a:buChar char=""/>
              <a:tabLst>
                <a:tab pos="354965" algn="l"/>
              </a:tabLst>
            </a:pPr>
            <a:endParaRPr dirty="0">
              <a:latin typeface="Calibri" panose="020F0502020204030204" charset="0"/>
              <a:cs typeface="Calibri" panose="020F0502020204030204" charset="0"/>
            </a:endParaRPr>
          </a:p>
          <a:p>
            <a:pPr marL="354965" indent="-342265">
              <a:lnSpc>
                <a:spcPct val="100000"/>
              </a:lnSpc>
              <a:spcBef>
                <a:spcPts val="100"/>
              </a:spcBef>
              <a:buClr>
                <a:srgbClr val="2575B4"/>
              </a:buClr>
              <a:buFont typeface="Wingdings" panose="05000000000000000000"/>
              <a:buChar char=""/>
              <a:tabLst>
                <a:tab pos="354965" algn="l"/>
              </a:tabLst>
            </a:pPr>
            <a:r>
              <a:rPr dirty="0">
                <a:latin typeface="Calibri" panose="020F0502020204030204" charset="0"/>
                <a:cs typeface="Calibri" panose="020F0502020204030204" charset="0"/>
              </a:rPr>
              <a:t>Try</a:t>
            </a:r>
            <a:r>
              <a:rPr spc="-50" dirty="0">
                <a:latin typeface="Calibri" panose="020F0502020204030204" charset="0"/>
                <a:cs typeface="Calibri" panose="020F0502020204030204" charset="0"/>
              </a:rPr>
              <a:t> </a:t>
            </a:r>
            <a:r>
              <a:rPr dirty="0">
                <a:latin typeface="Calibri" panose="020F0502020204030204" charset="0"/>
                <a:cs typeface="Calibri" panose="020F0502020204030204" charset="0"/>
              </a:rPr>
              <a:t>out</a:t>
            </a:r>
            <a:r>
              <a:rPr spc="-35" dirty="0">
                <a:latin typeface="Calibri" panose="020F0502020204030204" charset="0"/>
                <a:cs typeface="Calibri" panose="020F0502020204030204" charset="0"/>
              </a:rPr>
              <a:t> </a:t>
            </a:r>
            <a:r>
              <a:rPr dirty="0">
                <a:latin typeface="Calibri" panose="020F0502020204030204" charset="0"/>
                <a:cs typeface="Calibri" panose="020F0502020204030204" charset="0"/>
              </a:rPr>
              <a:t>something</a:t>
            </a:r>
            <a:r>
              <a:rPr spc="-30" dirty="0">
                <a:latin typeface="Calibri" panose="020F0502020204030204" charset="0"/>
                <a:cs typeface="Calibri" panose="020F0502020204030204" charset="0"/>
              </a:rPr>
              <a:t> </a:t>
            </a:r>
            <a:r>
              <a:rPr dirty="0">
                <a:latin typeface="Calibri" panose="020F0502020204030204" charset="0"/>
                <a:cs typeface="Calibri" panose="020F0502020204030204" charset="0"/>
              </a:rPr>
              <a:t>like</a:t>
            </a:r>
            <a:r>
              <a:rPr spc="-30" dirty="0">
                <a:latin typeface="Calibri" panose="020F0502020204030204" charset="0"/>
                <a:cs typeface="Calibri" panose="020F0502020204030204" charset="0"/>
              </a:rPr>
              <a:t> </a:t>
            </a:r>
            <a:r>
              <a:rPr dirty="0">
                <a:latin typeface="Calibri" panose="020F0502020204030204" charset="0"/>
                <a:cs typeface="Calibri" panose="020F0502020204030204" charset="0"/>
              </a:rPr>
              <a:t>this</a:t>
            </a:r>
            <a:r>
              <a:rPr spc="-50" dirty="0">
                <a:latin typeface="Calibri" panose="020F0502020204030204" charset="0"/>
                <a:cs typeface="Calibri" panose="020F0502020204030204" charset="0"/>
              </a:rPr>
              <a:t> </a:t>
            </a:r>
            <a:r>
              <a:rPr dirty="0">
                <a:latin typeface="Calibri" panose="020F0502020204030204" charset="0"/>
                <a:cs typeface="Calibri" panose="020F0502020204030204" charset="0"/>
              </a:rPr>
              <a:t>in</a:t>
            </a:r>
            <a:r>
              <a:rPr spc="-35" dirty="0">
                <a:latin typeface="Calibri" panose="020F0502020204030204" charset="0"/>
                <a:cs typeface="Calibri" panose="020F0502020204030204" charset="0"/>
              </a:rPr>
              <a:t> </a:t>
            </a:r>
            <a:r>
              <a:rPr dirty="0">
                <a:latin typeface="Calibri" panose="020F0502020204030204" charset="0"/>
                <a:cs typeface="Calibri" panose="020F0502020204030204" charset="0"/>
              </a:rPr>
              <a:t>the</a:t>
            </a:r>
            <a:r>
              <a:rPr spc="-3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Spyder</a:t>
            </a:r>
            <a:r>
              <a:rPr lang="en-US" spc="-10"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editor.</a:t>
            </a:r>
            <a:endParaRPr>
              <a:latin typeface="Calibri" panose="020F0502020204030204" charset="0"/>
              <a:cs typeface="Calibri" panose="020F0502020204030204" charset="0"/>
            </a:endParaRPr>
          </a:p>
          <a:p>
            <a:pPr>
              <a:lnSpc>
                <a:spcPct val="100000"/>
              </a:lnSpc>
              <a:spcBef>
                <a:spcPts val="1270"/>
              </a:spcBef>
            </a:pPr>
            <a:endParaRPr>
              <a:latin typeface="Calibri" panose="020F0502020204030204" charset="0"/>
              <a:cs typeface="Calibri" panose="020F0502020204030204" charset="0"/>
            </a:endParaRPr>
          </a:p>
          <a:p>
            <a:pPr marL="355600" marR="342265" indent="-342900">
              <a:lnSpc>
                <a:spcPct val="100000"/>
              </a:lnSpc>
              <a:buClr>
                <a:srgbClr val="2575B4"/>
              </a:buClr>
              <a:buFont typeface="Wingdings" panose="05000000000000000000"/>
              <a:buChar char=""/>
              <a:tabLst>
                <a:tab pos="355600" algn="l"/>
              </a:tabLst>
            </a:pPr>
            <a:r>
              <a:rPr dirty="0">
                <a:latin typeface="Calibri" panose="020F0502020204030204" charset="0"/>
                <a:cs typeface="Calibri" panose="020F0502020204030204" charset="0"/>
              </a:rPr>
              <a:t>Do</a:t>
            </a:r>
            <a:r>
              <a:rPr spc="-65" dirty="0">
                <a:latin typeface="Calibri" panose="020F0502020204030204" charset="0"/>
                <a:cs typeface="Calibri" panose="020F0502020204030204" charset="0"/>
              </a:rPr>
              <a:t> </a:t>
            </a:r>
            <a:r>
              <a:rPr dirty="0">
                <a:latin typeface="Calibri" panose="020F0502020204030204" charset="0"/>
                <a:cs typeface="Calibri" panose="020F0502020204030204" charset="0"/>
              </a:rPr>
              <a:t>you</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get</a:t>
            </a:r>
            <a:r>
              <a:rPr spc="-65" dirty="0">
                <a:latin typeface="Calibri" panose="020F0502020204030204" charset="0"/>
                <a:cs typeface="Calibri" panose="020F0502020204030204" charset="0"/>
              </a:rPr>
              <a:t> </a:t>
            </a:r>
            <a:r>
              <a:rPr dirty="0">
                <a:latin typeface="Calibri" panose="020F0502020204030204" charset="0"/>
                <a:cs typeface="Calibri" panose="020F0502020204030204" charset="0"/>
              </a:rPr>
              <a:t>any</a:t>
            </a:r>
            <a:r>
              <a:rPr spc="-50" dirty="0">
                <a:latin typeface="Calibri" panose="020F0502020204030204" charset="0"/>
                <a:cs typeface="Calibri" panose="020F0502020204030204" charset="0"/>
              </a:rPr>
              <a:t> </a:t>
            </a:r>
            <a:r>
              <a:rPr dirty="0">
                <a:latin typeface="Calibri" panose="020F0502020204030204" charset="0"/>
                <a:cs typeface="Calibri" panose="020F0502020204030204" charset="0"/>
              </a:rPr>
              <a:t>error</a:t>
            </a:r>
            <a:r>
              <a:rPr spc="-55" dirty="0">
                <a:latin typeface="Calibri" panose="020F0502020204030204" charset="0"/>
                <a:cs typeface="Calibri" panose="020F0502020204030204" charset="0"/>
              </a:rPr>
              <a:t> </a:t>
            </a:r>
            <a:r>
              <a:rPr dirty="0">
                <a:latin typeface="Calibri" panose="020F0502020204030204" charset="0"/>
                <a:cs typeface="Calibri" panose="020F0502020204030204" charset="0"/>
              </a:rPr>
              <a:t>messages</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in</a:t>
            </a:r>
            <a:r>
              <a:rPr spc="-65"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the </a:t>
            </a:r>
            <a:r>
              <a:rPr spc="-10" dirty="0">
                <a:latin typeface="Calibri" panose="020F0502020204030204" charset="0"/>
                <a:cs typeface="Calibri" panose="020F0502020204030204" charset="0"/>
              </a:rPr>
              <a:t>console?</a:t>
            </a:r>
            <a:endParaRPr>
              <a:latin typeface="Calibri" panose="020F0502020204030204" charset="0"/>
              <a:cs typeface="Calibri" panose="020F0502020204030204" charset="0"/>
            </a:endParaRPr>
          </a:p>
          <a:p>
            <a:pPr>
              <a:lnSpc>
                <a:spcPct val="100000"/>
              </a:lnSpc>
              <a:spcBef>
                <a:spcPts val="1275"/>
              </a:spcBef>
              <a:buClr>
                <a:srgbClr val="2575B4"/>
              </a:buClr>
              <a:buFont typeface="Wingdings" panose="05000000000000000000"/>
              <a:buChar char=""/>
            </a:pPr>
            <a:endParaRPr>
              <a:latin typeface="Calibri" panose="020F0502020204030204" charset="0"/>
              <a:cs typeface="Calibri" panose="020F0502020204030204" charset="0"/>
            </a:endParaRPr>
          </a:p>
          <a:p>
            <a:pPr marL="355600" marR="138430" indent="-342900">
              <a:lnSpc>
                <a:spcPct val="100000"/>
              </a:lnSpc>
              <a:buClr>
                <a:srgbClr val="2575B4"/>
              </a:buClr>
              <a:buFont typeface="Wingdings" panose="05000000000000000000"/>
              <a:buChar char=""/>
              <a:tabLst>
                <a:tab pos="355600" algn="l"/>
                <a:tab pos="4203700" algn="l"/>
              </a:tabLst>
            </a:pPr>
            <a:r>
              <a:rPr dirty="0">
                <a:latin typeface="Calibri" panose="020F0502020204030204" charset="0"/>
                <a:cs typeface="Calibri" panose="020F0502020204030204" charset="0"/>
              </a:rPr>
              <a:t>Try</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using</a:t>
            </a:r>
            <a:r>
              <a:rPr spc="-40" dirty="0">
                <a:latin typeface="Calibri" panose="020F0502020204030204" charset="0"/>
                <a:cs typeface="Calibri" panose="020F0502020204030204" charset="0"/>
              </a:rPr>
              <a:t> </a:t>
            </a:r>
            <a:r>
              <a:rPr dirty="0">
                <a:latin typeface="Calibri" panose="020F0502020204030204" charset="0"/>
                <a:cs typeface="Calibri" panose="020F0502020204030204" charset="0"/>
              </a:rPr>
              <a:t>an</a:t>
            </a:r>
            <a:r>
              <a:rPr spc="-35" dirty="0">
                <a:latin typeface="Calibri" panose="020F0502020204030204" charset="0"/>
                <a:cs typeface="Calibri" panose="020F0502020204030204" charset="0"/>
              </a:rPr>
              <a:t> </a:t>
            </a:r>
            <a:r>
              <a:rPr i="1" dirty="0">
                <a:latin typeface="Calibri" panose="020F0502020204030204" charset="0"/>
                <a:cs typeface="Calibri" panose="020F0502020204030204" charset="0"/>
              </a:rPr>
              <a:t>elif</a:t>
            </a:r>
            <a:r>
              <a:rPr i="1" spc="-30" dirty="0">
                <a:latin typeface="Calibri" panose="020F0502020204030204" charset="0"/>
                <a:cs typeface="Calibri" panose="020F0502020204030204" charset="0"/>
              </a:rPr>
              <a:t> </a:t>
            </a:r>
            <a:r>
              <a:rPr dirty="0">
                <a:latin typeface="Calibri" panose="020F0502020204030204" charset="0"/>
                <a:cs typeface="Calibri" panose="020F0502020204030204" charset="0"/>
              </a:rPr>
              <a:t>or</a:t>
            </a:r>
            <a:r>
              <a:rPr spc="-50" dirty="0">
                <a:latin typeface="Calibri" panose="020F0502020204030204" charset="0"/>
                <a:cs typeface="Calibri" panose="020F0502020204030204" charset="0"/>
              </a:rPr>
              <a:t> </a:t>
            </a:r>
            <a:r>
              <a:rPr i="1" dirty="0">
                <a:latin typeface="Calibri" panose="020F0502020204030204" charset="0"/>
                <a:cs typeface="Calibri" panose="020F0502020204030204" charset="0"/>
              </a:rPr>
              <a:t>else</a:t>
            </a:r>
            <a:r>
              <a:rPr i="1" spc="-25" dirty="0">
                <a:latin typeface="Calibri" panose="020F0502020204030204" charset="0"/>
                <a:cs typeface="Calibri" panose="020F0502020204030204" charset="0"/>
              </a:rPr>
              <a:t> </a:t>
            </a:r>
            <a:r>
              <a:rPr dirty="0">
                <a:latin typeface="Calibri" panose="020F0502020204030204" charset="0"/>
                <a:cs typeface="Calibri" panose="020F0502020204030204" charset="0"/>
              </a:rPr>
              <a:t>statement</a:t>
            </a:r>
            <a:r>
              <a:rPr spc="-65"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by </a:t>
            </a:r>
            <a:r>
              <a:rPr dirty="0">
                <a:latin typeface="Calibri" panose="020F0502020204030204" charset="0"/>
                <a:cs typeface="Calibri" panose="020F0502020204030204" charset="0"/>
              </a:rPr>
              <a:t>itself</a:t>
            </a:r>
            <a:r>
              <a:rPr spc="-65" dirty="0">
                <a:latin typeface="Calibri" panose="020F0502020204030204" charset="0"/>
                <a:cs typeface="Calibri" panose="020F0502020204030204" charset="0"/>
              </a:rPr>
              <a:t> </a:t>
            </a:r>
            <a:r>
              <a:rPr dirty="0">
                <a:latin typeface="Calibri" panose="020F0502020204030204" charset="0"/>
                <a:cs typeface="Calibri" panose="020F0502020204030204" charset="0"/>
              </a:rPr>
              <a:t>without</a:t>
            </a:r>
            <a:r>
              <a:rPr spc="-55" dirty="0">
                <a:latin typeface="Calibri" panose="020F0502020204030204" charset="0"/>
                <a:cs typeface="Calibri" panose="020F0502020204030204" charset="0"/>
              </a:rPr>
              <a:t> </a:t>
            </a:r>
            <a:r>
              <a:rPr dirty="0">
                <a:latin typeface="Calibri" panose="020F0502020204030204" charset="0"/>
                <a:cs typeface="Calibri" panose="020F0502020204030204" charset="0"/>
              </a:rPr>
              <a:t>a</a:t>
            </a:r>
            <a:r>
              <a:rPr spc="-65" dirty="0">
                <a:latin typeface="Calibri" panose="020F0502020204030204" charset="0"/>
                <a:cs typeface="Calibri" panose="020F0502020204030204" charset="0"/>
              </a:rPr>
              <a:t> </a:t>
            </a:r>
            <a:r>
              <a:rPr dirty="0">
                <a:latin typeface="Calibri" panose="020F0502020204030204" charset="0"/>
                <a:cs typeface="Calibri" panose="020F0502020204030204" charset="0"/>
              </a:rPr>
              <a:t>preceding</a:t>
            </a:r>
            <a:r>
              <a:rPr spc="-40" dirty="0">
                <a:latin typeface="Calibri" panose="020F0502020204030204" charset="0"/>
                <a:cs typeface="Calibri" panose="020F0502020204030204" charset="0"/>
              </a:rPr>
              <a:t> </a:t>
            </a:r>
            <a:r>
              <a:rPr i="1" spc="-25" dirty="0">
                <a:latin typeface="Calibri" panose="020F0502020204030204" charset="0"/>
                <a:cs typeface="Calibri" panose="020F0502020204030204" charset="0"/>
              </a:rPr>
              <a:t>if</a:t>
            </a:r>
            <a:r>
              <a:rPr spc="-25" dirty="0">
                <a:latin typeface="Calibri" panose="020F0502020204030204" charset="0"/>
                <a:cs typeface="Calibri" panose="020F0502020204030204" charset="0"/>
              </a:rPr>
              <a:t>.</a:t>
            </a:r>
            <a:r>
              <a:rPr dirty="0">
                <a:latin typeface="Calibri" panose="020F0502020204030204" charset="0"/>
                <a:cs typeface="Calibri" panose="020F0502020204030204" charset="0"/>
              </a:rPr>
              <a:t>	What</a:t>
            </a:r>
            <a:r>
              <a:rPr spc="-1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error </a:t>
            </a:r>
            <a:r>
              <a:rPr dirty="0">
                <a:latin typeface="Calibri" panose="020F0502020204030204" charset="0"/>
                <a:cs typeface="Calibri" panose="020F0502020204030204" charset="0"/>
              </a:rPr>
              <a:t>message</a:t>
            </a:r>
            <a:r>
              <a:rPr spc="-60" dirty="0">
                <a:latin typeface="Calibri" panose="020F0502020204030204" charset="0"/>
                <a:cs typeface="Calibri" panose="020F0502020204030204" charset="0"/>
              </a:rPr>
              <a:t> </a:t>
            </a:r>
            <a:r>
              <a:rPr dirty="0">
                <a:latin typeface="Calibri" panose="020F0502020204030204" charset="0"/>
                <a:cs typeface="Calibri" panose="020F0502020204030204" charset="0"/>
              </a:rPr>
              <a:t>comes</a:t>
            </a:r>
            <a:r>
              <a:rPr spc="-65"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up?</a:t>
            </a:r>
            <a:endParaRPr>
              <a:latin typeface="Calibri" panose="020F0502020204030204" charset="0"/>
              <a:cs typeface="Calibri" panose="020F0502020204030204" charset="0"/>
            </a:endParaRPr>
          </a:p>
        </p:txBody>
      </p:sp>
      <p:grpSp>
        <p:nvGrpSpPr>
          <p:cNvPr id="3" name="object 3"/>
          <p:cNvGrpSpPr/>
          <p:nvPr/>
        </p:nvGrpSpPr>
        <p:grpSpPr>
          <a:xfrm>
            <a:off x="7136644" y="865496"/>
            <a:ext cx="4178300" cy="5462905"/>
            <a:chOff x="7136644" y="865496"/>
            <a:chExt cx="4178300" cy="5462905"/>
          </a:xfrm>
        </p:grpSpPr>
        <p:pic>
          <p:nvPicPr>
            <p:cNvPr id="4" name="object 4"/>
            <p:cNvPicPr/>
            <p:nvPr/>
          </p:nvPicPr>
          <p:blipFill>
            <a:blip r:embed="rId1" cstate="print"/>
            <a:stretch>
              <a:fillRect/>
            </a:stretch>
          </p:blipFill>
          <p:spPr>
            <a:xfrm>
              <a:off x="7136644" y="865496"/>
              <a:ext cx="4177778" cy="5462336"/>
            </a:xfrm>
            <a:prstGeom prst="rect">
              <a:avLst/>
            </a:prstGeom>
          </p:spPr>
        </p:pic>
        <p:pic>
          <p:nvPicPr>
            <p:cNvPr id="5" name="object 5"/>
            <p:cNvPicPr/>
            <p:nvPr/>
          </p:nvPicPr>
          <p:blipFill>
            <a:blip r:embed="rId2" cstate="print"/>
            <a:stretch>
              <a:fillRect/>
            </a:stretch>
          </p:blipFill>
          <p:spPr>
            <a:xfrm>
              <a:off x="7295387" y="1024127"/>
              <a:ext cx="3680459" cy="4965192"/>
            </a:xfrm>
            <a:prstGeom prst="rect">
              <a:avLst/>
            </a:prstGeom>
          </p:spPr>
        </p:pic>
      </p:grpSp>
      <p:sp>
        <p:nvSpPr>
          <p:cNvPr id="6" name="object 2"/>
          <p:cNvSpPr txBox="1">
            <a:spLocks noGrp="1"/>
          </p:cNvSpPr>
          <p:nvPr/>
        </p:nvSpPr>
        <p:spPr>
          <a:xfrm>
            <a:off x="609600" y="274638"/>
            <a:ext cx="10972800" cy="1143000"/>
          </a:xfrm>
          <a:prstGeom prst="rect">
            <a:avLst/>
          </a:prstGeom>
          <a:noFill/>
          <a:ln w="9525">
            <a:noFill/>
          </a:ln>
        </p:spPr>
        <p:txBody>
          <a:bodyPr vert="horz" wrap="square" lIns="0" tIns="12700" rIns="0" bIns="0" rtlCol="0" anchor="ctr" anchorCtr="0">
            <a:sp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marL="12700">
              <a:lnSpc>
                <a:spcPct val="100000"/>
              </a:lnSpc>
              <a:spcBef>
                <a:spcPts val="100"/>
              </a:spcBef>
            </a:pPr>
            <a:r>
              <a:rPr dirty="0"/>
              <a:t>If / </a:t>
            </a:r>
            <a:r>
              <a:rPr spc="-20" dirty="0"/>
              <a:t>Else</a:t>
            </a:r>
            <a:endParaRPr spc="-20" dirty="0"/>
          </a:p>
        </p:txBody>
      </p:sp>
      <p:sp>
        <p:nvSpPr>
          <p:cNvPr id="7" name="Date Placeholder 6"/>
          <p:cNvSpPr>
            <a:spLocks noGrp="1"/>
          </p:cNvSpPr>
          <p:nvPr>
            <p:ph type="dt" sz="half" idx="10"/>
          </p:nvPr>
        </p:nvSpPr>
        <p:spPr/>
        <p:txBody>
          <a:bodyPr/>
          <a:p>
            <a:fld id="{63A1C593-65D0-4073-BCC9-577B9352EA97}" type="datetime1">
              <a:rPr lang="en-US" smtClean="0"/>
            </a:fld>
            <a:endParaRPr lang="en-US"/>
          </a:p>
        </p:txBody>
      </p:sp>
      <p:sp>
        <p:nvSpPr>
          <p:cNvPr id="8" name="Slide Number Placeholder 7"/>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Libraries for Data Science</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Many popular Python toolboxes/libraries:</a:t>
            </a:r>
            <a:endParaRPr lang="en-US" dirty="0" smtClean="0"/>
          </a:p>
          <a:p>
            <a:pPr lvl="1"/>
            <a:r>
              <a:rPr lang="en-US" dirty="0" err="1" smtClean="0"/>
              <a:t>NumPy</a:t>
            </a:r>
            <a:endParaRPr lang="en-US" dirty="0" smtClean="0"/>
          </a:p>
          <a:p>
            <a:pPr lvl="1"/>
            <a:r>
              <a:rPr lang="en-US" dirty="0" err="1" smtClean="0"/>
              <a:t>SciPy</a:t>
            </a:r>
            <a:endParaRPr lang="en-US" dirty="0" smtClean="0"/>
          </a:p>
          <a:p>
            <a:pPr lvl="1"/>
            <a:r>
              <a:rPr lang="en-US" dirty="0" smtClean="0"/>
              <a:t>Pandas</a:t>
            </a:r>
            <a:endParaRPr lang="en-US" dirty="0" smtClean="0"/>
          </a:p>
          <a:p>
            <a:pPr lvl="1"/>
            <a:r>
              <a:rPr lang="en-US" dirty="0" err="1" smtClean="0"/>
              <a:t>SciKit</a:t>
            </a:r>
            <a:r>
              <a:rPr lang="en-US" dirty="0" smtClean="0"/>
              <a:t>-Learn</a:t>
            </a:r>
            <a:endParaRPr lang="en-US" dirty="0" smtClean="0"/>
          </a:p>
          <a:p>
            <a:pPr marL="457200" lvl="1" indent="0">
              <a:buNone/>
            </a:pPr>
            <a:endParaRPr lang="en-US" dirty="0" smtClean="0"/>
          </a:p>
          <a:p>
            <a:pPr marL="0" indent="0">
              <a:buNone/>
            </a:pPr>
            <a:r>
              <a:rPr lang="en-US" dirty="0" smtClean="0"/>
              <a:t>Visualization libraries</a:t>
            </a:r>
            <a:endParaRPr lang="en-US" dirty="0" smtClean="0"/>
          </a:p>
          <a:p>
            <a:pPr lvl="1"/>
            <a:r>
              <a:rPr lang="en-US" dirty="0" err="1"/>
              <a:t>m</a:t>
            </a:r>
            <a:r>
              <a:rPr lang="en-US" dirty="0" err="1" smtClean="0"/>
              <a:t>atplotlib</a:t>
            </a:r>
            <a:endParaRPr lang="en-US" dirty="0" smtClean="0"/>
          </a:p>
          <a:p>
            <a:pPr lvl="1"/>
            <a:r>
              <a:rPr lang="en-US" dirty="0" err="1" smtClean="0"/>
              <a:t>Seaborn</a:t>
            </a:r>
            <a:endParaRPr lang="en-US" dirty="0" smtClean="0"/>
          </a:p>
          <a:p>
            <a:pPr lvl="1"/>
            <a:endParaRPr lang="en-US" dirty="0"/>
          </a:p>
          <a:p>
            <a:pPr marL="457200" lvl="1" indent="0">
              <a:buNone/>
            </a:pPr>
            <a:r>
              <a:rPr lang="en-US" dirty="0" smtClean="0"/>
              <a:t>                                                      and many more …</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6" name="Folded Corner 5"/>
          <p:cNvSpPr/>
          <p:nvPr/>
        </p:nvSpPr>
        <p:spPr>
          <a:xfrm>
            <a:off x="4364736" y="2383536"/>
            <a:ext cx="2584704" cy="1981200"/>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38472" y="2846832"/>
            <a:ext cx="2237232" cy="646331"/>
          </a:xfrm>
          <a:prstGeom prst="rect">
            <a:avLst/>
          </a:prstGeom>
          <a:noFill/>
        </p:spPr>
        <p:txBody>
          <a:bodyPr wrap="square" rtlCol="0">
            <a:spAutoFit/>
          </a:bodyPr>
          <a:lstStyle/>
          <a:p>
            <a:r>
              <a:rPr lang="en-US" i="1" dirty="0" smtClean="0"/>
              <a:t>All these libraries are installed on the SCC</a:t>
            </a:r>
            <a:endParaRPr lang="en-US" i="1" dirty="0"/>
          </a:p>
        </p:txBody>
      </p:sp>
      <p:sp>
        <p:nvSpPr>
          <p:cNvPr id="5" name="Date Placeholder 4"/>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Python</a:t>
            </a:r>
            <a:r>
              <a:rPr spc="-25" dirty="0"/>
              <a:t> </a:t>
            </a:r>
            <a:r>
              <a:rPr spc="-10" dirty="0"/>
              <a:t>Classes</a:t>
            </a:r>
            <a:endParaRPr spc="-10" dirty="0"/>
          </a:p>
        </p:txBody>
      </p:sp>
      <p:sp>
        <p:nvSpPr>
          <p:cNvPr id="3" name="object 3"/>
          <p:cNvSpPr txBox="1"/>
          <p:nvPr/>
        </p:nvSpPr>
        <p:spPr>
          <a:xfrm>
            <a:off x="230505" y="1736725"/>
            <a:ext cx="5001260" cy="4777105"/>
          </a:xfrm>
          <a:prstGeom prst="rect">
            <a:avLst/>
          </a:prstGeom>
        </p:spPr>
        <p:txBody>
          <a:bodyPr vert="horz" wrap="square" lIns="0" tIns="12700" rIns="0" bIns="0" rtlCol="0">
            <a:noAutofit/>
          </a:bodyPr>
          <a:lstStyle/>
          <a:p>
            <a:pPr marL="354965" indent="-342265">
              <a:lnSpc>
                <a:spcPct val="100000"/>
              </a:lnSpc>
              <a:spcBef>
                <a:spcPts val="100"/>
              </a:spcBef>
              <a:buClr>
                <a:srgbClr val="2575B4"/>
              </a:buClr>
              <a:buFont typeface="Wingdings" panose="05000000000000000000"/>
              <a:buChar char=""/>
              <a:tabLst>
                <a:tab pos="354965" algn="l"/>
                <a:tab pos="1285240" algn="l"/>
              </a:tabLst>
            </a:pPr>
            <a:r>
              <a:rPr spc="-20" dirty="0">
                <a:latin typeface="Calibri" panose="020F0502020204030204" charset="0"/>
                <a:cs typeface="Calibri" panose="020F0502020204030204" charset="0"/>
              </a:rPr>
              <a:t>OOP:</a:t>
            </a:r>
            <a:r>
              <a:rPr dirty="0">
                <a:latin typeface="Calibri" panose="020F0502020204030204" charset="0"/>
                <a:cs typeface="Calibri" panose="020F0502020204030204" charset="0"/>
              </a:rPr>
              <a:t>	</a:t>
            </a:r>
            <a:r>
              <a:rPr u="sng" dirty="0">
                <a:uFill>
                  <a:solidFill>
                    <a:srgbClr val="000000"/>
                  </a:solidFill>
                </a:uFill>
                <a:latin typeface="Calibri" panose="020F0502020204030204" charset="0"/>
                <a:cs typeface="Calibri" panose="020F0502020204030204" charset="0"/>
              </a:rPr>
              <a:t>O</a:t>
            </a:r>
            <a:r>
              <a:rPr dirty="0">
                <a:latin typeface="Calibri" panose="020F0502020204030204" charset="0"/>
                <a:cs typeface="Calibri" panose="020F0502020204030204" charset="0"/>
              </a:rPr>
              <a:t>bject</a:t>
            </a:r>
            <a:r>
              <a:rPr spc="-90" dirty="0">
                <a:latin typeface="Calibri" panose="020F0502020204030204" charset="0"/>
                <a:cs typeface="Calibri" panose="020F0502020204030204" charset="0"/>
              </a:rPr>
              <a:t> </a:t>
            </a:r>
            <a:r>
              <a:rPr u="sng" dirty="0">
                <a:uFill>
                  <a:solidFill>
                    <a:srgbClr val="000000"/>
                  </a:solidFill>
                </a:uFill>
                <a:latin typeface="Calibri" panose="020F0502020204030204" charset="0"/>
                <a:cs typeface="Calibri" panose="020F0502020204030204" charset="0"/>
              </a:rPr>
              <a:t>O</a:t>
            </a:r>
            <a:r>
              <a:rPr dirty="0">
                <a:latin typeface="Calibri" panose="020F0502020204030204" charset="0"/>
                <a:cs typeface="Calibri" panose="020F0502020204030204" charset="0"/>
              </a:rPr>
              <a:t>riented</a:t>
            </a:r>
            <a:r>
              <a:rPr spc="-60" dirty="0">
                <a:latin typeface="Calibri" panose="020F0502020204030204" charset="0"/>
                <a:cs typeface="Calibri" panose="020F0502020204030204" charset="0"/>
              </a:rPr>
              <a:t> </a:t>
            </a:r>
            <a:r>
              <a:rPr u="sng" spc="-10" dirty="0">
                <a:uFill>
                  <a:solidFill>
                    <a:srgbClr val="000000"/>
                  </a:solidFill>
                </a:uFill>
                <a:latin typeface="Calibri" panose="020F0502020204030204" charset="0"/>
                <a:cs typeface="Calibri" panose="020F0502020204030204" charset="0"/>
              </a:rPr>
              <a:t>P</a:t>
            </a:r>
            <a:r>
              <a:rPr spc="-10" dirty="0">
                <a:latin typeface="Calibri" panose="020F0502020204030204" charset="0"/>
                <a:cs typeface="Calibri" panose="020F0502020204030204" charset="0"/>
              </a:rPr>
              <a:t>rogramming</a:t>
            </a:r>
            <a:endParaRPr>
              <a:latin typeface="Calibri" panose="020F0502020204030204" charset="0"/>
              <a:cs typeface="Calibri" panose="020F0502020204030204" charset="0"/>
            </a:endParaRPr>
          </a:p>
          <a:p>
            <a:pPr>
              <a:lnSpc>
                <a:spcPct val="100000"/>
              </a:lnSpc>
              <a:spcBef>
                <a:spcPts val="410"/>
              </a:spcBef>
              <a:buClr>
                <a:srgbClr val="2575B4"/>
              </a:buClr>
              <a:buFont typeface="Wingdings" panose="05000000000000000000"/>
              <a:buChar char=""/>
            </a:pPr>
            <a:endParaRPr>
              <a:latin typeface="Calibri" panose="020F0502020204030204" charset="0"/>
              <a:cs typeface="Calibri" panose="020F0502020204030204" charset="0"/>
            </a:endParaRPr>
          </a:p>
          <a:p>
            <a:pPr marL="355600" marR="5080" indent="-342900">
              <a:lnSpc>
                <a:spcPct val="100000"/>
              </a:lnSpc>
              <a:buClr>
                <a:srgbClr val="2575B4"/>
              </a:buClr>
              <a:buFont typeface="Wingdings" panose="05000000000000000000"/>
              <a:buChar char=""/>
              <a:tabLst>
                <a:tab pos="355600" algn="l"/>
              </a:tabLst>
            </a:pPr>
            <a:r>
              <a:rPr dirty="0">
                <a:latin typeface="Calibri" panose="020F0502020204030204" charset="0"/>
                <a:cs typeface="Calibri" panose="020F0502020204030204" charset="0"/>
              </a:rPr>
              <a:t>In</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OOP</a:t>
            </a:r>
            <a:r>
              <a:rPr spc="-65" dirty="0">
                <a:latin typeface="Calibri" panose="020F0502020204030204" charset="0"/>
                <a:cs typeface="Calibri" panose="020F0502020204030204" charset="0"/>
              </a:rPr>
              <a:t> </a:t>
            </a:r>
            <a:r>
              <a:rPr dirty="0">
                <a:latin typeface="Calibri" panose="020F0502020204030204" charset="0"/>
                <a:cs typeface="Calibri" panose="020F0502020204030204" charset="0"/>
              </a:rPr>
              <a:t>a</a:t>
            </a:r>
            <a:r>
              <a:rPr spc="-45" dirty="0">
                <a:latin typeface="Calibri" panose="020F0502020204030204" charset="0"/>
                <a:cs typeface="Calibri" panose="020F0502020204030204" charset="0"/>
              </a:rPr>
              <a:t> </a:t>
            </a:r>
            <a:r>
              <a:rPr i="1" dirty="0">
                <a:latin typeface="Calibri" panose="020F0502020204030204" charset="0"/>
                <a:cs typeface="Calibri" panose="020F0502020204030204" charset="0"/>
              </a:rPr>
              <a:t>class</a:t>
            </a:r>
            <a:r>
              <a:rPr i="1" spc="-25" dirty="0">
                <a:latin typeface="Calibri" panose="020F0502020204030204" charset="0"/>
                <a:cs typeface="Calibri" panose="020F0502020204030204" charset="0"/>
              </a:rPr>
              <a:t> </a:t>
            </a:r>
            <a:r>
              <a:rPr dirty="0">
                <a:latin typeface="Calibri" panose="020F0502020204030204" charset="0"/>
                <a:cs typeface="Calibri" panose="020F0502020204030204" charset="0"/>
              </a:rPr>
              <a:t>is</a:t>
            </a:r>
            <a:r>
              <a:rPr spc="-40" dirty="0">
                <a:latin typeface="Calibri" panose="020F0502020204030204" charset="0"/>
                <a:cs typeface="Calibri" panose="020F0502020204030204" charset="0"/>
              </a:rPr>
              <a:t> </a:t>
            </a:r>
            <a:r>
              <a:rPr dirty="0">
                <a:latin typeface="Calibri" panose="020F0502020204030204" charset="0"/>
                <a:cs typeface="Calibri" panose="020F0502020204030204" charset="0"/>
              </a:rPr>
              <a:t>a</a:t>
            </a:r>
            <a:r>
              <a:rPr spc="-40" dirty="0">
                <a:latin typeface="Calibri" panose="020F0502020204030204" charset="0"/>
                <a:cs typeface="Calibri" panose="020F0502020204030204" charset="0"/>
              </a:rPr>
              <a:t> </a:t>
            </a:r>
            <a:r>
              <a:rPr dirty="0">
                <a:latin typeface="Calibri" panose="020F0502020204030204" charset="0"/>
                <a:cs typeface="Calibri" panose="020F0502020204030204" charset="0"/>
              </a:rPr>
              <a:t>data</a:t>
            </a:r>
            <a:r>
              <a:rPr spc="-40" dirty="0">
                <a:latin typeface="Calibri" panose="020F0502020204030204" charset="0"/>
                <a:cs typeface="Calibri" panose="020F0502020204030204" charset="0"/>
              </a:rPr>
              <a:t> </a:t>
            </a:r>
            <a:r>
              <a:rPr dirty="0">
                <a:latin typeface="Calibri" panose="020F0502020204030204" charset="0"/>
                <a:cs typeface="Calibri" panose="020F0502020204030204" charset="0"/>
              </a:rPr>
              <a:t>structure</a:t>
            </a:r>
            <a:r>
              <a:rPr spc="-50" dirty="0">
                <a:latin typeface="Calibri" panose="020F0502020204030204" charset="0"/>
                <a:cs typeface="Calibri" panose="020F0502020204030204" charset="0"/>
              </a:rPr>
              <a:t> </a:t>
            </a:r>
            <a:r>
              <a:rPr dirty="0">
                <a:latin typeface="Calibri" panose="020F0502020204030204" charset="0"/>
                <a:cs typeface="Calibri" panose="020F0502020204030204" charset="0"/>
              </a:rPr>
              <a:t>that</a:t>
            </a:r>
            <a:r>
              <a:rPr spc="-50" dirty="0">
                <a:latin typeface="Calibri" panose="020F0502020204030204" charset="0"/>
                <a:cs typeface="Calibri" panose="020F0502020204030204" charset="0"/>
              </a:rPr>
              <a:t> </a:t>
            </a:r>
            <a:r>
              <a:rPr dirty="0">
                <a:latin typeface="Calibri" panose="020F0502020204030204" charset="0"/>
                <a:cs typeface="Calibri" panose="020F0502020204030204" charset="0"/>
              </a:rPr>
              <a:t>combines</a:t>
            </a:r>
            <a:r>
              <a:rPr spc="-15" dirty="0">
                <a:latin typeface="Calibri" panose="020F0502020204030204" charset="0"/>
                <a:cs typeface="Calibri" panose="020F0502020204030204" charset="0"/>
              </a:rPr>
              <a:t> </a:t>
            </a:r>
            <a:r>
              <a:rPr dirty="0">
                <a:latin typeface="Calibri" panose="020F0502020204030204" charset="0"/>
                <a:cs typeface="Calibri" panose="020F0502020204030204" charset="0"/>
              </a:rPr>
              <a:t>data</a:t>
            </a:r>
            <a:r>
              <a:rPr spc="-40" dirty="0">
                <a:latin typeface="Calibri" panose="020F0502020204030204" charset="0"/>
                <a:cs typeface="Calibri" panose="020F0502020204030204" charset="0"/>
              </a:rPr>
              <a:t> </a:t>
            </a:r>
            <a:r>
              <a:rPr dirty="0">
                <a:latin typeface="Calibri" panose="020F0502020204030204" charset="0"/>
                <a:cs typeface="Calibri" panose="020F0502020204030204" charset="0"/>
              </a:rPr>
              <a:t>with</a:t>
            </a:r>
            <a:r>
              <a:rPr spc="-40" dirty="0">
                <a:latin typeface="Calibri" panose="020F0502020204030204" charset="0"/>
                <a:cs typeface="Calibri" panose="020F0502020204030204" charset="0"/>
              </a:rPr>
              <a:t> </a:t>
            </a:r>
            <a:r>
              <a:rPr dirty="0">
                <a:latin typeface="Calibri" panose="020F0502020204030204" charset="0"/>
                <a:cs typeface="Calibri" panose="020F0502020204030204" charset="0"/>
              </a:rPr>
              <a:t>functions</a:t>
            </a:r>
            <a:r>
              <a:rPr spc="-40" dirty="0">
                <a:latin typeface="Calibri" panose="020F0502020204030204" charset="0"/>
                <a:cs typeface="Calibri" panose="020F0502020204030204" charset="0"/>
              </a:rPr>
              <a:t> </a:t>
            </a:r>
            <a:r>
              <a:rPr spc="-20" dirty="0">
                <a:latin typeface="Calibri" panose="020F0502020204030204" charset="0"/>
                <a:cs typeface="Calibri" panose="020F0502020204030204" charset="0"/>
              </a:rPr>
              <a:t>that </a:t>
            </a:r>
            <a:r>
              <a:rPr dirty="0">
                <a:latin typeface="Calibri" panose="020F0502020204030204" charset="0"/>
                <a:cs typeface="Calibri" panose="020F0502020204030204" charset="0"/>
              </a:rPr>
              <a:t>operate</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on</a:t>
            </a:r>
            <a:r>
              <a:rPr spc="-50" dirty="0">
                <a:latin typeface="Calibri" panose="020F0502020204030204" charset="0"/>
                <a:cs typeface="Calibri" panose="020F0502020204030204" charset="0"/>
              </a:rPr>
              <a:t> </a:t>
            </a:r>
            <a:r>
              <a:rPr dirty="0">
                <a:latin typeface="Calibri" panose="020F0502020204030204" charset="0"/>
                <a:cs typeface="Calibri" panose="020F0502020204030204" charset="0"/>
              </a:rPr>
              <a:t>that</a:t>
            </a:r>
            <a:r>
              <a:rPr spc="-50"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data.</a:t>
            </a:r>
            <a:endParaRPr spc="-10" dirty="0">
              <a:latin typeface="Calibri" panose="020F0502020204030204" charset="0"/>
              <a:cs typeface="Calibri" panose="020F0502020204030204" charset="0"/>
            </a:endParaRPr>
          </a:p>
          <a:p>
            <a:pPr marL="355600" marR="5080" indent="-342900">
              <a:lnSpc>
                <a:spcPct val="100000"/>
              </a:lnSpc>
              <a:buClr>
                <a:srgbClr val="2575B4"/>
              </a:buClr>
              <a:buFont typeface="Wingdings" panose="05000000000000000000"/>
              <a:buChar char=""/>
              <a:tabLst>
                <a:tab pos="355600" algn="l"/>
              </a:tabLst>
            </a:pPr>
            <a:endParaRPr spc="-10" dirty="0">
              <a:latin typeface="Calibri" panose="020F0502020204030204" charset="0"/>
              <a:cs typeface="Calibri" panose="020F0502020204030204" charset="0"/>
            </a:endParaRPr>
          </a:p>
          <a:p>
            <a:pPr marL="355600" marR="5080" indent="-342900">
              <a:lnSpc>
                <a:spcPct val="100000"/>
              </a:lnSpc>
              <a:buClr>
                <a:srgbClr val="2575B4"/>
              </a:buClr>
              <a:buFont typeface="Wingdings" panose="05000000000000000000"/>
              <a:buChar char=""/>
              <a:tabLst>
                <a:tab pos="355600" algn="l"/>
              </a:tabLst>
            </a:pPr>
            <a:r>
              <a:rPr dirty="0">
                <a:latin typeface="Calibri" panose="020F0502020204030204" charset="0"/>
                <a:cs typeface="Calibri" panose="020F0502020204030204" charset="0"/>
                <a:sym typeface="+mn-ea"/>
              </a:rPr>
              <a:t>Some</a:t>
            </a:r>
            <a:r>
              <a:rPr spc="-4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familiarity</a:t>
            </a:r>
            <a:r>
              <a:rPr spc="-3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with</a:t>
            </a:r>
            <a:r>
              <a:rPr spc="-2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OOP</a:t>
            </a:r>
            <a:r>
              <a:rPr spc="-4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is</a:t>
            </a:r>
            <a:r>
              <a:rPr spc="-4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needed</a:t>
            </a:r>
            <a:r>
              <a:rPr spc="-55" dirty="0">
                <a:latin typeface="Calibri" panose="020F0502020204030204" charset="0"/>
                <a:cs typeface="Calibri" panose="020F0502020204030204" charset="0"/>
                <a:sym typeface="+mn-ea"/>
              </a:rPr>
              <a:t> </a:t>
            </a:r>
            <a:r>
              <a:rPr spc="-25" dirty="0">
                <a:latin typeface="Calibri" panose="020F0502020204030204" charset="0"/>
                <a:cs typeface="Calibri" panose="020F0502020204030204" charset="0"/>
                <a:sym typeface="+mn-ea"/>
              </a:rPr>
              <a:t>to </a:t>
            </a:r>
            <a:r>
              <a:rPr dirty="0">
                <a:latin typeface="Calibri" panose="020F0502020204030204" charset="0"/>
                <a:cs typeface="Calibri" panose="020F0502020204030204" charset="0"/>
                <a:sym typeface="+mn-ea"/>
              </a:rPr>
              <a:t>understand</a:t>
            </a:r>
            <a:r>
              <a:rPr spc="-80"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Python</a:t>
            </a:r>
            <a:r>
              <a:rPr spc="-2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data</a:t>
            </a:r>
            <a:r>
              <a:rPr spc="-45" dirty="0">
                <a:latin typeface="Calibri" panose="020F0502020204030204" charset="0"/>
                <a:cs typeface="Calibri" panose="020F0502020204030204" charset="0"/>
                <a:sym typeface="+mn-ea"/>
              </a:rPr>
              <a:t> </a:t>
            </a:r>
            <a:r>
              <a:rPr dirty="0">
                <a:latin typeface="Calibri" panose="020F0502020204030204" charset="0"/>
                <a:cs typeface="Calibri" panose="020F0502020204030204" charset="0"/>
                <a:sym typeface="+mn-ea"/>
              </a:rPr>
              <a:t>structures</a:t>
            </a:r>
            <a:r>
              <a:rPr spc="-55" dirty="0">
                <a:latin typeface="Calibri" panose="020F0502020204030204" charset="0"/>
                <a:cs typeface="Calibri" panose="020F0502020204030204" charset="0"/>
                <a:sym typeface="+mn-ea"/>
              </a:rPr>
              <a:t> </a:t>
            </a:r>
            <a:r>
              <a:rPr spc="-25" dirty="0">
                <a:latin typeface="Calibri" panose="020F0502020204030204" charset="0"/>
                <a:cs typeface="Calibri" panose="020F0502020204030204" charset="0"/>
                <a:sym typeface="+mn-ea"/>
              </a:rPr>
              <a:t>and </a:t>
            </a:r>
            <a:r>
              <a:rPr spc="-10" dirty="0">
                <a:latin typeface="Calibri" panose="020F0502020204030204" charset="0"/>
                <a:cs typeface="Calibri" panose="020F0502020204030204" charset="0"/>
                <a:sym typeface="+mn-ea"/>
              </a:rPr>
              <a:t>libraries</a:t>
            </a:r>
            <a:endParaRPr>
              <a:latin typeface="Calibri" panose="020F0502020204030204" charset="0"/>
              <a:cs typeface="Calibri" panose="020F0502020204030204" charset="0"/>
            </a:endParaRPr>
          </a:p>
          <a:p>
            <a:pPr>
              <a:lnSpc>
                <a:spcPct val="100000"/>
              </a:lnSpc>
              <a:spcBef>
                <a:spcPts val="1275"/>
              </a:spcBef>
              <a:buClr>
                <a:srgbClr val="2575B4"/>
              </a:buClr>
              <a:buFont typeface="Wingdings" panose="05000000000000000000"/>
              <a:buChar char=""/>
            </a:pPr>
            <a:endParaRPr>
              <a:latin typeface="Calibri" panose="020F0502020204030204" charset="0"/>
              <a:cs typeface="Calibri" panose="020F0502020204030204" charset="0"/>
            </a:endParaRPr>
          </a:p>
          <a:p>
            <a:pPr marL="354965" indent="-342265">
              <a:lnSpc>
                <a:spcPct val="100000"/>
              </a:lnSpc>
              <a:buClr>
                <a:srgbClr val="2575B4"/>
              </a:buClr>
              <a:buFont typeface="Wingdings" panose="05000000000000000000"/>
              <a:buChar char=""/>
              <a:tabLst>
                <a:tab pos="354965" algn="l"/>
              </a:tabLst>
            </a:pPr>
            <a:r>
              <a:rPr dirty="0">
                <a:latin typeface="Calibri" panose="020F0502020204030204" charset="0"/>
                <a:cs typeface="Calibri" panose="020F0502020204030204" charset="0"/>
              </a:rPr>
              <a:t>An</a:t>
            </a:r>
            <a:r>
              <a:rPr spc="-55" dirty="0">
                <a:latin typeface="Calibri" panose="020F0502020204030204" charset="0"/>
                <a:cs typeface="Calibri" panose="020F0502020204030204" charset="0"/>
              </a:rPr>
              <a:t> </a:t>
            </a:r>
            <a:r>
              <a:rPr i="1" dirty="0">
                <a:latin typeface="Calibri" panose="020F0502020204030204" charset="0"/>
                <a:cs typeface="Calibri" panose="020F0502020204030204" charset="0"/>
              </a:rPr>
              <a:t>object</a:t>
            </a:r>
            <a:r>
              <a:rPr i="1" spc="-30" dirty="0">
                <a:latin typeface="Calibri" panose="020F0502020204030204" charset="0"/>
                <a:cs typeface="Calibri" panose="020F0502020204030204" charset="0"/>
              </a:rPr>
              <a:t> </a:t>
            </a:r>
            <a:r>
              <a:rPr dirty="0">
                <a:latin typeface="Calibri" panose="020F0502020204030204" charset="0"/>
                <a:cs typeface="Calibri" panose="020F0502020204030204" charset="0"/>
              </a:rPr>
              <a:t>is</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a</a:t>
            </a:r>
            <a:r>
              <a:rPr spc="-60" dirty="0">
                <a:latin typeface="Calibri" panose="020F0502020204030204" charset="0"/>
                <a:cs typeface="Calibri" panose="020F0502020204030204" charset="0"/>
              </a:rPr>
              <a:t> </a:t>
            </a:r>
            <a:r>
              <a:rPr dirty="0">
                <a:latin typeface="Calibri" panose="020F0502020204030204" charset="0"/>
                <a:cs typeface="Calibri" panose="020F0502020204030204" charset="0"/>
              </a:rPr>
              <a:t>variable</a:t>
            </a:r>
            <a:r>
              <a:rPr spc="-15" dirty="0">
                <a:latin typeface="Calibri" panose="020F0502020204030204" charset="0"/>
                <a:cs typeface="Calibri" panose="020F0502020204030204" charset="0"/>
              </a:rPr>
              <a:t> </a:t>
            </a:r>
            <a:r>
              <a:rPr dirty="0">
                <a:latin typeface="Calibri" panose="020F0502020204030204" charset="0"/>
                <a:cs typeface="Calibri" panose="020F0502020204030204" charset="0"/>
              </a:rPr>
              <a:t>whose</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type</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is</a:t>
            </a:r>
            <a:r>
              <a:rPr spc="-50" dirty="0">
                <a:latin typeface="Calibri" panose="020F0502020204030204" charset="0"/>
                <a:cs typeface="Calibri" panose="020F0502020204030204" charset="0"/>
              </a:rPr>
              <a:t> </a:t>
            </a:r>
            <a:r>
              <a:rPr dirty="0">
                <a:latin typeface="Calibri" panose="020F0502020204030204" charset="0"/>
                <a:cs typeface="Calibri" panose="020F0502020204030204" charset="0"/>
              </a:rPr>
              <a:t>a</a:t>
            </a:r>
            <a:r>
              <a:rPr spc="-35" dirty="0">
                <a:latin typeface="Calibri" panose="020F0502020204030204" charset="0"/>
                <a:cs typeface="Calibri" panose="020F0502020204030204" charset="0"/>
              </a:rPr>
              <a:t> </a:t>
            </a:r>
            <a:r>
              <a:rPr i="1" spc="-10" dirty="0">
                <a:latin typeface="Calibri" panose="020F0502020204030204" charset="0"/>
                <a:cs typeface="Calibri" panose="020F0502020204030204" charset="0"/>
              </a:rPr>
              <a:t>class</a:t>
            </a:r>
            <a:endParaRPr>
              <a:latin typeface="Calibri" panose="020F0502020204030204" charset="0"/>
              <a:cs typeface="Calibri" panose="020F0502020204030204" charset="0"/>
            </a:endParaRPr>
          </a:p>
          <a:p>
            <a:pPr marL="756285" lvl="1" indent="-286385">
              <a:lnSpc>
                <a:spcPct val="100000"/>
              </a:lnSpc>
              <a:spcBef>
                <a:spcPts val="445"/>
              </a:spcBef>
              <a:buClr>
                <a:srgbClr val="2575B4"/>
              </a:buClr>
              <a:buFont typeface="Wingdings" panose="05000000000000000000"/>
              <a:buChar char=""/>
              <a:tabLst>
                <a:tab pos="756285" algn="l"/>
              </a:tabLst>
            </a:pPr>
            <a:r>
              <a:rPr dirty="0">
                <a:latin typeface="Calibri" panose="020F0502020204030204" charset="0"/>
                <a:cs typeface="Calibri" panose="020F0502020204030204" charset="0"/>
              </a:rPr>
              <a:t>Also</a:t>
            </a:r>
            <a:r>
              <a:rPr spc="-30" dirty="0">
                <a:latin typeface="Calibri" panose="020F0502020204030204" charset="0"/>
                <a:cs typeface="Calibri" panose="020F0502020204030204" charset="0"/>
              </a:rPr>
              <a:t> </a:t>
            </a:r>
            <a:r>
              <a:rPr dirty="0">
                <a:latin typeface="Calibri" panose="020F0502020204030204" charset="0"/>
                <a:cs typeface="Calibri" panose="020F0502020204030204" charset="0"/>
              </a:rPr>
              <a:t>called an</a:t>
            </a:r>
            <a:r>
              <a:rPr spc="-20" dirty="0">
                <a:latin typeface="Calibri" panose="020F0502020204030204" charset="0"/>
                <a:cs typeface="Calibri" panose="020F0502020204030204" charset="0"/>
              </a:rPr>
              <a:t> </a:t>
            </a:r>
            <a:r>
              <a:rPr i="1" dirty="0">
                <a:latin typeface="Calibri" panose="020F0502020204030204" charset="0"/>
                <a:cs typeface="Calibri" panose="020F0502020204030204" charset="0"/>
              </a:rPr>
              <a:t>instance</a:t>
            </a:r>
            <a:r>
              <a:rPr i="1" spc="-5" dirty="0">
                <a:latin typeface="Calibri" panose="020F0502020204030204" charset="0"/>
                <a:cs typeface="Calibri" panose="020F0502020204030204" charset="0"/>
              </a:rPr>
              <a:t> </a:t>
            </a:r>
            <a:r>
              <a:rPr dirty="0">
                <a:latin typeface="Calibri" panose="020F0502020204030204" charset="0"/>
                <a:cs typeface="Calibri" panose="020F0502020204030204" charset="0"/>
              </a:rPr>
              <a:t>of</a:t>
            </a:r>
            <a:r>
              <a:rPr spc="-15" dirty="0">
                <a:latin typeface="Calibri" panose="020F0502020204030204" charset="0"/>
                <a:cs typeface="Calibri" panose="020F0502020204030204" charset="0"/>
              </a:rPr>
              <a:t> </a:t>
            </a:r>
            <a:r>
              <a:rPr dirty="0">
                <a:latin typeface="Calibri" panose="020F0502020204030204" charset="0"/>
                <a:cs typeface="Calibri" panose="020F0502020204030204" charset="0"/>
              </a:rPr>
              <a:t>a</a:t>
            </a:r>
            <a:r>
              <a:rPr spc="-15" dirty="0">
                <a:latin typeface="Calibri" panose="020F0502020204030204" charset="0"/>
                <a:cs typeface="Calibri" panose="020F0502020204030204" charset="0"/>
              </a:rPr>
              <a:t> </a:t>
            </a:r>
            <a:r>
              <a:rPr spc="-20" dirty="0">
                <a:latin typeface="Calibri" panose="020F0502020204030204" charset="0"/>
                <a:cs typeface="Calibri" panose="020F0502020204030204" charset="0"/>
              </a:rPr>
              <a:t>class</a:t>
            </a:r>
            <a:endParaRPr>
              <a:latin typeface="Calibri" panose="020F0502020204030204" charset="0"/>
              <a:cs typeface="Calibri" panose="020F0502020204030204" charset="0"/>
            </a:endParaRPr>
          </a:p>
          <a:p>
            <a:pPr lvl="1">
              <a:lnSpc>
                <a:spcPct val="100000"/>
              </a:lnSpc>
              <a:spcBef>
                <a:spcPts val="1085"/>
              </a:spcBef>
              <a:buClr>
                <a:srgbClr val="2575B4"/>
              </a:buClr>
              <a:buFont typeface="Wingdings" panose="05000000000000000000"/>
              <a:buChar char=""/>
            </a:pPr>
            <a:endParaRPr>
              <a:latin typeface="Calibri" panose="020F0502020204030204" charset="0"/>
              <a:cs typeface="Calibri" panose="020F0502020204030204" charset="0"/>
            </a:endParaRPr>
          </a:p>
          <a:p>
            <a:pPr marL="354965" indent="-342265">
              <a:lnSpc>
                <a:spcPct val="100000"/>
              </a:lnSpc>
              <a:buClr>
                <a:srgbClr val="2575B4"/>
              </a:buClr>
              <a:buFont typeface="Wingdings" panose="05000000000000000000"/>
              <a:buChar char=""/>
              <a:tabLst>
                <a:tab pos="354965" algn="l"/>
              </a:tabLst>
            </a:pPr>
            <a:r>
              <a:rPr dirty="0">
                <a:latin typeface="Calibri" panose="020F0502020204030204" charset="0"/>
                <a:cs typeface="Calibri" panose="020F0502020204030204" charset="0"/>
              </a:rPr>
              <a:t>Classes</a:t>
            </a:r>
            <a:r>
              <a:rPr spc="-40" dirty="0">
                <a:latin typeface="Calibri" panose="020F0502020204030204" charset="0"/>
                <a:cs typeface="Calibri" panose="020F0502020204030204" charset="0"/>
              </a:rPr>
              <a:t> </a:t>
            </a:r>
            <a:r>
              <a:rPr dirty="0">
                <a:latin typeface="Calibri" panose="020F0502020204030204" charset="0"/>
                <a:cs typeface="Calibri" panose="020F0502020204030204" charset="0"/>
              </a:rPr>
              <a:t>provide</a:t>
            </a:r>
            <a:r>
              <a:rPr spc="-55" dirty="0">
                <a:latin typeface="Calibri" panose="020F0502020204030204" charset="0"/>
                <a:cs typeface="Calibri" panose="020F0502020204030204" charset="0"/>
              </a:rPr>
              <a:t> </a:t>
            </a:r>
            <a:r>
              <a:rPr dirty="0">
                <a:latin typeface="Calibri" panose="020F0502020204030204" charset="0"/>
                <a:cs typeface="Calibri" panose="020F0502020204030204" charset="0"/>
              </a:rPr>
              <a:t>a</a:t>
            </a:r>
            <a:r>
              <a:rPr spc="-60" dirty="0">
                <a:latin typeface="Calibri" panose="020F0502020204030204" charset="0"/>
                <a:cs typeface="Calibri" panose="020F0502020204030204" charset="0"/>
              </a:rPr>
              <a:t> </a:t>
            </a:r>
            <a:r>
              <a:rPr dirty="0">
                <a:latin typeface="Calibri" panose="020F0502020204030204" charset="0"/>
                <a:cs typeface="Calibri" panose="020F0502020204030204" charset="0"/>
              </a:rPr>
              <a:t>lot</a:t>
            </a:r>
            <a:r>
              <a:rPr spc="-60" dirty="0">
                <a:latin typeface="Calibri" panose="020F0502020204030204" charset="0"/>
                <a:cs typeface="Calibri" panose="020F0502020204030204" charset="0"/>
              </a:rPr>
              <a:t> </a:t>
            </a:r>
            <a:r>
              <a:rPr dirty="0">
                <a:latin typeface="Calibri" panose="020F0502020204030204" charset="0"/>
                <a:cs typeface="Calibri" panose="020F0502020204030204" charset="0"/>
              </a:rPr>
              <a:t>of</a:t>
            </a:r>
            <a:r>
              <a:rPr spc="-75" dirty="0">
                <a:latin typeface="Calibri" panose="020F0502020204030204" charset="0"/>
                <a:cs typeface="Calibri" panose="020F0502020204030204" charset="0"/>
              </a:rPr>
              <a:t> </a:t>
            </a:r>
            <a:r>
              <a:rPr dirty="0">
                <a:latin typeface="Calibri" panose="020F0502020204030204" charset="0"/>
                <a:cs typeface="Calibri" panose="020F0502020204030204" charset="0"/>
              </a:rPr>
              <a:t>power</a:t>
            </a:r>
            <a:r>
              <a:rPr spc="-50" dirty="0">
                <a:latin typeface="Calibri" panose="020F0502020204030204" charset="0"/>
                <a:cs typeface="Calibri" panose="020F0502020204030204" charset="0"/>
              </a:rPr>
              <a:t> </a:t>
            </a:r>
            <a:r>
              <a:rPr dirty="0">
                <a:latin typeface="Calibri" panose="020F0502020204030204" charset="0"/>
                <a:cs typeface="Calibri" panose="020F0502020204030204" charset="0"/>
              </a:rPr>
              <a:t>to</a:t>
            </a:r>
            <a:r>
              <a:rPr spc="-70" dirty="0">
                <a:latin typeface="Calibri" panose="020F0502020204030204" charset="0"/>
                <a:cs typeface="Calibri" panose="020F0502020204030204" charset="0"/>
              </a:rPr>
              <a:t> </a:t>
            </a:r>
            <a:r>
              <a:rPr dirty="0">
                <a:latin typeface="Calibri" panose="020F0502020204030204" charset="0"/>
                <a:cs typeface="Calibri" panose="020F0502020204030204" charset="0"/>
              </a:rPr>
              <a:t>help</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organize</a:t>
            </a:r>
            <a:r>
              <a:rPr spc="-50" dirty="0">
                <a:latin typeface="Calibri" panose="020F0502020204030204" charset="0"/>
                <a:cs typeface="Calibri" panose="020F0502020204030204" charset="0"/>
              </a:rPr>
              <a:t> </a:t>
            </a:r>
            <a:r>
              <a:rPr dirty="0">
                <a:latin typeface="Calibri" panose="020F0502020204030204" charset="0"/>
                <a:cs typeface="Calibri" panose="020F0502020204030204" charset="0"/>
              </a:rPr>
              <a:t>a</a:t>
            </a:r>
            <a:r>
              <a:rPr spc="-75" dirty="0">
                <a:latin typeface="Calibri" panose="020F0502020204030204" charset="0"/>
                <a:cs typeface="Calibri" panose="020F0502020204030204" charset="0"/>
              </a:rPr>
              <a:t> </a:t>
            </a:r>
            <a:r>
              <a:rPr dirty="0">
                <a:latin typeface="Calibri" panose="020F0502020204030204" charset="0"/>
                <a:cs typeface="Calibri" panose="020F0502020204030204" charset="0"/>
              </a:rPr>
              <a:t>program</a:t>
            </a:r>
            <a:r>
              <a:rPr spc="-60" dirty="0">
                <a:latin typeface="Calibri" panose="020F0502020204030204" charset="0"/>
                <a:cs typeface="Calibri" panose="020F0502020204030204" charset="0"/>
              </a:rPr>
              <a:t> </a:t>
            </a:r>
            <a:r>
              <a:rPr dirty="0">
                <a:latin typeface="Calibri" panose="020F0502020204030204" charset="0"/>
                <a:cs typeface="Calibri" panose="020F0502020204030204" charset="0"/>
              </a:rPr>
              <a:t>and</a:t>
            </a:r>
            <a:r>
              <a:rPr spc="-50" dirty="0">
                <a:latin typeface="Calibri" panose="020F0502020204030204" charset="0"/>
                <a:cs typeface="Calibri" panose="020F0502020204030204" charset="0"/>
              </a:rPr>
              <a:t> </a:t>
            </a:r>
            <a:r>
              <a:rPr spc="-25" dirty="0">
                <a:latin typeface="Calibri" panose="020F0502020204030204" charset="0"/>
                <a:cs typeface="Calibri" panose="020F0502020204030204" charset="0"/>
              </a:rPr>
              <a:t>can</a:t>
            </a:r>
            <a:endParaRPr>
              <a:latin typeface="Calibri" panose="020F0502020204030204" charset="0"/>
              <a:cs typeface="Calibri" panose="020F0502020204030204" charset="0"/>
            </a:endParaRPr>
          </a:p>
          <a:p>
            <a:pPr marL="355600">
              <a:lnSpc>
                <a:spcPct val="100000"/>
              </a:lnSpc>
              <a:spcBef>
                <a:spcPts val="5"/>
              </a:spcBef>
            </a:pPr>
            <a:r>
              <a:rPr dirty="0">
                <a:latin typeface="Calibri" panose="020F0502020204030204" charset="0"/>
                <a:cs typeface="Calibri" panose="020F0502020204030204" charset="0"/>
              </a:rPr>
              <a:t>improve</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your</a:t>
            </a:r>
            <a:r>
              <a:rPr spc="-55" dirty="0">
                <a:latin typeface="Calibri" panose="020F0502020204030204" charset="0"/>
                <a:cs typeface="Calibri" panose="020F0502020204030204" charset="0"/>
              </a:rPr>
              <a:t> </a:t>
            </a:r>
            <a:r>
              <a:rPr dirty="0">
                <a:latin typeface="Calibri" panose="020F0502020204030204" charset="0"/>
                <a:cs typeface="Calibri" panose="020F0502020204030204" charset="0"/>
              </a:rPr>
              <a:t>ability</a:t>
            </a:r>
            <a:r>
              <a:rPr spc="-45" dirty="0">
                <a:latin typeface="Calibri" panose="020F0502020204030204" charset="0"/>
                <a:cs typeface="Calibri" panose="020F0502020204030204" charset="0"/>
              </a:rPr>
              <a:t> </a:t>
            </a:r>
            <a:r>
              <a:rPr dirty="0">
                <a:latin typeface="Calibri" panose="020F0502020204030204" charset="0"/>
                <a:cs typeface="Calibri" panose="020F0502020204030204" charset="0"/>
              </a:rPr>
              <a:t>to</a:t>
            </a:r>
            <a:r>
              <a:rPr spc="-55"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re-</a:t>
            </a:r>
            <a:r>
              <a:rPr dirty="0">
                <a:latin typeface="Calibri" panose="020F0502020204030204" charset="0"/>
                <a:cs typeface="Calibri" panose="020F0502020204030204" charset="0"/>
              </a:rPr>
              <a:t>use</a:t>
            </a:r>
            <a:r>
              <a:rPr spc="-55" dirty="0">
                <a:latin typeface="Calibri" panose="020F0502020204030204" charset="0"/>
                <a:cs typeface="Calibri" panose="020F0502020204030204" charset="0"/>
              </a:rPr>
              <a:t> </a:t>
            </a:r>
            <a:r>
              <a:rPr dirty="0">
                <a:latin typeface="Calibri" panose="020F0502020204030204" charset="0"/>
                <a:cs typeface="Calibri" panose="020F0502020204030204" charset="0"/>
              </a:rPr>
              <a:t>your</a:t>
            </a:r>
            <a:r>
              <a:rPr spc="-50" dirty="0">
                <a:latin typeface="Calibri" panose="020F0502020204030204" charset="0"/>
                <a:cs typeface="Calibri" panose="020F0502020204030204" charset="0"/>
              </a:rPr>
              <a:t> </a:t>
            </a:r>
            <a:r>
              <a:rPr dirty="0">
                <a:latin typeface="Calibri" panose="020F0502020204030204" charset="0"/>
                <a:cs typeface="Calibri" panose="020F0502020204030204" charset="0"/>
              </a:rPr>
              <a:t>own</a:t>
            </a:r>
            <a:r>
              <a:rPr spc="-50"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code.</a:t>
            </a:r>
            <a:endParaRPr>
              <a:latin typeface="Calibri" panose="020F0502020204030204" charset="0"/>
              <a:cs typeface="Calibri" panose="020F0502020204030204" charset="0"/>
            </a:endParaRPr>
          </a:p>
        </p:txBody>
      </p:sp>
      <p:sp>
        <p:nvSpPr>
          <p:cNvPr id="5" name="object 5"/>
          <p:cNvSpPr txBox="1"/>
          <p:nvPr/>
        </p:nvSpPr>
        <p:spPr>
          <a:xfrm>
            <a:off x="5834888" y="1552194"/>
            <a:ext cx="6096000" cy="3755390"/>
          </a:xfrm>
          <a:prstGeom prst="rect">
            <a:avLst/>
          </a:prstGeom>
          <a:ln w="25400">
            <a:solidFill>
              <a:srgbClr val="BBBBBB"/>
            </a:solidFill>
          </a:ln>
        </p:spPr>
        <p:txBody>
          <a:bodyPr vert="horz" wrap="square" lIns="0" tIns="24765" rIns="0" bIns="0" rtlCol="0">
            <a:spAutoFit/>
          </a:bodyPr>
          <a:p>
            <a:pPr marL="90805">
              <a:lnSpc>
                <a:spcPct val="100000"/>
              </a:lnSpc>
              <a:spcBef>
                <a:spcPts val="195"/>
              </a:spcBef>
            </a:pPr>
            <a:r>
              <a:rPr sz="1400" b="1" dirty="0">
                <a:solidFill>
                  <a:srgbClr val="0000FF"/>
                </a:solidFill>
                <a:latin typeface="Courier New" panose="02070309020205020404"/>
                <a:cs typeface="Courier New" panose="02070309020205020404"/>
              </a:rPr>
              <a:t>class</a:t>
            </a:r>
            <a:r>
              <a:rPr sz="1400" b="1" spc="-25" dirty="0">
                <a:solidFill>
                  <a:srgbClr val="0000FF"/>
                </a:solidFill>
                <a:latin typeface="Courier New" panose="02070309020205020404"/>
                <a:cs typeface="Courier New" panose="02070309020205020404"/>
              </a:rPr>
              <a:t> </a:t>
            </a:r>
            <a:r>
              <a:rPr sz="1400" b="1" spc="-10" dirty="0">
                <a:latin typeface="Courier New" panose="02070309020205020404"/>
                <a:cs typeface="Courier New" panose="02070309020205020404"/>
              </a:rPr>
              <a:t>City</a:t>
            </a:r>
            <a:r>
              <a:rPr sz="1400" b="1" spc="-10" dirty="0">
                <a:solidFill>
                  <a:srgbClr val="000080"/>
                </a:solidFill>
                <a:latin typeface="Courier New" panose="02070309020205020404"/>
                <a:cs typeface="Courier New" panose="02070309020205020404"/>
              </a:rPr>
              <a:t>:</a:t>
            </a:r>
            <a:endParaRPr sz="1400">
              <a:latin typeface="Courier New" panose="02070309020205020404"/>
              <a:cs typeface="Courier New" panose="02070309020205020404"/>
            </a:endParaRPr>
          </a:p>
          <a:p>
            <a:pPr marL="517525">
              <a:lnSpc>
                <a:spcPct val="100000"/>
              </a:lnSpc>
            </a:pPr>
            <a:r>
              <a:rPr sz="1400" dirty="0">
                <a:solidFill>
                  <a:srgbClr val="FF8000"/>
                </a:solidFill>
                <a:latin typeface="Courier New" panose="02070309020205020404"/>
                <a:cs typeface="Courier New" panose="02070309020205020404"/>
              </a:rPr>
              <a:t>'''</a:t>
            </a:r>
            <a:r>
              <a:rPr sz="1400" spc="-35" dirty="0">
                <a:solidFill>
                  <a:srgbClr val="FF8000"/>
                </a:solidFill>
                <a:latin typeface="Courier New" panose="02070309020205020404"/>
                <a:cs typeface="Courier New" panose="02070309020205020404"/>
              </a:rPr>
              <a:t> </a:t>
            </a:r>
            <a:r>
              <a:rPr sz="1400" dirty="0">
                <a:solidFill>
                  <a:srgbClr val="FF8000"/>
                </a:solidFill>
                <a:latin typeface="Courier New" panose="02070309020205020404"/>
                <a:cs typeface="Courier New" panose="02070309020205020404"/>
              </a:rPr>
              <a:t>A</a:t>
            </a:r>
            <a:r>
              <a:rPr sz="1400" spc="-25" dirty="0">
                <a:solidFill>
                  <a:srgbClr val="FF8000"/>
                </a:solidFill>
                <a:latin typeface="Courier New" panose="02070309020205020404"/>
                <a:cs typeface="Courier New" panose="02070309020205020404"/>
              </a:rPr>
              <a:t> </a:t>
            </a:r>
            <a:r>
              <a:rPr sz="1400" dirty="0">
                <a:solidFill>
                  <a:srgbClr val="FF8000"/>
                </a:solidFill>
                <a:latin typeface="Courier New" panose="02070309020205020404"/>
                <a:cs typeface="Courier New" panose="02070309020205020404"/>
              </a:rPr>
              <a:t>class</a:t>
            </a:r>
            <a:r>
              <a:rPr sz="1400" spc="-25" dirty="0">
                <a:solidFill>
                  <a:srgbClr val="FF8000"/>
                </a:solidFill>
                <a:latin typeface="Courier New" panose="02070309020205020404"/>
                <a:cs typeface="Courier New" panose="02070309020205020404"/>
              </a:rPr>
              <a:t> </a:t>
            </a:r>
            <a:r>
              <a:rPr sz="1400" dirty="0">
                <a:solidFill>
                  <a:srgbClr val="FF8000"/>
                </a:solidFill>
                <a:latin typeface="Courier New" panose="02070309020205020404"/>
                <a:cs typeface="Courier New" panose="02070309020205020404"/>
              </a:rPr>
              <a:t>to</a:t>
            </a:r>
            <a:r>
              <a:rPr sz="1400" spc="-20" dirty="0">
                <a:solidFill>
                  <a:srgbClr val="FF8000"/>
                </a:solidFill>
                <a:latin typeface="Courier New" panose="02070309020205020404"/>
                <a:cs typeface="Courier New" panose="02070309020205020404"/>
              </a:rPr>
              <a:t> </a:t>
            </a:r>
            <a:r>
              <a:rPr sz="1400" dirty="0">
                <a:solidFill>
                  <a:srgbClr val="FF8000"/>
                </a:solidFill>
                <a:latin typeface="Courier New" panose="02070309020205020404"/>
                <a:cs typeface="Courier New" panose="02070309020205020404"/>
              </a:rPr>
              <a:t>hold</a:t>
            </a:r>
            <a:r>
              <a:rPr sz="1400" spc="-25" dirty="0">
                <a:solidFill>
                  <a:srgbClr val="FF8000"/>
                </a:solidFill>
                <a:latin typeface="Courier New" panose="02070309020205020404"/>
                <a:cs typeface="Courier New" panose="02070309020205020404"/>
              </a:rPr>
              <a:t> </a:t>
            </a:r>
            <a:r>
              <a:rPr sz="1400" dirty="0">
                <a:solidFill>
                  <a:srgbClr val="FF8000"/>
                </a:solidFill>
                <a:latin typeface="Courier New" panose="02070309020205020404"/>
                <a:cs typeface="Courier New" panose="02070309020205020404"/>
              </a:rPr>
              <a:t>info</a:t>
            </a:r>
            <a:r>
              <a:rPr sz="1400" spc="-35" dirty="0">
                <a:solidFill>
                  <a:srgbClr val="FF8000"/>
                </a:solidFill>
                <a:latin typeface="Courier New" panose="02070309020205020404"/>
                <a:cs typeface="Courier New" panose="02070309020205020404"/>
              </a:rPr>
              <a:t> </a:t>
            </a:r>
            <a:r>
              <a:rPr sz="1400" dirty="0">
                <a:solidFill>
                  <a:srgbClr val="FF8000"/>
                </a:solidFill>
                <a:latin typeface="Courier New" panose="02070309020205020404"/>
                <a:cs typeface="Courier New" panose="02070309020205020404"/>
              </a:rPr>
              <a:t>about</a:t>
            </a:r>
            <a:r>
              <a:rPr sz="1400" spc="-35" dirty="0">
                <a:solidFill>
                  <a:srgbClr val="FF8000"/>
                </a:solidFill>
                <a:latin typeface="Courier New" panose="02070309020205020404"/>
                <a:cs typeface="Courier New" panose="02070309020205020404"/>
              </a:rPr>
              <a:t> </a:t>
            </a:r>
            <a:r>
              <a:rPr sz="1400" dirty="0">
                <a:solidFill>
                  <a:srgbClr val="FF8000"/>
                </a:solidFill>
                <a:latin typeface="Courier New" panose="02070309020205020404"/>
                <a:cs typeface="Courier New" panose="02070309020205020404"/>
              </a:rPr>
              <a:t>a</a:t>
            </a:r>
            <a:r>
              <a:rPr sz="1400" spc="-25" dirty="0">
                <a:solidFill>
                  <a:srgbClr val="FF8000"/>
                </a:solidFill>
                <a:latin typeface="Courier New" panose="02070309020205020404"/>
                <a:cs typeface="Courier New" panose="02070309020205020404"/>
              </a:rPr>
              <a:t> </a:t>
            </a:r>
            <a:r>
              <a:rPr sz="1400" dirty="0">
                <a:solidFill>
                  <a:srgbClr val="FF8000"/>
                </a:solidFill>
                <a:latin typeface="Courier New" panose="02070309020205020404"/>
                <a:cs typeface="Courier New" panose="02070309020205020404"/>
              </a:rPr>
              <a:t>city</a:t>
            </a:r>
            <a:r>
              <a:rPr sz="1400" spc="-35" dirty="0">
                <a:solidFill>
                  <a:srgbClr val="FF8000"/>
                </a:solidFill>
                <a:latin typeface="Courier New" panose="02070309020205020404"/>
                <a:cs typeface="Courier New" panose="02070309020205020404"/>
              </a:rPr>
              <a:t> </a:t>
            </a:r>
            <a:r>
              <a:rPr sz="1400" spc="-25" dirty="0">
                <a:solidFill>
                  <a:srgbClr val="FF8000"/>
                </a:solidFill>
                <a:latin typeface="Courier New" panose="02070309020205020404"/>
                <a:cs typeface="Courier New" panose="02070309020205020404"/>
              </a:rPr>
              <a:t>'''</a:t>
            </a:r>
            <a:endParaRPr sz="1400">
              <a:latin typeface="Courier New" panose="02070309020205020404"/>
              <a:cs typeface="Courier New" panose="02070309020205020404"/>
            </a:endParaRPr>
          </a:p>
          <a:p>
            <a:pPr marL="942975" marR="254635" indent="-425450">
              <a:lnSpc>
                <a:spcPct val="100000"/>
              </a:lnSpc>
            </a:pPr>
            <a:r>
              <a:rPr sz="1400" b="1" dirty="0">
                <a:solidFill>
                  <a:srgbClr val="0000FF"/>
                </a:solidFill>
                <a:latin typeface="Courier New" panose="02070309020205020404"/>
                <a:cs typeface="Courier New" panose="02070309020205020404"/>
              </a:rPr>
              <a:t>def</a:t>
            </a:r>
            <a:r>
              <a:rPr sz="1400" b="1" spc="-35" dirty="0">
                <a:solidFill>
                  <a:srgbClr val="0000FF"/>
                </a:solidFill>
                <a:latin typeface="Courier New" panose="02070309020205020404"/>
                <a:cs typeface="Courier New" panose="02070309020205020404"/>
              </a:rPr>
              <a:t> </a:t>
            </a:r>
            <a:r>
              <a:rPr sz="1400" u="sng" spc="-25" dirty="0">
                <a:solidFill>
                  <a:srgbClr val="FF00FF"/>
                </a:solidFill>
                <a:uFill>
                  <a:solidFill>
                    <a:srgbClr val="FE00FE"/>
                  </a:solidFill>
                </a:uFill>
                <a:latin typeface="Courier New" panose="02070309020205020404"/>
                <a:cs typeface="Courier New" panose="02070309020205020404"/>
              </a:rPr>
              <a:t>  </a:t>
            </a:r>
            <a:r>
              <a:rPr sz="1400" dirty="0">
                <a:solidFill>
                  <a:srgbClr val="FF00FF"/>
                </a:solidFill>
                <a:latin typeface="Courier New" panose="02070309020205020404"/>
                <a:cs typeface="Courier New" panose="02070309020205020404"/>
              </a:rPr>
              <a:t>init</a:t>
            </a:r>
            <a:r>
              <a:rPr sz="1400" b="1" u="sng" spc="-20" dirty="0">
                <a:solidFill>
                  <a:srgbClr val="000080"/>
                </a:solidFill>
                <a:uFill>
                  <a:solidFill>
                    <a:srgbClr val="FE00FE"/>
                  </a:solidFill>
                </a:uFill>
                <a:latin typeface="Courier New" panose="02070309020205020404"/>
                <a:cs typeface="Courier New" panose="02070309020205020404"/>
              </a:rPr>
              <a:t>  </a:t>
            </a:r>
            <a:r>
              <a:rPr sz="1400" b="1" dirty="0">
                <a:solidFill>
                  <a:srgbClr val="000080"/>
                </a:solidFill>
                <a:latin typeface="Courier New" panose="02070309020205020404"/>
                <a:cs typeface="Courier New" panose="02070309020205020404"/>
              </a:rPr>
              <a:t>(</a:t>
            </a:r>
            <a:r>
              <a:rPr sz="1400" dirty="0">
                <a:latin typeface="Courier New" panose="02070309020205020404"/>
                <a:cs typeface="Courier New" panose="02070309020205020404"/>
              </a:rPr>
              <a:t>self</a:t>
            </a:r>
            <a:r>
              <a:rPr sz="1400" b="1" dirty="0">
                <a:solidFill>
                  <a:srgbClr val="000080"/>
                </a:solidFill>
                <a:latin typeface="Courier New" panose="02070309020205020404"/>
                <a:cs typeface="Courier New" panose="02070309020205020404"/>
              </a:rPr>
              <a:t>,</a:t>
            </a:r>
            <a:r>
              <a:rPr sz="1400" b="1" spc="-25" dirty="0">
                <a:solidFill>
                  <a:srgbClr val="000080"/>
                </a:solidFill>
                <a:latin typeface="Courier New" panose="02070309020205020404"/>
                <a:cs typeface="Courier New" panose="02070309020205020404"/>
              </a:rPr>
              <a:t> </a:t>
            </a:r>
            <a:r>
              <a:rPr sz="1400" dirty="0">
                <a:latin typeface="Courier New" panose="02070309020205020404"/>
                <a:cs typeface="Courier New" panose="02070309020205020404"/>
              </a:rPr>
              <a:t>name</a:t>
            </a:r>
            <a:r>
              <a:rPr sz="1400" b="1" dirty="0">
                <a:solidFill>
                  <a:srgbClr val="000080"/>
                </a:solidFill>
                <a:latin typeface="Courier New" panose="02070309020205020404"/>
                <a:cs typeface="Courier New" panose="02070309020205020404"/>
              </a:rPr>
              <a:t>,</a:t>
            </a:r>
            <a:r>
              <a:rPr sz="1400" b="1" spc="-30" dirty="0">
                <a:solidFill>
                  <a:srgbClr val="000080"/>
                </a:solidFill>
                <a:latin typeface="Courier New" panose="02070309020205020404"/>
                <a:cs typeface="Courier New" panose="02070309020205020404"/>
              </a:rPr>
              <a:t> </a:t>
            </a:r>
            <a:r>
              <a:rPr sz="1400" dirty="0">
                <a:latin typeface="Courier New" panose="02070309020205020404"/>
                <a:cs typeface="Courier New" panose="02070309020205020404"/>
              </a:rPr>
              <a:t>area</a:t>
            </a:r>
            <a:r>
              <a:rPr sz="1400" b="1" dirty="0">
                <a:solidFill>
                  <a:srgbClr val="000080"/>
                </a:solidFill>
                <a:latin typeface="Courier New" panose="02070309020205020404"/>
                <a:cs typeface="Courier New" panose="02070309020205020404"/>
              </a:rPr>
              <a:t>,</a:t>
            </a:r>
            <a:r>
              <a:rPr sz="1400" b="1" spc="-35" dirty="0">
                <a:solidFill>
                  <a:srgbClr val="000080"/>
                </a:solidFill>
                <a:latin typeface="Courier New" panose="02070309020205020404"/>
                <a:cs typeface="Courier New" panose="02070309020205020404"/>
              </a:rPr>
              <a:t> </a:t>
            </a:r>
            <a:r>
              <a:rPr sz="1400" dirty="0">
                <a:latin typeface="Courier New" panose="02070309020205020404"/>
                <a:cs typeface="Courier New" panose="02070309020205020404"/>
              </a:rPr>
              <a:t>pop</a:t>
            </a:r>
            <a:r>
              <a:rPr sz="1400" b="1" dirty="0">
                <a:solidFill>
                  <a:srgbClr val="000080"/>
                </a:solidFill>
                <a:latin typeface="Courier New" panose="02070309020205020404"/>
                <a:cs typeface="Courier New" panose="02070309020205020404"/>
              </a:rPr>
              <a:t>,</a:t>
            </a:r>
            <a:r>
              <a:rPr sz="1400" b="1" spc="-30" dirty="0">
                <a:solidFill>
                  <a:srgbClr val="000080"/>
                </a:solidFill>
                <a:latin typeface="Courier New" panose="02070309020205020404"/>
                <a:cs typeface="Courier New" panose="02070309020205020404"/>
              </a:rPr>
              <a:t> </a:t>
            </a:r>
            <a:r>
              <a:rPr sz="1400" spc="-10" dirty="0">
                <a:latin typeface="Courier New" panose="02070309020205020404"/>
                <a:cs typeface="Courier New" panose="02070309020205020404"/>
              </a:rPr>
              <a:t>num_colleges</a:t>
            </a:r>
            <a:r>
              <a:rPr sz="1400" b="1" spc="-10" dirty="0">
                <a:solidFill>
                  <a:srgbClr val="000080"/>
                </a:solidFill>
                <a:latin typeface="Courier New" panose="02070309020205020404"/>
                <a:cs typeface="Courier New" panose="02070309020205020404"/>
              </a:rPr>
              <a:t>): </a:t>
            </a:r>
            <a:r>
              <a:rPr sz="1400" dirty="0">
                <a:latin typeface="Courier New" panose="02070309020205020404"/>
                <a:cs typeface="Courier New" panose="02070309020205020404"/>
              </a:rPr>
              <a:t>self</a:t>
            </a:r>
            <a:r>
              <a:rPr sz="1400" b="1" dirty="0">
                <a:solidFill>
                  <a:srgbClr val="000080"/>
                </a:solidFill>
                <a:latin typeface="Courier New" panose="02070309020205020404"/>
                <a:cs typeface="Courier New" panose="02070309020205020404"/>
              </a:rPr>
              <a:t>.</a:t>
            </a:r>
            <a:r>
              <a:rPr sz="1400" dirty="0">
                <a:latin typeface="Courier New" panose="02070309020205020404"/>
                <a:cs typeface="Courier New" panose="02070309020205020404"/>
              </a:rPr>
              <a:t>name</a:t>
            </a:r>
            <a:r>
              <a:rPr sz="1400" spc="-35" dirty="0">
                <a:latin typeface="Courier New" panose="02070309020205020404"/>
                <a:cs typeface="Courier New" panose="02070309020205020404"/>
              </a:rPr>
              <a:t> </a:t>
            </a:r>
            <a:r>
              <a:rPr sz="1400" b="1" dirty="0">
                <a:solidFill>
                  <a:srgbClr val="000080"/>
                </a:solidFill>
                <a:latin typeface="Courier New" panose="02070309020205020404"/>
                <a:cs typeface="Courier New" panose="02070309020205020404"/>
              </a:rPr>
              <a:t>=</a:t>
            </a:r>
            <a:r>
              <a:rPr sz="1400" b="1" spc="-35" dirty="0">
                <a:solidFill>
                  <a:srgbClr val="000080"/>
                </a:solidFill>
                <a:latin typeface="Courier New" panose="02070309020205020404"/>
                <a:cs typeface="Courier New" panose="02070309020205020404"/>
              </a:rPr>
              <a:t> </a:t>
            </a:r>
            <a:r>
              <a:rPr sz="1400" spc="-20" dirty="0">
                <a:latin typeface="Courier New" panose="02070309020205020404"/>
                <a:cs typeface="Courier New" panose="02070309020205020404"/>
              </a:rPr>
              <a:t>name</a:t>
            </a:r>
            <a:endParaRPr sz="1400">
              <a:latin typeface="Courier New" panose="02070309020205020404"/>
              <a:cs typeface="Courier New" panose="02070309020205020404"/>
            </a:endParaRPr>
          </a:p>
          <a:p>
            <a:pPr marL="942975" marR="3441700">
              <a:lnSpc>
                <a:spcPct val="100000"/>
              </a:lnSpc>
            </a:pPr>
            <a:r>
              <a:rPr sz="1400" dirty="0">
                <a:latin typeface="Courier New" panose="02070309020205020404"/>
                <a:cs typeface="Courier New" panose="02070309020205020404"/>
              </a:rPr>
              <a:t>self</a:t>
            </a:r>
            <a:r>
              <a:rPr sz="1400" b="1" dirty="0">
                <a:solidFill>
                  <a:srgbClr val="000080"/>
                </a:solidFill>
                <a:latin typeface="Courier New" panose="02070309020205020404"/>
                <a:cs typeface="Courier New" panose="02070309020205020404"/>
              </a:rPr>
              <a:t>.</a:t>
            </a:r>
            <a:r>
              <a:rPr sz="1400" dirty="0">
                <a:latin typeface="Courier New" panose="02070309020205020404"/>
                <a:cs typeface="Courier New" panose="02070309020205020404"/>
              </a:rPr>
              <a:t>area</a:t>
            </a:r>
            <a:r>
              <a:rPr sz="1400" spc="-35" dirty="0">
                <a:latin typeface="Courier New" panose="02070309020205020404"/>
                <a:cs typeface="Courier New" panose="02070309020205020404"/>
              </a:rPr>
              <a:t> </a:t>
            </a:r>
            <a:r>
              <a:rPr sz="1400" b="1" dirty="0">
                <a:solidFill>
                  <a:srgbClr val="000080"/>
                </a:solidFill>
                <a:latin typeface="Courier New" panose="02070309020205020404"/>
                <a:cs typeface="Courier New" panose="02070309020205020404"/>
              </a:rPr>
              <a:t>=</a:t>
            </a:r>
            <a:r>
              <a:rPr sz="1400" b="1" spc="-35" dirty="0">
                <a:solidFill>
                  <a:srgbClr val="000080"/>
                </a:solidFill>
                <a:latin typeface="Courier New" panose="02070309020205020404"/>
                <a:cs typeface="Courier New" panose="02070309020205020404"/>
              </a:rPr>
              <a:t> </a:t>
            </a:r>
            <a:r>
              <a:rPr sz="1400" spc="-20" dirty="0">
                <a:latin typeface="Courier New" panose="02070309020205020404"/>
                <a:cs typeface="Courier New" panose="02070309020205020404"/>
              </a:rPr>
              <a:t>area </a:t>
            </a:r>
            <a:r>
              <a:rPr sz="1400" dirty="0">
                <a:latin typeface="Courier New" panose="02070309020205020404"/>
                <a:cs typeface="Courier New" panose="02070309020205020404"/>
              </a:rPr>
              <a:t>self</a:t>
            </a:r>
            <a:r>
              <a:rPr sz="1400" b="1" dirty="0">
                <a:solidFill>
                  <a:srgbClr val="000080"/>
                </a:solidFill>
                <a:latin typeface="Courier New" panose="02070309020205020404"/>
                <a:cs typeface="Courier New" panose="02070309020205020404"/>
              </a:rPr>
              <a:t>.</a:t>
            </a:r>
            <a:r>
              <a:rPr sz="1400" dirty="0">
                <a:latin typeface="Courier New" panose="02070309020205020404"/>
                <a:cs typeface="Courier New" panose="02070309020205020404"/>
              </a:rPr>
              <a:t>pop</a:t>
            </a:r>
            <a:r>
              <a:rPr sz="1400" spc="-40" dirty="0">
                <a:latin typeface="Courier New" panose="02070309020205020404"/>
                <a:cs typeface="Courier New" panose="02070309020205020404"/>
              </a:rPr>
              <a:t> </a:t>
            </a:r>
            <a:r>
              <a:rPr sz="1400" b="1" dirty="0">
                <a:solidFill>
                  <a:srgbClr val="000080"/>
                </a:solidFill>
                <a:latin typeface="Courier New" panose="02070309020205020404"/>
                <a:cs typeface="Courier New" panose="02070309020205020404"/>
              </a:rPr>
              <a:t>=</a:t>
            </a:r>
            <a:r>
              <a:rPr sz="1400" b="1" spc="-30" dirty="0">
                <a:solidFill>
                  <a:srgbClr val="000080"/>
                </a:solidFill>
                <a:latin typeface="Courier New" panose="02070309020205020404"/>
                <a:cs typeface="Courier New" panose="02070309020205020404"/>
              </a:rPr>
              <a:t> </a:t>
            </a:r>
            <a:r>
              <a:rPr sz="1400" spc="-25" dirty="0">
                <a:latin typeface="Courier New" panose="02070309020205020404"/>
                <a:cs typeface="Courier New" panose="02070309020205020404"/>
              </a:rPr>
              <a:t>pop</a:t>
            </a:r>
            <a:endParaRPr sz="1400">
              <a:latin typeface="Courier New" panose="02070309020205020404"/>
              <a:cs typeface="Courier New" panose="02070309020205020404"/>
            </a:endParaRPr>
          </a:p>
          <a:p>
            <a:pPr marL="942975">
              <a:lnSpc>
                <a:spcPct val="100000"/>
              </a:lnSpc>
            </a:pPr>
            <a:r>
              <a:rPr sz="1400" dirty="0">
                <a:latin typeface="Courier New" panose="02070309020205020404"/>
                <a:cs typeface="Courier New" panose="02070309020205020404"/>
              </a:rPr>
              <a:t>self</a:t>
            </a:r>
            <a:r>
              <a:rPr sz="1400" b="1" dirty="0">
                <a:solidFill>
                  <a:srgbClr val="000080"/>
                </a:solidFill>
                <a:latin typeface="Courier New" panose="02070309020205020404"/>
                <a:cs typeface="Courier New" panose="02070309020205020404"/>
              </a:rPr>
              <a:t>.</a:t>
            </a:r>
            <a:r>
              <a:rPr sz="1400" dirty="0">
                <a:latin typeface="Courier New" panose="02070309020205020404"/>
                <a:cs typeface="Courier New" panose="02070309020205020404"/>
              </a:rPr>
              <a:t>num_colleges</a:t>
            </a:r>
            <a:r>
              <a:rPr sz="1400" spc="-100" dirty="0">
                <a:latin typeface="Courier New" panose="02070309020205020404"/>
                <a:cs typeface="Courier New" panose="02070309020205020404"/>
              </a:rPr>
              <a:t> </a:t>
            </a:r>
            <a:r>
              <a:rPr sz="1400" b="1" dirty="0">
                <a:solidFill>
                  <a:srgbClr val="000080"/>
                </a:solidFill>
                <a:latin typeface="Courier New" panose="02070309020205020404"/>
                <a:cs typeface="Courier New" panose="02070309020205020404"/>
              </a:rPr>
              <a:t>=</a:t>
            </a:r>
            <a:r>
              <a:rPr sz="1400" b="1" spc="-95" dirty="0">
                <a:solidFill>
                  <a:srgbClr val="000080"/>
                </a:solidFill>
                <a:latin typeface="Courier New" panose="02070309020205020404"/>
                <a:cs typeface="Courier New" panose="02070309020205020404"/>
              </a:rPr>
              <a:t> </a:t>
            </a:r>
            <a:r>
              <a:rPr sz="1400" spc="-10" dirty="0">
                <a:latin typeface="Courier New" panose="02070309020205020404"/>
                <a:cs typeface="Courier New" panose="02070309020205020404"/>
              </a:rPr>
              <a:t>num_colleges</a:t>
            </a:r>
            <a:endParaRPr sz="1400">
              <a:latin typeface="Courier New" panose="02070309020205020404"/>
              <a:cs typeface="Courier New" panose="02070309020205020404"/>
            </a:endParaRPr>
          </a:p>
          <a:p>
            <a:pPr>
              <a:lnSpc>
                <a:spcPct val="100000"/>
              </a:lnSpc>
            </a:pPr>
            <a:endParaRPr sz="1400">
              <a:latin typeface="Courier New" panose="02070309020205020404"/>
              <a:cs typeface="Courier New" panose="02070309020205020404"/>
            </a:endParaRPr>
          </a:p>
          <a:p>
            <a:pPr>
              <a:lnSpc>
                <a:spcPct val="100000"/>
              </a:lnSpc>
              <a:spcBef>
                <a:spcPts val="190"/>
              </a:spcBef>
            </a:pPr>
            <a:endParaRPr sz="1400">
              <a:latin typeface="Courier New" panose="02070309020205020404"/>
              <a:cs typeface="Courier New" panose="02070309020205020404"/>
            </a:endParaRPr>
          </a:p>
          <a:p>
            <a:pPr marL="517525">
              <a:lnSpc>
                <a:spcPct val="100000"/>
              </a:lnSpc>
            </a:pPr>
            <a:r>
              <a:rPr sz="1400" b="1" dirty="0">
                <a:solidFill>
                  <a:srgbClr val="0000FF"/>
                </a:solidFill>
                <a:latin typeface="Courier New" panose="02070309020205020404"/>
                <a:cs typeface="Courier New" panose="02070309020205020404"/>
              </a:rPr>
              <a:t>def</a:t>
            </a:r>
            <a:r>
              <a:rPr sz="1400" b="1" spc="-25" dirty="0">
                <a:solidFill>
                  <a:srgbClr val="0000FF"/>
                </a:solidFill>
                <a:latin typeface="Courier New" panose="02070309020205020404"/>
                <a:cs typeface="Courier New" panose="02070309020205020404"/>
              </a:rPr>
              <a:t> </a:t>
            </a:r>
            <a:r>
              <a:rPr sz="1400" spc="-10" dirty="0">
                <a:solidFill>
                  <a:srgbClr val="FF00FF"/>
                </a:solidFill>
                <a:latin typeface="Courier New" panose="02070309020205020404"/>
                <a:cs typeface="Courier New" panose="02070309020205020404"/>
              </a:rPr>
              <a:t>is_best_city</a:t>
            </a:r>
            <a:r>
              <a:rPr sz="1400" b="1" spc="-10" dirty="0">
                <a:solidFill>
                  <a:srgbClr val="000080"/>
                </a:solidFill>
                <a:latin typeface="Courier New" panose="02070309020205020404"/>
                <a:cs typeface="Courier New" panose="02070309020205020404"/>
              </a:rPr>
              <a:t>(</a:t>
            </a:r>
            <a:r>
              <a:rPr sz="1400" spc="-10" dirty="0">
                <a:latin typeface="Courier New" panose="02070309020205020404"/>
                <a:cs typeface="Courier New" panose="02070309020205020404"/>
              </a:rPr>
              <a:t>self</a:t>
            </a:r>
            <a:r>
              <a:rPr sz="1400" b="1" spc="-10" dirty="0">
                <a:solidFill>
                  <a:srgbClr val="000080"/>
                </a:solidFill>
                <a:latin typeface="Courier New" panose="02070309020205020404"/>
                <a:cs typeface="Courier New" panose="02070309020205020404"/>
              </a:rPr>
              <a:t>):</a:t>
            </a:r>
            <a:endParaRPr sz="1400">
              <a:latin typeface="Courier New" panose="02070309020205020404"/>
              <a:cs typeface="Courier New" panose="02070309020205020404"/>
            </a:endParaRPr>
          </a:p>
          <a:p>
            <a:pPr marL="942975">
              <a:lnSpc>
                <a:spcPct val="100000"/>
              </a:lnSpc>
            </a:pPr>
            <a:r>
              <a:rPr sz="1400" b="1" dirty="0">
                <a:solidFill>
                  <a:srgbClr val="0000FF"/>
                </a:solidFill>
                <a:latin typeface="Courier New" panose="02070309020205020404"/>
                <a:cs typeface="Courier New" panose="02070309020205020404"/>
              </a:rPr>
              <a:t>return</a:t>
            </a:r>
            <a:r>
              <a:rPr sz="1400" b="1" spc="-50" dirty="0">
                <a:solidFill>
                  <a:srgbClr val="0000FF"/>
                </a:solidFill>
                <a:latin typeface="Courier New" panose="02070309020205020404"/>
                <a:cs typeface="Courier New" panose="02070309020205020404"/>
              </a:rPr>
              <a:t> </a:t>
            </a:r>
            <a:r>
              <a:rPr sz="1400" dirty="0">
                <a:latin typeface="Courier New" panose="02070309020205020404"/>
                <a:cs typeface="Courier New" panose="02070309020205020404"/>
              </a:rPr>
              <a:t>self</a:t>
            </a:r>
            <a:r>
              <a:rPr sz="1400" b="1" dirty="0">
                <a:solidFill>
                  <a:srgbClr val="000080"/>
                </a:solidFill>
                <a:latin typeface="Courier New" panose="02070309020205020404"/>
                <a:cs typeface="Courier New" panose="02070309020205020404"/>
              </a:rPr>
              <a:t>.</a:t>
            </a:r>
            <a:r>
              <a:rPr sz="1400" dirty="0">
                <a:latin typeface="Courier New" panose="02070309020205020404"/>
                <a:cs typeface="Courier New" panose="02070309020205020404"/>
              </a:rPr>
              <a:t>name</a:t>
            </a:r>
            <a:r>
              <a:rPr sz="1400" spc="-50" dirty="0">
                <a:latin typeface="Courier New" panose="02070309020205020404"/>
                <a:cs typeface="Courier New" panose="02070309020205020404"/>
              </a:rPr>
              <a:t> </a:t>
            </a:r>
            <a:r>
              <a:rPr sz="1400" b="1" dirty="0">
                <a:solidFill>
                  <a:srgbClr val="000080"/>
                </a:solidFill>
                <a:latin typeface="Courier New" panose="02070309020205020404"/>
                <a:cs typeface="Courier New" panose="02070309020205020404"/>
              </a:rPr>
              <a:t>==</a:t>
            </a:r>
            <a:r>
              <a:rPr sz="1400" b="1" spc="-45" dirty="0">
                <a:solidFill>
                  <a:srgbClr val="000080"/>
                </a:solidFill>
                <a:latin typeface="Courier New" panose="02070309020205020404"/>
                <a:cs typeface="Courier New" panose="02070309020205020404"/>
              </a:rPr>
              <a:t> </a:t>
            </a:r>
            <a:r>
              <a:rPr sz="1400" spc="-10" dirty="0">
                <a:solidFill>
                  <a:srgbClr val="808080"/>
                </a:solidFill>
                <a:latin typeface="Courier New" panose="02070309020205020404"/>
                <a:cs typeface="Courier New" panose="02070309020205020404"/>
              </a:rPr>
              <a:t>'Boston'</a:t>
            </a:r>
            <a:endParaRPr sz="1400">
              <a:latin typeface="Courier New" panose="02070309020205020404"/>
              <a:cs typeface="Courier New" panose="02070309020205020404"/>
            </a:endParaRPr>
          </a:p>
          <a:p>
            <a:pPr>
              <a:lnSpc>
                <a:spcPct val="100000"/>
              </a:lnSpc>
            </a:pPr>
            <a:endParaRPr sz="1400">
              <a:latin typeface="Courier New" panose="02070309020205020404"/>
              <a:cs typeface="Courier New" panose="02070309020205020404"/>
            </a:endParaRPr>
          </a:p>
          <a:p>
            <a:pPr>
              <a:lnSpc>
                <a:spcPct val="100000"/>
              </a:lnSpc>
              <a:spcBef>
                <a:spcPts val="185"/>
              </a:spcBef>
            </a:pPr>
            <a:endParaRPr sz="1400">
              <a:latin typeface="Courier New" panose="02070309020205020404"/>
              <a:cs typeface="Courier New" panose="02070309020205020404"/>
            </a:endParaRPr>
          </a:p>
          <a:p>
            <a:pPr marL="90805">
              <a:lnSpc>
                <a:spcPct val="100000"/>
              </a:lnSpc>
            </a:pPr>
            <a:r>
              <a:rPr sz="1400" dirty="0">
                <a:latin typeface="Courier New" panose="02070309020205020404"/>
                <a:cs typeface="Courier New" panose="02070309020205020404"/>
              </a:rPr>
              <a:t>boston</a:t>
            </a:r>
            <a:r>
              <a:rPr sz="1400" spc="-70" dirty="0">
                <a:latin typeface="Courier New" panose="02070309020205020404"/>
                <a:cs typeface="Courier New" panose="02070309020205020404"/>
              </a:rPr>
              <a:t> </a:t>
            </a:r>
            <a:r>
              <a:rPr sz="1400" b="1" dirty="0">
                <a:solidFill>
                  <a:srgbClr val="000080"/>
                </a:solidFill>
                <a:latin typeface="Courier New" panose="02070309020205020404"/>
                <a:cs typeface="Courier New" panose="02070309020205020404"/>
              </a:rPr>
              <a:t>=</a:t>
            </a:r>
            <a:r>
              <a:rPr sz="1400" b="1" spc="-50" dirty="0">
                <a:solidFill>
                  <a:srgbClr val="000080"/>
                </a:solidFill>
                <a:latin typeface="Courier New" panose="02070309020205020404"/>
                <a:cs typeface="Courier New" panose="02070309020205020404"/>
              </a:rPr>
              <a:t> </a:t>
            </a:r>
            <a:r>
              <a:rPr sz="1400" dirty="0">
                <a:latin typeface="Courier New" panose="02070309020205020404"/>
                <a:cs typeface="Courier New" panose="02070309020205020404"/>
              </a:rPr>
              <a:t>City</a:t>
            </a:r>
            <a:r>
              <a:rPr sz="1400" b="1" dirty="0">
                <a:solidFill>
                  <a:srgbClr val="000080"/>
                </a:solidFill>
                <a:latin typeface="Courier New" panose="02070309020205020404"/>
                <a:cs typeface="Courier New" panose="02070309020205020404"/>
              </a:rPr>
              <a:t>(</a:t>
            </a:r>
            <a:r>
              <a:rPr sz="1400" dirty="0">
                <a:solidFill>
                  <a:srgbClr val="808080"/>
                </a:solidFill>
                <a:latin typeface="Courier New" panose="02070309020205020404"/>
                <a:cs typeface="Courier New" panose="02070309020205020404"/>
              </a:rPr>
              <a:t>'Boston'</a:t>
            </a:r>
            <a:r>
              <a:rPr sz="1400" b="1" dirty="0">
                <a:solidFill>
                  <a:srgbClr val="000080"/>
                </a:solidFill>
                <a:latin typeface="Courier New" panose="02070309020205020404"/>
                <a:cs typeface="Courier New" panose="02070309020205020404"/>
              </a:rPr>
              <a:t>,</a:t>
            </a:r>
            <a:r>
              <a:rPr sz="1400" b="1" spc="-50" dirty="0">
                <a:solidFill>
                  <a:srgbClr val="000080"/>
                </a:solidFill>
                <a:latin typeface="Courier New" panose="02070309020205020404"/>
                <a:cs typeface="Courier New" panose="02070309020205020404"/>
              </a:rPr>
              <a:t> </a:t>
            </a:r>
            <a:r>
              <a:rPr sz="1400" dirty="0">
                <a:solidFill>
                  <a:srgbClr val="FF0000"/>
                </a:solidFill>
                <a:latin typeface="Courier New" panose="02070309020205020404"/>
                <a:cs typeface="Courier New" panose="02070309020205020404"/>
              </a:rPr>
              <a:t>685094</a:t>
            </a:r>
            <a:r>
              <a:rPr sz="1400" b="1" dirty="0">
                <a:solidFill>
                  <a:srgbClr val="000080"/>
                </a:solidFill>
                <a:latin typeface="Courier New" panose="02070309020205020404"/>
                <a:cs typeface="Courier New" panose="02070309020205020404"/>
              </a:rPr>
              <a:t>,</a:t>
            </a:r>
            <a:r>
              <a:rPr sz="1400" b="1" spc="-50" dirty="0">
                <a:solidFill>
                  <a:srgbClr val="000080"/>
                </a:solidFill>
                <a:latin typeface="Courier New" panose="02070309020205020404"/>
                <a:cs typeface="Courier New" panose="02070309020205020404"/>
              </a:rPr>
              <a:t> </a:t>
            </a:r>
            <a:r>
              <a:rPr sz="1400" dirty="0">
                <a:solidFill>
                  <a:srgbClr val="FF0000"/>
                </a:solidFill>
                <a:latin typeface="Courier New" panose="02070309020205020404"/>
                <a:cs typeface="Courier New" panose="02070309020205020404"/>
              </a:rPr>
              <a:t>232.1</a:t>
            </a:r>
            <a:r>
              <a:rPr sz="1400" b="1" dirty="0">
                <a:solidFill>
                  <a:srgbClr val="000080"/>
                </a:solidFill>
                <a:latin typeface="Courier New" panose="02070309020205020404"/>
                <a:cs typeface="Courier New" panose="02070309020205020404"/>
              </a:rPr>
              <a:t>,</a:t>
            </a:r>
            <a:r>
              <a:rPr sz="1400" b="1" spc="-55" dirty="0">
                <a:solidFill>
                  <a:srgbClr val="000080"/>
                </a:solidFill>
                <a:latin typeface="Courier New" panose="02070309020205020404"/>
                <a:cs typeface="Courier New" panose="02070309020205020404"/>
              </a:rPr>
              <a:t> </a:t>
            </a:r>
            <a:r>
              <a:rPr sz="1400" spc="-25" dirty="0">
                <a:solidFill>
                  <a:srgbClr val="FF0000"/>
                </a:solidFill>
                <a:latin typeface="Courier New" panose="02070309020205020404"/>
                <a:cs typeface="Courier New" panose="02070309020205020404"/>
              </a:rPr>
              <a:t>35</a:t>
            </a:r>
            <a:r>
              <a:rPr sz="1400" b="1" spc="-25" dirty="0">
                <a:solidFill>
                  <a:srgbClr val="000080"/>
                </a:solidFill>
                <a:latin typeface="Courier New" panose="02070309020205020404"/>
                <a:cs typeface="Courier New" panose="02070309020205020404"/>
              </a:rPr>
              <a:t>)</a:t>
            </a:r>
            <a:endParaRPr sz="1400">
              <a:latin typeface="Courier New" panose="02070309020205020404"/>
              <a:cs typeface="Courier New" panose="02070309020205020404"/>
            </a:endParaRPr>
          </a:p>
          <a:p>
            <a:pPr marL="90805">
              <a:lnSpc>
                <a:spcPct val="100000"/>
              </a:lnSpc>
              <a:spcBef>
                <a:spcPts val="5"/>
              </a:spcBef>
            </a:pPr>
            <a:r>
              <a:rPr sz="1400" dirty="0">
                <a:latin typeface="Courier New" panose="02070309020205020404"/>
                <a:cs typeface="Courier New" panose="02070309020205020404"/>
              </a:rPr>
              <a:t>new_york</a:t>
            </a:r>
            <a:r>
              <a:rPr sz="1400" spc="-45" dirty="0">
                <a:latin typeface="Courier New" panose="02070309020205020404"/>
                <a:cs typeface="Courier New" panose="02070309020205020404"/>
              </a:rPr>
              <a:t> </a:t>
            </a:r>
            <a:r>
              <a:rPr sz="1400" b="1" dirty="0">
                <a:solidFill>
                  <a:srgbClr val="000080"/>
                </a:solidFill>
                <a:latin typeface="Courier New" panose="02070309020205020404"/>
                <a:cs typeface="Courier New" panose="02070309020205020404"/>
              </a:rPr>
              <a:t>=</a:t>
            </a:r>
            <a:r>
              <a:rPr sz="1400" b="1" spc="-50" dirty="0">
                <a:solidFill>
                  <a:srgbClr val="000080"/>
                </a:solidFill>
                <a:latin typeface="Courier New" panose="02070309020205020404"/>
                <a:cs typeface="Courier New" panose="02070309020205020404"/>
              </a:rPr>
              <a:t> </a:t>
            </a:r>
            <a:r>
              <a:rPr sz="1400" dirty="0">
                <a:latin typeface="Courier New" panose="02070309020205020404"/>
                <a:cs typeface="Courier New" panose="02070309020205020404"/>
              </a:rPr>
              <a:t>City</a:t>
            </a:r>
            <a:r>
              <a:rPr sz="1400" b="1" dirty="0">
                <a:solidFill>
                  <a:srgbClr val="000080"/>
                </a:solidFill>
                <a:latin typeface="Courier New" panose="02070309020205020404"/>
                <a:cs typeface="Courier New" panose="02070309020205020404"/>
              </a:rPr>
              <a:t>(</a:t>
            </a:r>
            <a:r>
              <a:rPr sz="1400" dirty="0">
                <a:solidFill>
                  <a:srgbClr val="808080"/>
                </a:solidFill>
                <a:latin typeface="Courier New" panose="02070309020205020404"/>
                <a:cs typeface="Courier New" panose="02070309020205020404"/>
              </a:rPr>
              <a:t>'New</a:t>
            </a:r>
            <a:r>
              <a:rPr sz="1400" spc="-55" dirty="0">
                <a:solidFill>
                  <a:srgbClr val="808080"/>
                </a:solidFill>
                <a:latin typeface="Courier New" panose="02070309020205020404"/>
                <a:cs typeface="Courier New" panose="02070309020205020404"/>
              </a:rPr>
              <a:t> </a:t>
            </a:r>
            <a:r>
              <a:rPr sz="1400" dirty="0">
                <a:solidFill>
                  <a:srgbClr val="808080"/>
                </a:solidFill>
                <a:latin typeface="Courier New" panose="02070309020205020404"/>
                <a:cs typeface="Courier New" panose="02070309020205020404"/>
              </a:rPr>
              <a:t>York</a:t>
            </a:r>
            <a:r>
              <a:rPr sz="1400" spc="-55" dirty="0">
                <a:solidFill>
                  <a:srgbClr val="808080"/>
                </a:solidFill>
                <a:latin typeface="Courier New" panose="02070309020205020404"/>
                <a:cs typeface="Courier New" panose="02070309020205020404"/>
              </a:rPr>
              <a:t> </a:t>
            </a:r>
            <a:r>
              <a:rPr sz="1400" dirty="0">
                <a:solidFill>
                  <a:srgbClr val="808080"/>
                </a:solidFill>
                <a:latin typeface="Courier New" panose="02070309020205020404"/>
                <a:cs typeface="Courier New" panose="02070309020205020404"/>
              </a:rPr>
              <a:t>City'</a:t>
            </a:r>
            <a:r>
              <a:rPr sz="1400" b="1" dirty="0">
                <a:solidFill>
                  <a:srgbClr val="000080"/>
                </a:solidFill>
                <a:latin typeface="Courier New" panose="02070309020205020404"/>
                <a:cs typeface="Courier New" panose="02070309020205020404"/>
              </a:rPr>
              <a:t>,</a:t>
            </a:r>
            <a:r>
              <a:rPr sz="1400" b="1" spc="-40" dirty="0">
                <a:solidFill>
                  <a:srgbClr val="000080"/>
                </a:solidFill>
                <a:latin typeface="Courier New" panose="02070309020205020404"/>
                <a:cs typeface="Courier New" panose="02070309020205020404"/>
              </a:rPr>
              <a:t> </a:t>
            </a:r>
            <a:r>
              <a:rPr sz="1400" dirty="0">
                <a:solidFill>
                  <a:srgbClr val="FF0000"/>
                </a:solidFill>
                <a:latin typeface="Courier New" panose="02070309020205020404"/>
                <a:cs typeface="Courier New" panose="02070309020205020404"/>
              </a:rPr>
              <a:t>8804190</a:t>
            </a:r>
            <a:r>
              <a:rPr sz="1400" b="1" dirty="0">
                <a:solidFill>
                  <a:srgbClr val="000080"/>
                </a:solidFill>
                <a:latin typeface="Courier New" panose="02070309020205020404"/>
                <a:cs typeface="Courier New" panose="02070309020205020404"/>
              </a:rPr>
              <a:t>,</a:t>
            </a:r>
            <a:r>
              <a:rPr sz="1400" b="1" spc="-50" dirty="0">
                <a:solidFill>
                  <a:srgbClr val="000080"/>
                </a:solidFill>
                <a:latin typeface="Courier New" panose="02070309020205020404"/>
                <a:cs typeface="Courier New" panose="02070309020205020404"/>
              </a:rPr>
              <a:t> </a:t>
            </a:r>
            <a:r>
              <a:rPr sz="1400" dirty="0">
                <a:solidFill>
                  <a:srgbClr val="FF0000"/>
                </a:solidFill>
                <a:latin typeface="Courier New" panose="02070309020205020404"/>
                <a:cs typeface="Courier New" panose="02070309020205020404"/>
              </a:rPr>
              <a:t>1223.59</a:t>
            </a:r>
            <a:r>
              <a:rPr sz="1400" b="1" dirty="0">
                <a:solidFill>
                  <a:srgbClr val="000080"/>
                </a:solidFill>
                <a:latin typeface="Courier New" panose="02070309020205020404"/>
                <a:cs typeface="Courier New" panose="02070309020205020404"/>
              </a:rPr>
              <a:t>,</a:t>
            </a:r>
            <a:r>
              <a:rPr sz="1400" b="1" spc="-40" dirty="0">
                <a:solidFill>
                  <a:srgbClr val="000080"/>
                </a:solidFill>
                <a:latin typeface="Courier New" panose="02070309020205020404"/>
                <a:cs typeface="Courier New" panose="02070309020205020404"/>
              </a:rPr>
              <a:t> </a:t>
            </a:r>
            <a:r>
              <a:rPr sz="1400" spc="-20" dirty="0">
                <a:solidFill>
                  <a:srgbClr val="FF0000"/>
                </a:solidFill>
                <a:latin typeface="Courier New" panose="02070309020205020404"/>
                <a:cs typeface="Courier New" panose="02070309020205020404"/>
              </a:rPr>
              <a:t>120</a:t>
            </a:r>
            <a:r>
              <a:rPr sz="1400" b="1" spc="-20" dirty="0">
                <a:solidFill>
                  <a:srgbClr val="000080"/>
                </a:solidFill>
                <a:latin typeface="Courier New" panose="02070309020205020404"/>
                <a:cs typeface="Courier New" panose="02070309020205020404"/>
              </a:rPr>
              <a:t>)</a:t>
            </a:r>
            <a:endParaRPr sz="1400">
              <a:latin typeface="Courier New" panose="02070309020205020404"/>
              <a:cs typeface="Courier New" panose="02070309020205020404"/>
            </a:endParaRPr>
          </a:p>
          <a:p>
            <a:pPr>
              <a:lnSpc>
                <a:spcPct val="100000"/>
              </a:lnSpc>
              <a:spcBef>
                <a:spcPts val="95"/>
              </a:spcBef>
            </a:pPr>
            <a:endParaRPr sz="1400">
              <a:latin typeface="Courier New" panose="02070309020205020404"/>
              <a:cs typeface="Courier New" panose="02070309020205020404"/>
            </a:endParaRPr>
          </a:p>
          <a:p>
            <a:pPr marL="90805">
              <a:lnSpc>
                <a:spcPct val="100000"/>
              </a:lnSpc>
              <a:tabLst>
                <a:tab pos="3495675" algn="l"/>
              </a:tabLst>
            </a:pPr>
            <a:r>
              <a:rPr sz="1400" b="1" spc="-10" dirty="0">
                <a:solidFill>
                  <a:srgbClr val="870087"/>
                </a:solidFill>
                <a:latin typeface="Courier New" panose="02070309020205020404"/>
                <a:cs typeface="Courier New" panose="02070309020205020404"/>
              </a:rPr>
              <a:t>print</a:t>
            </a:r>
            <a:r>
              <a:rPr sz="1400" b="1" spc="-10" dirty="0">
                <a:solidFill>
                  <a:srgbClr val="000080"/>
                </a:solidFill>
                <a:latin typeface="Courier New" panose="02070309020205020404"/>
                <a:cs typeface="Courier New" panose="02070309020205020404"/>
              </a:rPr>
              <a:t>(</a:t>
            </a:r>
            <a:r>
              <a:rPr sz="1400" spc="-10" dirty="0">
                <a:latin typeface="Courier New" panose="02070309020205020404"/>
                <a:cs typeface="Courier New" panose="02070309020205020404"/>
              </a:rPr>
              <a:t>new_york</a:t>
            </a:r>
            <a:r>
              <a:rPr sz="1400" b="1" spc="-10" dirty="0">
                <a:solidFill>
                  <a:srgbClr val="000080"/>
                </a:solidFill>
                <a:latin typeface="Courier New" panose="02070309020205020404"/>
                <a:cs typeface="Courier New" panose="02070309020205020404"/>
              </a:rPr>
              <a:t>.</a:t>
            </a:r>
            <a:r>
              <a:rPr sz="1400" spc="-10" dirty="0">
                <a:latin typeface="Courier New" panose="02070309020205020404"/>
                <a:cs typeface="Courier New" panose="02070309020205020404"/>
              </a:rPr>
              <a:t>is_best_city</a:t>
            </a:r>
            <a:r>
              <a:rPr sz="1400" b="1" spc="-10" dirty="0">
                <a:solidFill>
                  <a:srgbClr val="000080"/>
                </a:solidFill>
                <a:latin typeface="Courier New" panose="02070309020205020404"/>
                <a:cs typeface="Courier New" panose="02070309020205020404"/>
              </a:rPr>
              <a:t>())</a:t>
            </a:r>
            <a:r>
              <a:rPr sz="1400" b="1" dirty="0">
                <a:solidFill>
                  <a:srgbClr val="000080"/>
                </a:solidFill>
                <a:latin typeface="Courier New" panose="02070309020205020404"/>
                <a:cs typeface="Courier New" panose="02070309020205020404"/>
              </a:rPr>
              <a:t>	</a:t>
            </a:r>
            <a:r>
              <a:rPr sz="1400" dirty="0">
                <a:solidFill>
                  <a:srgbClr val="008000"/>
                </a:solidFill>
                <a:latin typeface="Courier New" panose="02070309020205020404"/>
                <a:cs typeface="Courier New" panose="02070309020205020404"/>
              </a:rPr>
              <a:t>#</a:t>
            </a:r>
            <a:r>
              <a:rPr sz="1400" spc="-30" dirty="0">
                <a:solidFill>
                  <a:srgbClr val="008000"/>
                </a:solidFill>
                <a:latin typeface="Courier New" panose="02070309020205020404"/>
                <a:cs typeface="Courier New" panose="02070309020205020404"/>
              </a:rPr>
              <a:t> </a:t>
            </a:r>
            <a:r>
              <a:rPr sz="1400" dirty="0">
                <a:solidFill>
                  <a:srgbClr val="008000"/>
                </a:solidFill>
                <a:latin typeface="Courier New" panose="02070309020205020404"/>
                <a:cs typeface="Courier New" panose="02070309020205020404"/>
              </a:rPr>
              <a:t>prints</a:t>
            </a:r>
            <a:r>
              <a:rPr sz="1400" spc="-30" dirty="0">
                <a:solidFill>
                  <a:srgbClr val="008000"/>
                </a:solidFill>
                <a:latin typeface="Courier New" panose="02070309020205020404"/>
                <a:cs typeface="Courier New" panose="02070309020205020404"/>
              </a:rPr>
              <a:t> </a:t>
            </a:r>
            <a:r>
              <a:rPr sz="1400" spc="-10" dirty="0">
                <a:solidFill>
                  <a:srgbClr val="008000"/>
                </a:solidFill>
                <a:latin typeface="Courier New" panose="02070309020205020404"/>
                <a:cs typeface="Courier New" panose="02070309020205020404"/>
              </a:rPr>
              <a:t>False</a:t>
            </a:r>
            <a:endParaRPr sz="1400">
              <a:latin typeface="Courier New" panose="02070309020205020404"/>
              <a:cs typeface="Courier New" panose="02070309020205020404"/>
            </a:endParaRPr>
          </a:p>
        </p:txBody>
      </p:sp>
      <p:sp>
        <p:nvSpPr>
          <p:cNvPr id="4" name="Date Placeholder 3"/>
          <p:cNvSpPr>
            <a:spLocks noGrp="1"/>
          </p:cNvSpPr>
          <p:nvPr>
            <p:ph type="dt" sz="half" idx="10"/>
          </p:nvPr>
        </p:nvSpPr>
        <p:spPr/>
        <p:txBody>
          <a:bodyPr/>
          <a:p>
            <a:fld id="{63A1C593-65D0-4073-BCC9-577B9352EA97}" type="datetime1">
              <a:rPr lang="en-US" smtClean="0"/>
            </a:fld>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t of different infographics including World Map, Timeline, Bar Graph, Pie  Graph, Area Graph and Pyramid infographics for business presentation.  Royalty-Free Stock Image - Storyblock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1296" y="146303"/>
            <a:ext cx="4910200" cy="6555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
          <a:stretch>
            <a:fillRect/>
          </a:stretch>
        </p:blipFill>
        <p:spPr>
          <a:xfrm>
            <a:off x="5111496" y="-118873"/>
            <a:ext cx="6976548" cy="3804285"/>
          </a:xfrm>
          <a:prstGeom prst="rect">
            <a:avLst/>
          </a:prstGeom>
        </p:spPr>
      </p:pic>
      <p:sp>
        <p:nvSpPr>
          <p:cNvPr id="2" name="Date Placeholder 1"/>
          <p:cNvSpPr>
            <a:spLocks noGrp="1"/>
          </p:cNvSpPr>
          <p:nvPr>
            <p:ph type="dt" sz="half" idx="10"/>
          </p:nvPr>
        </p:nvSpPr>
        <p:spPr/>
        <p:txBody>
          <a:bodyPr/>
          <a:p>
            <a:fld id="{63A1C593-65D0-4073-BCC9-577B9352EA97}" type="datetime1">
              <a:rPr lang="en-US" smtClean="0"/>
            </a:fld>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Syntax</a:t>
            </a:r>
            <a:r>
              <a:rPr spc="-25" dirty="0"/>
              <a:t> </a:t>
            </a:r>
            <a:r>
              <a:rPr dirty="0"/>
              <a:t>for</a:t>
            </a:r>
            <a:r>
              <a:rPr spc="-15" dirty="0"/>
              <a:t> </a:t>
            </a:r>
            <a:r>
              <a:rPr dirty="0"/>
              <a:t>using</a:t>
            </a:r>
            <a:r>
              <a:rPr spc="-15" dirty="0"/>
              <a:t> </a:t>
            </a:r>
            <a:r>
              <a:rPr dirty="0"/>
              <a:t>Python</a:t>
            </a:r>
            <a:r>
              <a:rPr spc="-15" dirty="0"/>
              <a:t> </a:t>
            </a:r>
            <a:r>
              <a:rPr spc="-10" dirty="0"/>
              <a:t>classes</a:t>
            </a:r>
            <a:endParaRPr spc="-10" dirty="0"/>
          </a:p>
        </p:txBody>
      </p:sp>
      <p:sp>
        <p:nvSpPr>
          <p:cNvPr id="3" name="object 3"/>
          <p:cNvSpPr txBox="1"/>
          <p:nvPr/>
        </p:nvSpPr>
        <p:spPr>
          <a:xfrm>
            <a:off x="891641" y="1751457"/>
            <a:ext cx="3282950" cy="1977389"/>
          </a:xfrm>
          <a:prstGeom prst="rect">
            <a:avLst/>
          </a:prstGeom>
        </p:spPr>
        <p:txBody>
          <a:bodyPr vert="horz" wrap="square" lIns="0" tIns="13335" rIns="0" bIns="0" rtlCol="0">
            <a:spAutoFit/>
          </a:bodyPr>
          <a:lstStyle/>
          <a:p>
            <a:pPr marL="12700" marR="145415">
              <a:lnSpc>
                <a:spcPct val="100000"/>
              </a:lnSpc>
              <a:spcBef>
                <a:spcPts val="105"/>
              </a:spcBef>
            </a:pPr>
            <a:r>
              <a:rPr sz="2000" dirty="0">
                <a:latin typeface="Arial MT"/>
                <a:cs typeface="Arial MT"/>
              </a:rPr>
              <a:t>Create</a:t>
            </a:r>
            <a:r>
              <a:rPr sz="2000" spc="-50" dirty="0">
                <a:latin typeface="Arial MT"/>
                <a:cs typeface="Arial MT"/>
              </a:rPr>
              <a:t> </a:t>
            </a:r>
            <a:r>
              <a:rPr sz="2000" dirty="0">
                <a:latin typeface="Arial MT"/>
                <a:cs typeface="Arial MT"/>
              </a:rPr>
              <a:t>an</a:t>
            </a:r>
            <a:r>
              <a:rPr sz="2000" spc="-30" dirty="0">
                <a:latin typeface="Arial MT"/>
                <a:cs typeface="Arial MT"/>
              </a:rPr>
              <a:t> </a:t>
            </a:r>
            <a:r>
              <a:rPr sz="2000" dirty="0">
                <a:latin typeface="Arial MT"/>
                <a:cs typeface="Arial MT"/>
              </a:rPr>
              <a:t>object,</a:t>
            </a:r>
            <a:r>
              <a:rPr sz="2000" spc="-45" dirty="0">
                <a:latin typeface="Arial MT"/>
                <a:cs typeface="Arial MT"/>
              </a:rPr>
              <a:t> </a:t>
            </a:r>
            <a:r>
              <a:rPr sz="2000" dirty="0">
                <a:latin typeface="Arial MT"/>
                <a:cs typeface="Arial MT"/>
              </a:rPr>
              <a:t>which</a:t>
            </a:r>
            <a:r>
              <a:rPr sz="2000" spc="-40" dirty="0">
                <a:latin typeface="Arial MT"/>
                <a:cs typeface="Arial MT"/>
              </a:rPr>
              <a:t> </a:t>
            </a:r>
            <a:r>
              <a:rPr sz="2000" dirty="0">
                <a:latin typeface="Arial MT"/>
                <a:cs typeface="Arial MT"/>
              </a:rPr>
              <a:t>is</a:t>
            </a:r>
            <a:r>
              <a:rPr sz="2000" spc="-15" dirty="0">
                <a:latin typeface="Arial MT"/>
                <a:cs typeface="Arial MT"/>
              </a:rPr>
              <a:t> </a:t>
            </a:r>
            <a:r>
              <a:rPr sz="2000" spc="-50" dirty="0">
                <a:latin typeface="Arial MT"/>
                <a:cs typeface="Arial MT"/>
              </a:rPr>
              <a:t>a </a:t>
            </a:r>
            <a:r>
              <a:rPr sz="2000" dirty="0">
                <a:latin typeface="Arial MT"/>
                <a:cs typeface="Arial MT"/>
              </a:rPr>
              <a:t>variable</a:t>
            </a:r>
            <a:r>
              <a:rPr sz="2000" spc="-35" dirty="0">
                <a:latin typeface="Arial MT"/>
                <a:cs typeface="Arial MT"/>
              </a:rPr>
              <a:t> </a:t>
            </a:r>
            <a:r>
              <a:rPr sz="2000" dirty="0">
                <a:latin typeface="Arial MT"/>
                <a:cs typeface="Arial MT"/>
              </a:rPr>
              <a:t>whose</a:t>
            </a:r>
            <a:r>
              <a:rPr sz="2000" spc="-45" dirty="0">
                <a:latin typeface="Arial MT"/>
                <a:cs typeface="Arial MT"/>
              </a:rPr>
              <a:t> </a:t>
            </a:r>
            <a:r>
              <a:rPr sz="2000" dirty="0">
                <a:latin typeface="Arial MT"/>
                <a:cs typeface="Arial MT"/>
              </a:rPr>
              <a:t>type</a:t>
            </a:r>
            <a:r>
              <a:rPr sz="2000" spc="-20" dirty="0">
                <a:latin typeface="Arial MT"/>
                <a:cs typeface="Arial MT"/>
              </a:rPr>
              <a:t> </a:t>
            </a:r>
            <a:r>
              <a:rPr sz="2000" dirty="0">
                <a:latin typeface="Arial MT"/>
                <a:cs typeface="Arial MT"/>
              </a:rPr>
              <a:t>is</a:t>
            </a:r>
            <a:r>
              <a:rPr sz="2000" spc="-25" dirty="0">
                <a:latin typeface="Arial MT"/>
                <a:cs typeface="Arial MT"/>
              </a:rPr>
              <a:t> </a:t>
            </a:r>
            <a:r>
              <a:rPr sz="2000" spc="-50" dirty="0">
                <a:latin typeface="Arial MT"/>
                <a:cs typeface="Arial MT"/>
              </a:rPr>
              <a:t>a </a:t>
            </a:r>
            <a:r>
              <a:rPr sz="2000" dirty="0">
                <a:latin typeface="Arial MT"/>
                <a:cs typeface="Arial MT"/>
              </a:rPr>
              <a:t>Python</a:t>
            </a:r>
            <a:r>
              <a:rPr sz="2000" spc="-25" dirty="0">
                <a:latin typeface="Arial MT"/>
                <a:cs typeface="Arial MT"/>
              </a:rPr>
              <a:t> </a:t>
            </a:r>
            <a:r>
              <a:rPr sz="2000" spc="-10" dirty="0">
                <a:latin typeface="Arial MT"/>
                <a:cs typeface="Arial MT"/>
              </a:rPr>
              <a:t>class.</a:t>
            </a:r>
            <a:endParaRPr sz="2000">
              <a:latin typeface="Arial MT"/>
              <a:cs typeface="Arial MT"/>
            </a:endParaRPr>
          </a:p>
          <a:p>
            <a:pPr>
              <a:lnSpc>
                <a:spcPct val="100000"/>
              </a:lnSpc>
              <a:spcBef>
                <a:spcPts val="1060"/>
              </a:spcBef>
            </a:pPr>
            <a:endParaRPr sz="2000">
              <a:latin typeface="Arial MT"/>
              <a:cs typeface="Arial MT"/>
            </a:endParaRPr>
          </a:p>
          <a:p>
            <a:pPr marL="12700">
              <a:lnSpc>
                <a:spcPct val="100000"/>
              </a:lnSpc>
            </a:pPr>
            <a:r>
              <a:rPr sz="2000" dirty="0">
                <a:latin typeface="Arial MT"/>
                <a:cs typeface="Arial MT"/>
              </a:rPr>
              <a:t>Created</a:t>
            </a:r>
            <a:r>
              <a:rPr sz="2000" spc="-45" dirty="0">
                <a:latin typeface="Arial MT"/>
                <a:cs typeface="Arial MT"/>
              </a:rPr>
              <a:t> </a:t>
            </a:r>
            <a:r>
              <a:rPr sz="2000" dirty="0">
                <a:latin typeface="Arial MT"/>
                <a:cs typeface="Arial MT"/>
              </a:rPr>
              <a:t>by</a:t>
            </a:r>
            <a:r>
              <a:rPr sz="2000" spc="-35" dirty="0">
                <a:latin typeface="Arial MT"/>
                <a:cs typeface="Arial MT"/>
              </a:rPr>
              <a:t> </a:t>
            </a:r>
            <a:r>
              <a:rPr sz="2000" dirty="0">
                <a:latin typeface="Arial MT"/>
                <a:cs typeface="Arial MT"/>
              </a:rPr>
              <a:t>a</a:t>
            </a:r>
            <a:r>
              <a:rPr sz="2000" spc="-15" dirty="0">
                <a:latin typeface="Arial MT"/>
                <a:cs typeface="Arial MT"/>
              </a:rPr>
              <a:t> </a:t>
            </a:r>
            <a:r>
              <a:rPr sz="2000" dirty="0">
                <a:latin typeface="Arial MT"/>
                <a:cs typeface="Arial MT"/>
              </a:rPr>
              <a:t>call</a:t>
            </a:r>
            <a:r>
              <a:rPr sz="2000" spc="-10" dirty="0">
                <a:latin typeface="Arial MT"/>
                <a:cs typeface="Arial MT"/>
              </a:rPr>
              <a:t> </a:t>
            </a:r>
            <a:r>
              <a:rPr sz="2000" dirty="0">
                <a:latin typeface="Arial MT"/>
                <a:cs typeface="Arial MT"/>
              </a:rPr>
              <a:t>to</a:t>
            </a:r>
            <a:r>
              <a:rPr sz="2000" spc="-30" dirty="0">
                <a:latin typeface="Arial MT"/>
                <a:cs typeface="Arial MT"/>
              </a:rPr>
              <a:t> </a:t>
            </a:r>
            <a:r>
              <a:rPr sz="2000" dirty="0">
                <a:latin typeface="Arial MT"/>
                <a:cs typeface="Arial MT"/>
              </a:rPr>
              <a:t>the</a:t>
            </a:r>
            <a:r>
              <a:rPr sz="2000" spc="-30" dirty="0">
                <a:latin typeface="Arial MT"/>
                <a:cs typeface="Arial MT"/>
              </a:rPr>
              <a:t> </a:t>
            </a:r>
            <a:r>
              <a:rPr sz="2000" spc="-20" dirty="0">
                <a:latin typeface="Arial MT"/>
                <a:cs typeface="Arial MT"/>
              </a:rPr>
              <a:t>class</a:t>
            </a:r>
            <a:endParaRPr sz="2000">
              <a:latin typeface="Arial MT"/>
              <a:cs typeface="Arial MT"/>
            </a:endParaRPr>
          </a:p>
          <a:p>
            <a:pPr marL="12700">
              <a:lnSpc>
                <a:spcPct val="100000"/>
              </a:lnSpc>
            </a:pPr>
            <a:r>
              <a:rPr sz="2000" dirty="0">
                <a:latin typeface="Arial MT"/>
                <a:cs typeface="Arial MT"/>
              </a:rPr>
              <a:t>or</a:t>
            </a:r>
            <a:r>
              <a:rPr sz="2000" spc="-25" dirty="0">
                <a:latin typeface="Arial MT"/>
                <a:cs typeface="Arial MT"/>
              </a:rPr>
              <a:t> </a:t>
            </a:r>
            <a:r>
              <a:rPr sz="2000" dirty="0">
                <a:latin typeface="Arial MT"/>
                <a:cs typeface="Arial MT"/>
              </a:rPr>
              <a:t>returned</a:t>
            </a:r>
            <a:r>
              <a:rPr sz="2000" spc="-60" dirty="0">
                <a:latin typeface="Arial MT"/>
                <a:cs typeface="Arial MT"/>
              </a:rPr>
              <a:t> </a:t>
            </a:r>
            <a:r>
              <a:rPr sz="2000" dirty="0">
                <a:latin typeface="Arial MT"/>
                <a:cs typeface="Arial MT"/>
              </a:rPr>
              <a:t>from</a:t>
            </a:r>
            <a:r>
              <a:rPr sz="2000" spc="-30" dirty="0">
                <a:latin typeface="Arial MT"/>
                <a:cs typeface="Arial MT"/>
              </a:rPr>
              <a:t> </a:t>
            </a:r>
            <a:r>
              <a:rPr sz="2000" dirty="0">
                <a:latin typeface="Arial MT"/>
                <a:cs typeface="Arial MT"/>
              </a:rPr>
              <a:t>a</a:t>
            </a:r>
            <a:r>
              <a:rPr sz="2000" spc="-25" dirty="0">
                <a:latin typeface="Arial MT"/>
                <a:cs typeface="Arial MT"/>
              </a:rPr>
              <a:t> </a:t>
            </a:r>
            <a:r>
              <a:rPr sz="2000" spc="-10" dirty="0">
                <a:latin typeface="Arial MT"/>
                <a:cs typeface="Arial MT"/>
              </a:rPr>
              <a:t>function.</a:t>
            </a:r>
            <a:endParaRPr sz="2000">
              <a:latin typeface="Arial MT"/>
              <a:cs typeface="Arial MT"/>
            </a:endParaRPr>
          </a:p>
        </p:txBody>
      </p:sp>
      <p:sp>
        <p:nvSpPr>
          <p:cNvPr id="4" name="object 4"/>
          <p:cNvSpPr/>
          <p:nvPr/>
        </p:nvSpPr>
        <p:spPr>
          <a:xfrm>
            <a:off x="4228591" y="2052827"/>
            <a:ext cx="1661160" cy="1100455"/>
          </a:xfrm>
          <a:custGeom>
            <a:avLst/>
            <a:gdLst/>
            <a:ahLst/>
            <a:cxnLst/>
            <a:rect l="l" t="t" r="r" b="b"/>
            <a:pathLst>
              <a:path w="1661160" h="1100455">
                <a:moveTo>
                  <a:pt x="1593975" y="36684"/>
                </a:moveTo>
                <a:lnTo>
                  <a:pt x="0" y="1089914"/>
                </a:lnTo>
                <a:lnTo>
                  <a:pt x="7112" y="1100455"/>
                </a:lnTo>
                <a:lnTo>
                  <a:pt x="1600984" y="47293"/>
                </a:lnTo>
                <a:lnTo>
                  <a:pt x="1593975" y="36684"/>
                </a:lnTo>
                <a:close/>
              </a:path>
              <a:path w="1661160" h="1100455">
                <a:moveTo>
                  <a:pt x="1643897" y="29718"/>
                </a:moveTo>
                <a:lnTo>
                  <a:pt x="1604518" y="29718"/>
                </a:lnTo>
                <a:lnTo>
                  <a:pt x="1611630" y="40259"/>
                </a:lnTo>
                <a:lnTo>
                  <a:pt x="1600984" y="47293"/>
                </a:lnTo>
                <a:lnTo>
                  <a:pt x="1618488" y="73787"/>
                </a:lnTo>
                <a:lnTo>
                  <a:pt x="1643897" y="29718"/>
                </a:lnTo>
                <a:close/>
              </a:path>
              <a:path w="1661160" h="1100455">
                <a:moveTo>
                  <a:pt x="1604518" y="29718"/>
                </a:moveTo>
                <a:lnTo>
                  <a:pt x="1593975" y="36684"/>
                </a:lnTo>
                <a:lnTo>
                  <a:pt x="1600984" y="47293"/>
                </a:lnTo>
                <a:lnTo>
                  <a:pt x="1611630" y="40259"/>
                </a:lnTo>
                <a:lnTo>
                  <a:pt x="1604518" y="29718"/>
                </a:lnTo>
                <a:close/>
              </a:path>
              <a:path w="1661160" h="1100455">
                <a:moveTo>
                  <a:pt x="1661033" y="0"/>
                </a:moveTo>
                <a:lnTo>
                  <a:pt x="1576451" y="10160"/>
                </a:lnTo>
                <a:lnTo>
                  <a:pt x="1593975" y="36684"/>
                </a:lnTo>
                <a:lnTo>
                  <a:pt x="1604518" y="29718"/>
                </a:lnTo>
                <a:lnTo>
                  <a:pt x="1643897" y="29718"/>
                </a:lnTo>
                <a:lnTo>
                  <a:pt x="1661033" y="0"/>
                </a:lnTo>
                <a:close/>
              </a:path>
            </a:pathLst>
          </a:custGeom>
          <a:solidFill>
            <a:srgbClr val="000000"/>
          </a:solidFill>
        </p:spPr>
        <p:txBody>
          <a:bodyPr wrap="square" lIns="0" tIns="0" rIns="0" bIns="0" rtlCol="0"/>
          <a:lstStyle/>
          <a:p/>
        </p:txBody>
      </p:sp>
      <p:sp>
        <p:nvSpPr>
          <p:cNvPr id="5" name="object 5"/>
          <p:cNvSpPr txBox="1"/>
          <p:nvPr/>
        </p:nvSpPr>
        <p:spPr>
          <a:xfrm>
            <a:off x="582269" y="4629150"/>
            <a:ext cx="5043170" cy="581025"/>
          </a:xfrm>
          <a:prstGeom prst="rect">
            <a:avLst/>
          </a:prstGeom>
        </p:spPr>
        <p:txBody>
          <a:bodyPr vert="horz" wrap="square" lIns="0" tIns="12700" rIns="0" bIns="0" rtlCol="0">
            <a:spAutoFit/>
          </a:bodyPr>
          <a:lstStyle/>
          <a:p>
            <a:pPr marL="12700">
              <a:lnSpc>
                <a:spcPts val="2065"/>
              </a:lnSpc>
              <a:spcBef>
                <a:spcPts val="100"/>
              </a:spcBef>
            </a:pPr>
            <a:r>
              <a:rPr sz="1800" dirty="0">
                <a:latin typeface="Arial MT"/>
                <a:cs typeface="Arial MT"/>
              </a:rPr>
              <a:t>Call</a:t>
            </a:r>
            <a:r>
              <a:rPr sz="1800" spc="-10" dirty="0">
                <a:latin typeface="Arial MT"/>
                <a:cs typeface="Arial MT"/>
              </a:rPr>
              <a:t> </a:t>
            </a:r>
            <a:r>
              <a:rPr sz="1800" dirty="0">
                <a:latin typeface="Arial MT"/>
                <a:cs typeface="Arial MT"/>
              </a:rPr>
              <a:t>a</a:t>
            </a:r>
            <a:r>
              <a:rPr sz="1800" spc="-15" dirty="0">
                <a:latin typeface="Arial MT"/>
                <a:cs typeface="Arial MT"/>
              </a:rPr>
              <a:t> </a:t>
            </a:r>
            <a:r>
              <a:rPr sz="1800" dirty="0">
                <a:latin typeface="Arial MT"/>
                <a:cs typeface="Arial MT"/>
              </a:rPr>
              <a:t>method</a:t>
            </a:r>
            <a:r>
              <a:rPr sz="1800" spc="-5" dirty="0">
                <a:latin typeface="Arial MT"/>
                <a:cs typeface="Arial MT"/>
              </a:rPr>
              <a:t> </a:t>
            </a:r>
            <a:r>
              <a:rPr sz="1800" dirty="0">
                <a:latin typeface="Arial MT"/>
                <a:cs typeface="Arial MT"/>
              </a:rPr>
              <a:t>for</a:t>
            </a:r>
            <a:r>
              <a:rPr sz="1800" spc="-25" dirty="0">
                <a:latin typeface="Arial MT"/>
                <a:cs typeface="Arial MT"/>
              </a:rPr>
              <a:t> </a:t>
            </a:r>
            <a:r>
              <a:rPr sz="1800" dirty="0">
                <a:latin typeface="Arial MT"/>
                <a:cs typeface="Arial MT"/>
              </a:rPr>
              <a:t>this</a:t>
            </a:r>
            <a:r>
              <a:rPr sz="1800" spc="-10" dirty="0">
                <a:latin typeface="Arial MT"/>
                <a:cs typeface="Arial MT"/>
              </a:rPr>
              <a:t> object:</a:t>
            </a:r>
            <a:endParaRPr sz="1800">
              <a:latin typeface="Arial MT"/>
              <a:cs typeface="Arial MT"/>
            </a:endParaRPr>
          </a:p>
          <a:p>
            <a:pPr marL="457200">
              <a:lnSpc>
                <a:spcPts val="2305"/>
              </a:lnSpc>
            </a:pPr>
            <a:r>
              <a:rPr sz="2000" spc="-10" dirty="0">
                <a:latin typeface="Courier New" panose="02070309020205020404"/>
                <a:cs typeface="Courier New" panose="02070309020205020404"/>
              </a:rPr>
              <a:t>object_name.method_name(args…)</a:t>
            </a:r>
            <a:endParaRPr sz="2000">
              <a:latin typeface="Courier New" panose="02070309020205020404"/>
              <a:cs typeface="Courier New" panose="02070309020205020404"/>
            </a:endParaRPr>
          </a:p>
        </p:txBody>
      </p:sp>
      <p:sp>
        <p:nvSpPr>
          <p:cNvPr id="6" name="object 6"/>
          <p:cNvSpPr/>
          <p:nvPr/>
        </p:nvSpPr>
        <p:spPr>
          <a:xfrm>
            <a:off x="5889497" y="1607058"/>
            <a:ext cx="5491480" cy="2308860"/>
          </a:xfrm>
          <a:custGeom>
            <a:avLst/>
            <a:gdLst/>
            <a:ahLst/>
            <a:cxnLst/>
            <a:rect l="l" t="t" r="r" b="b"/>
            <a:pathLst>
              <a:path w="5491480" h="2308860">
                <a:moveTo>
                  <a:pt x="0" y="2308860"/>
                </a:moveTo>
                <a:lnTo>
                  <a:pt x="5490972" y="2308860"/>
                </a:lnTo>
                <a:lnTo>
                  <a:pt x="5490972" y="0"/>
                </a:lnTo>
                <a:lnTo>
                  <a:pt x="0" y="0"/>
                </a:lnTo>
                <a:lnTo>
                  <a:pt x="0" y="2308860"/>
                </a:lnTo>
                <a:close/>
              </a:path>
            </a:pathLst>
          </a:custGeom>
          <a:ln w="25400">
            <a:solidFill>
              <a:srgbClr val="BBBBBB"/>
            </a:solidFill>
          </a:ln>
        </p:spPr>
        <p:txBody>
          <a:bodyPr wrap="square" lIns="0" tIns="0" rIns="0" bIns="0" rtlCol="0"/>
          <a:lstStyle/>
          <a:p/>
        </p:txBody>
      </p:sp>
      <p:sp>
        <p:nvSpPr>
          <p:cNvPr id="7" name="object 7"/>
          <p:cNvSpPr txBox="1"/>
          <p:nvPr/>
        </p:nvSpPr>
        <p:spPr>
          <a:xfrm>
            <a:off x="5968746" y="1617344"/>
            <a:ext cx="5150485" cy="2219960"/>
          </a:xfrm>
          <a:prstGeom prst="rect">
            <a:avLst/>
          </a:prstGeom>
        </p:spPr>
        <p:txBody>
          <a:bodyPr vert="horz" wrap="square" lIns="0" tIns="12065" rIns="0" bIns="0" rtlCol="0">
            <a:spAutoFit/>
          </a:bodyPr>
          <a:lstStyle/>
          <a:p>
            <a:pPr marL="12700" marR="5080">
              <a:lnSpc>
                <a:spcPct val="100000"/>
              </a:lnSpc>
              <a:spcBef>
                <a:spcPts val="95"/>
              </a:spcBef>
            </a:pPr>
            <a:r>
              <a:rPr sz="1600" dirty="0">
                <a:solidFill>
                  <a:srgbClr val="8000FF"/>
                </a:solidFill>
                <a:latin typeface="Courier New" panose="02070309020205020404"/>
                <a:cs typeface="Courier New" panose="02070309020205020404"/>
              </a:rPr>
              <a:t>#</a:t>
            </a:r>
            <a:r>
              <a:rPr sz="1600" spc="-35" dirty="0">
                <a:solidFill>
                  <a:srgbClr val="8000FF"/>
                </a:solidFill>
                <a:latin typeface="Courier New" panose="02070309020205020404"/>
                <a:cs typeface="Courier New" panose="02070309020205020404"/>
              </a:rPr>
              <a:t> </a:t>
            </a:r>
            <a:r>
              <a:rPr sz="1600" dirty="0">
                <a:solidFill>
                  <a:srgbClr val="8000FF"/>
                </a:solidFill>
                <a:latin typeface="Courier New" panose="02070309020205020404"/>
                <a:cs typeface="Courier New" panose="02070309020205020404"/>
              </a:rPr>
              <a:t>Open</a:t>
            </a:r>
            <a:r>
              <a:rPr sz="1600" spc="-25" dirty="0">
                <a:solidFill>
                  <a:srgbClr val="8000FF"/>
                </a:solidFill>
                <a:latin typeface="Courier New" panose="02070309020205020404"/>
                <a:cs typeface="Courier New" panose="02070309020205020404"/>
              </a:rPr>
              <a:t> </a:t>
            </a:r>
            <a:r>
              <a:rPr sz="1600" dirty="0">
                <a:solidFill>
                  <a:srgbClr val="8000FF"/>
                </a:solidFill>
                <a:latin typeface="Courier New" panose="02070309020205020404"/>
                <a:cs typeface="Courier New" panose="02070309020205020404"/>
              </a:rPr>
              <a:t>a</a:t>
            </a:r>
            <a:r>
              <a:rPr sz="1600" spc="-35" dirty="0">
                <a:solidFill>
                  <a:srgbClr val="8000FF"/>
                </a:solidFill>
                <a:latin typeface="Courier New" panose="02070309020205020404"/>
                <a:cs typeface="Courier New" panose="02070309020205020404"/>
              </a:rPr>
              <a:t> </a:t>
            </a:r>
            <a:r>
              <a:rPr sz="1600" dirty="0">
                <a:solidFill>
                  <a:srgbClr val="8000FF"/>
                </a:solidFill>
                <a:latin typeface="Courier New" panose="02070309020205020404"/>
                <a:cs typeface="Courier New" panose="02070309020205020404"/>
              </a:rPr>
              <a:t>file.</a:t>
            </a:r>
            <a:r>
              <a:rPr sz="1600" spc="-30" dirty="0">
                <a:solidFill>
                  <a:srgbClr val="8000FF"/>
                </a:solidFill>
                <a:latin typeface="Courier New" panose="02070309020205020404"/>
                <a:cs typeface="Courier New" panose="02070309020205020404"/>
              </a:rPr>
              <a:t> </a:t>
            </a:r>
            <a:r>
              <a:rPr sz="1600" dirty="0">
                <a:solidFill>
                  <a:srgbClr val="8000FF"/>
                </a:solidFill>
                <a:latin typeface="Courier New" panose="02070309020205020404"/>
                <a:cs typeface="Courier New" panose="02070309020205020404"/>
              </a:rPr>
              <a:t>This</a:t>
            </a:r>
            <a:r>
              <a:rPr sz="1600" spc="-25" dirty="0">
                <a:solidFill>
                  <a:srgbClr val="8000FF"/>
                </a:solidFill>
                <a:latin typeface="Courier New" panose="02070309020205020404"/>
                <a:cs typeface="Courier New" panose="02070309020205020404"/>
              </a:rPr>
              <a:t> </a:t>
            </a:r>
            <a:r>
              <a:rPr sz="1600" dirty="0">
                <a:solidFill>
                  <a:srgbClr val="8000FF"/>
                </a:solidFill>
                <a:latin typeface="Courier New" panose="02070309020205020404"/>
                <a:cs typeface="Courier New" panose="02070309020205020404"/>
              </a:rPr>
              <a:t>returns</a:t>
            </a:r>
            <a:r>
              <a:rPr sz="1600" spc="-35" dirty="0">
                <a:solidFill>
                  <a:srgbClr val="8000FF"/>
                </a:solidFill>
                <a:latin typeface="Courier New" panose="02070309020205020404"/>
                <a:cs typeface="Courier New" panose="02070309020205020404"/>
              </a:rPr>
              <a:t> </a:t>
            </a:r>
            <a:r>
              <a:rPr sz="1600" dirty="0">
                <a:solidFill>
                  <a:srgbClr val="8000FF"/>
                </a:solidFill>
                <a:latin typeface="Courier New" panose="02070309020205020404"/>
                <a:cs typeface="Courier New" panose="02070309020205020404"/>
              </a:rPr>
              <a:t>a</a:t>
            </a:r>
            <a:r>
              <a:rPr sz="1600" spc="-35" dirty="0">
                <a:solidFill>
                  <a:srgbClr val="8000FF"/>
                </a:solidFill>
                <a:latin typeface="Courier New" panose="02070309020205020404"/>
                <a:cs typeface="Courier New" panose="02070309020205020404"/>
              </a:rPr>
              <a:t> </a:t>
            </a:r>
            <a:r>
              <a:rPr sz="1600" dirty="0">
                <a:solidFill>
                  <a:srgbClr val="8000FF"/>
                </a:solidFill>
                <a:latin typeface="Courier New" panose="02070309020205020404"/>
                <a:cs typeface="Courier New" panose="02070309020205020404"/>
              </a:rPr>
              <a:t>file</a:t>
            </a:r>
            <a:r>
              <a:rPr sz="1600" spc="-30" dirty="0">
                <a:solidFill>
                  <a:srgbClr val="8000FF"/>
                </a:solidFill>
                <a:latin typeface="Courier New" panose="02070309020205020404"/>
                <a:cs typeface="Courier New" panose="02070309020205020404"/>
              </a:rPr>
              <a:t> </a:t>
            </a:r>
            <a:r>
              <a:rPr sz="1600" spc="-10" dirty="0">
                <a:solidFill>
                  <a:srgbClr val="8000FF"/>
                </a:solidFill>
                <a:latin typeface="Courier New" panose="02070309020205020404"/>
                <a:cs typeface="Courier New" panose="02070309020205020404"/>
              </a:rPr>
              <a:t>object. </a:t>
            </a:r>
            <a:r>
              <a:rPr sz="1600" dirty="0">
                <a:latin typeface="Courier New" panose="02070309020205020404"/>
                <a:cs typeface="Courier New" panose="02070309020205020404"/>
              </a:rPr>
              <a:t>file</a:t>
            </a:r>
            <a:r>
              <a:rPr sz="1600" spc="-25" dirty="0">
                <a:latin typeface="Courier New" panose="02070309020205020404"/>
                <a:cs typeface="Courier New" panose="02070309020205020404"/>
              </a:rPr>
              <a:t> </a:t>
            </a:r>
            <a:r>
              <a:rPr sz="1600" b="1" dirty="0">
                <a:solidFill>
                  <a:srgbClr val="000080"/>
                </a:solidFill>
                <a:latin typeface="Courier New" panose="02070309020205020404"/>
                <a:cs typeface="Courier New" panose="02070309020205020404"/>
              </a:rPr>
              <a:t>=</a:t>
            </a:r>
            <a:r>
              <a:rPr sz="1600" b="1" spc="-15" dirty="0">
                <a:solidFill>
                  <a:srgbClr val="000080"/>
                </a:solidFill>
                <a:latin typeface="Courier New" panose="02070309020205020404"/>
                <a:cs typeface="Courier New" panose="02070309020205020404"/>
              </a:rPr>
              <a:t> </a:t>
            </a:r>
            <a:r>
              <a:rPr sz="1600" spc="-10" dirty="0">
                <a:latin typeface="Courier New" panose="02070309020205020404"/>
                <a:cs typeface="Courier New" panose="02070309020205020404"/>
              </a:rPr>
              <a:t>open</a:t>
            </a:r>
            <a:r>
              <a:rPr sz="1600" b="1" spc="-10" dirty="0">
                <a:solidFill>
                  <a:srgbClr val="000080"/>
                </a:solidFill>
                <a:latin typeface="Courier New" panose="02070309020205020404"/>
                <a:cs typeface="Courier New" panose="02070309020205020404"/>
              </a:rPr>
              <a:t>(</a:t>
            </a:r>
            <a:r>
              <a:rPr sz="1600" spc="-10" dirty="0">
                <a:solidFill>
                  <a:srgbClr val="808080"/>
                </a:solidFill>
                <a:latin typeface="Courier New" panose="02070309020205020404"/>
                <a:cs typeface="Courier New" panose="02070309020205020404"/>
              </a:rPr>
              <a:t>'some_file.txt'</a:t>
            </a:r>
            <a:r>
              <a:rPr sz="1600" b="1" spc="-10" dirty="0">
                <a:solidFill>
                  <a:srgbClr val="000080"/>
                </a:solidFill>
                <a:latin typeface="Courier New" panose="02070309020205020404"/>
                <a:cs typeface="Courier New" panose="02070309020205020404"/>
              </a:rPr>
              <a:t>)</a:t>
            </a:r>
            <a:endParaRPr sz="1600">
              <a:latin typeface="Courier New" panose="02070309020205020404"/>
              <a:cs typeface="Courier New" panose="02070309020205020404"/>
            </a:endParaRPr>
          </a:p>
          <a:p>
            <a:pPr>
              <a:lnSpc>
                <a:spcPct val="100000"/>
              </a:lnSpc>
              <a:spcBef>
                <a:spcPts val="105"/>
              </a:spcBef>
            </a:pPr>
            <a:endParaRPr sz="1600">
              <a:latin typeface="Courier New" panose="02070309020205020404"/>
              <a:cs typeface="Courier New" panose="02070309020205020404"/>
            </a:endParaRPr>
          </a:p>
          <a:p>
            <a:pPr marL="12700" marR="243205">
              <a:lnSpc>
                <a:spcPct val="100000"/>
              </a:lnSpc>
            </a:pPr>
            <a:r>
              <a:rPr sz="1600" dirty="0">
                <a:solidFill>
                  <a:srgbClr val="8000FF"/>
                </a:solidFill>
                <a:latin typeface="Courier New" panose="02070309020205020404"/>
                <a:cs typeface="Courier New" panose="02070309020205020404"/>
              </a:rPr>
              <a:t>#</a:t>
            </a:r>
            <a:r>
              <a:rPr sz="1600" spc="-35" dirty="0">
                <a:solidFill>
                  <a:srgbClr val="8000FF"/>
                </a:solidFill>
                <a:latin typeface="Courier New" panose="02070309020205020404"/>
                <a:cs typeface="Courier New" panose="02070309020205020404"/>
              </a:rPr>
              <a:t> </a:t>
            </a:r>
            <a:r>
              <a:rPr sz="1600" dirty="0">
                <a:solidFill>
                  <a:srgbClr val="8000FF"/>
                </a:solidFill>
                <a:latin typeface="Courier New" panose="02070309020205020404"/>
                <a:cs typeface="Courier New" panose="02070309020205020404"/>
              </a:rPr>
              <a:t>Read</a:t>
            </a:r>
            <a:r>
              <a:rPr sz="1600" spc="-15" dirty="0">
                <a:solidFill>
                  <a:srgbClr val="8000FF"/>
                </a:solidFill>
                <a:latin typeface="Courier New" panose="02070309020205020404"/>
                <a:cs typeface="Courier New" panose="02070309020205020404"/>
              </a:rPr>
              <a:t> </a:t>
            </a:r>
            <a:r>
              <a:rPr sz="1600" dirty="0">
                <a:solidFill>
                  <a:srgbClr val="8000FF"/>
                </a:solidFill>
                <a:latin typeface="Courier New" panose="02070309020205020404"/>
                <a:cs typeface="Courier New" panose="02070309020205020404"/>
              </a:rPr>
              <a:t>all</a:t>
            </a:r>
            <a:r>
              <a:rPr sz="1600" spc="-30" dirty="0">
                <a:solidFill>
                  <a:srgbClr val="8000FF"/>
                </a:solidFill>
                <a:latin typeface="Courier New" panose="02070309020205020404"/>
                <a:cs typeface="Courier New" panose="02070309020205020404"/>
              </a:rPr>
              <a:t> </a:t>
            </a:r>
            <a:r>
              <a:rPr sz="1600" dirty="0">
                <a:solidFill>
                  <a:srgbClr val="8000FF"/>
                </a:solidFill>
                <a:latin typeface="Courier New" panose="02070309020205020404"/>
                <a:cs typeface="Courier New" panose="02070309020205020404"/>
              </a:rPr>
              <a:t>the</a:t>
            </a:r>
            <a:r>
              <a:rPr sz="1600" spc="-30" dirty="0">
                <a:solidFill>
                  <a:srgbClr val="8000FF"/>
                </a:solidFill>
                <a:latin typeface="Courier New" panose="02070309020205020404"/>
                <a:cs typeface="Courier New" panose="02070309020205020404"/>
              </a:rPr>
              <a:t> </a:t>
            </a:r>
            <a:r>
              <a:rPr sz="1600" dirty="0">
                <a:solidFill>
                  <a:srgbClr val="8000FF"/>
                </a:solidFill>
                <a:latin typeface="Courier New" panose="02070309020205020404"/>
                <a:cs typeface="Courier New" panose="02070309020205020404"/>
              </a:rPr>
              <a:t>lines</a:t>
            </a:r>
            <a:r>
              <a:rPr sz="1600" spc="-25" dirty="0">
                <a:solidFill>
                  <a:srgbClr val="8000FF"/>
                </a:solidFill>
                <a:latin typeface="Courier New" panose="02070309020205020404"/>
                <a:cs typeface="Courier New" panose="02070309020205020404"/>
              </a:rPr>
              <a:t> </a:t>
            </a:r>
            <a:r>
              <a:rPr sz="1600" dirty="0">
                <a:solidFill>
                  <a:srgbClr val="8000FF"/>
                </a:solidFill>
                <a:latin typeface="Courier New" panose="02070309020205020404"/>
                <a:cs typeface="Courier New" panose="02070309020205020404"/>
              </a:rPr>
              <a:t>from</a:t>
            </a:r>
            <a:r>
              <a:rPr sz="1600" spc="-30" dirty="0">
                <a:solidFill>
                  <a:srgbClr val="8000FF"/>
                </a:solidFill>
                <a:latin typeface="Courier New" panose="02070309020205020404"/>
                <a:cs typeface="Courier New" panose="02070309020205020404"/>
              </a:rPr>
              <a:t> </a:t>
            </a:r>
            <a:r>
              <a:rPr sz="1600" dirty="0">
                <a:solidFill>
                  <a:srgbClr val="8000FF"/>
                </a:solidFill>
                <a:latin typeface="Courier New" panose="02070309020205020404"/>
                <a:cs typeface="Courier New" panose="02070309020205020404"/>
              </a:rPr>
              <a:t>the</a:t>
            </a:r>
            <a:r>
              <a:rPr sz="1600" spc="-30" dirty="0">
                <a:solidFill>
                  <a:srgbClr val="8000FF"/>
                </a:solidFill>
                <a:latin typeface="Courier New" panose="02070309020205020404"/>
                <a:cs typeface="Courier New" panose="02070309020205020404"/>
              </a:rPr>
              <a:t> </a:t>
            </a:r>
            <a:r>
              <a:rPr sz="1600" dirty="0">
                <a:solidFill>
                  <a:srgbClr val="8000FF"/>
                </a:solidFill>
                <a:latin typeface="Courier New" panose="02070309020205020404"/>
                <a:cs typeface="Courier New" panose="02070309020205020404"/>
              </a:rPr>
              <a:t>text</a:t>
            </a:r>
            <a:r>
              <a:rPr sz="1600" spc="-30" dirty="0">
                <a:solidFill>
                  <a:srgbClr val="8000FF"/>
                </a:solidFill>
                <a:latin typeface="Courier New" panose="02070309020205020404"/>
                <a:cs typeface="Courier New" panose="02070309020205020404"/>
              </a:rPr>
              <a:t> </a:t>
            </a:r>
            <a:r>
              <a:rPr sz="1600" spc="-10" dirty="0">
                <a:solidFill>
                  <a:srgbClr val="8000FF"/>
                </a:solidFill>
                <a:latin typeface="Courier New" panose="02070309020205020404"/>
                <a:cs typeface="Courier New" panose="02070309020205020404"/>
              </a:rPr>
              <a:t>file. </a:t>
            </a:r>
            <a:r>
              <a:rPr sz="1600" dirty="0">
                <a:solidFill>
                  <a:srgbClr val="8000FF"/>
                </a:solidFill>
                <a:latin typeface="Courier New" panose="02070309020205020404"/>
                <a:cs typeface="Courier New" panose="02070309020205020404"/>
              </a:rPr>
              <a:t>#</a:t>
            </a:r>
            <a:r>
              <a:rPr sz="1600" spc="-30" dirty="0">
                <a:solidFill>
                  <a:srgbClr val="8000FF"/>
                </a:solidFill>
                <a:latin typeface="Courier New" panose="02070309020205020404"/>
                <a:cs typeface="Courier New" panose="02070309020205020404"/>
              </a:rPr>
              <a:t> </a:t>
            </a:r>
            <a:r>
              <a:rPr sz="1600" dirty="0">
                <a:solidFill>
                  <a:srgbClr val="8000FF"/>
                </a:solidFill>
                <a:latin typeface="Courier New" panose="02070309020205020404"/>
                <a:cs typeface="Courier New" panose="02070309020205020404"/>
              </a:rPr>
              <a:t>Return</a:t>
            </a:r>
            <a:r>
              <a:rPr sz="1600" spc="-25" dirty="0">
                <a:solidFill>
                  <a:srgbClr val="8000FF"/>
                </a:solidFill>
                <a:latin typeface="Courier New" panose="02070309020205020404"/>
                <a:cs typeface="Courier New" panose="02070309020205020404"/>
              </a:rPr>
              <a:t> </a:t>
            </a:r>
            <a:r>
              <a:rPr sz="1600" dirty="0">
                <a:solidFill>
                  <a:srgbClr val="8000FF"/>
                </a:solidFill>
                <a:latin typeface="Courier New" panose="02070309020205020404"/>
                <a:cs typeface="Courier New" panose="02070309020205020404"/>
              </a:rPr>
              <a:t>them</a:t>
            </a:r>
            <a:r>
              <a:rPr sz="1600" spc="-30" dirty="0">
                <a:solidFill>
                  <a:srgbClr val="8000FF"/>
                </a:solidFill>
                <a:latin typeface="Courier New" panose="02070309020205020404"/>
                <a:cs typeface="Courier New" panose="02070309020205020404"/>
              </a:rPr>
              <a:t> </a:t>
            </a:r>
            <a:r>
              <a:rPr sz="1600" dirty="0">
                <a:solidFill>
                  <a:srgbClr val="8000FF"/>
                </a:solidFill>
                <a:latin typeface="Courier New" panose="02070309020205020404"/>
                <a:cs typeface="Courier New" panose="02070309020205020404"/>
              </a:rPr>
              <a:t>as</a:t>
            </a:r>
            <a:r>
              <a:rPr sz="1600" spc="-25" dirty="0">
                <a:solidFill>
                  <a:srgbClr val="8000FF"/>
                </a:solidFill>
                <a:latin typeface="Courier New" panose="02070309020205020404"/>
                <a:cs typeface="Courier New" panose="02070309020205020404"/>
              </a:rPr>
              <a:t> </a:t>
            </a:r>
            <a:r>
              <a:rPr sz="1600" dirty="0">
                <a:solidFill>
                  <a:srgbClr val="8000FF"/>
                </a:solidFill>
                <a:latin typeface="Courier New" panose="02070309020205020404"/>
                <a:cs typeface="Courier New" panose="02070309020205020404"/>
              </a:rPr>
              <a:t>a</a:t>
            </a:r>
            <a:r>
              <a:rPr sz="1600" spc="-15" dirty="0">
                <a:solidFill>
                  <a:srgbClr val="8000FF"/>
                </a:solidFill>
                <a:latin typeface="Courier New" panose="02070309020205020404"/>
                <a:cs typeface="Courier New" panose="02070309020205020404"/>
              </a:rPr>
              <a:t> </a:t>
            </a:r>
            <a:r>
              <a:rPr sz="1600" spc="-20" dirty="0">
                <a:solidFill>
                  <a:srgbClr val="8000FF"/>
                </a:solidFill>
                <a:latin typeface="Courier New" panose="02070309020205020404"/>
                <a:cs typeface="Courier New" panose="02070309020205020404"/>
              </a:rPr>
              <a:t>list.</a:t>
            </a:r>
            <a:endParaRPr sz="1600">
              <a:latin typeface="Courier New" panose="02070309020205020404"/>
              <a:cs typeface="Courier New" panose="02070309020205020404"/>
            </a:endParaRPr>
          </a:p>
          <a:p>
            <a:pPr marL="12700">
              <a:lnSpc>
                <a:spcPct val="100000"/>
              </a:lnSpc>
              <a:spcBef>
                <a:spcPts val="5"/>
              </a:spcBef>
            </a:pPr>
            <a:r>
              <a:rPr sz="1600" dirty="0">
                <a:latin typeface="Courier New" panose="02070309020205020404"/>
                <a:cs typeface="Courier New" panose="02070309020205020404"/>
              </a:rPr>
              <a:t>lines</a:t>
            </a:r>
            <a:r>
              <a:rPr sz="1600" spc="-30" dirty="0">
                <a:latin typeface="Courier New" panose="02070309020205020404"/>
                <a:cs typeface="Courier New" panose="02070309020205020404"/>
              </a:rPr>
              <a:t> </a:t>
            </a:r>
            <a:r>
              <a:rPr sz="1600" b="1" dirty="0">
                <a:solidFill>
                  <a:srgbClr val="000080"/>
                </a:solidFill>
                <a:latin typeface="Courier New" panose="02070309020205020404"/>
                <a:cs typeface="Courier New" panose="02070309020205020404"/>
              </a:rPr>
              <a:t>=</a:t>
            </a:r>
            <a:r>
              <a:rPr sz="1600" b="1" spc="-20" dirty="0">
                <a:solidFill>
                  <a:srgbClr val="000080"/>
                </a:solidFill>
                <a:latin typeface="Courier New" panose="02070309020205020404"/>
                <a:cs typeface="Courier New" panose="02070309020205020404"/>
              </a:rPr>
              <a:t> </a:t>
            </a:r>
            <a:r>
              <a:rPr sz="1600" spc="-10" dirty="0">
                <a:latin typeface="Courier New" panose="02070309020205020404"/>
                <a:cs typeface="Courier New" panose="02070309020205020404"/>
              </a:rPr>
              <a:t>file</a:t>
            </a:r>
            <a:r>
              <a:rPr sz="1600" b="1" spc="-10" dirty="0">
                <a:solidFill>
                  <a:srgbClr val="000080"/>
                </a:solidFill>
                <a:latin typeface="Courier New" panose="02070309020205020404"/>
                <a:cs typeface="Courier New" panose="02070309020205020404"/>
              </a:rPr>
              <a:t>.</a:t>
            </a:r>
            <a:r>
              <a:rPr sz="1600" spc="-10" dirty="0">
                <a:latin typeface="Courier New" panose="02070309020205020404"/>
                <a:cs typeface="Courier New" panose="02070309020205020404"/>
              </a:rPr>
              <a:t>readlines</a:t>
            </a:r>
            <a:r>
              <a:rPr sz="1600" b="1" spc="-10" dirty="0">
                <a:solidFill>
                  <a:srgbClr val="000080"/>
                </a:solidFill>
                <a:latin typeface="Courier New" panose="02070309020205020404"/>
                <a:cs typeface="Courier New" panose="02070309020205020404"/>
              </a:rPr>
              <a:t>()</a:t>
            </a:r>
            <a:endParaRPr sz="1600">
              <a:latin typeface="Courier New" panose="02070309020205020404"/>
              <a:cs typeface="Courier New" panose="02070309020205020404"/>
            </a:endParaRPr>
          </a:p>
          <a:p>
            <a:pPr>
              <a:lnSpc>
                <a:spcPct val="100000"/>
              </a:lnSpc>
              <a:spcBef>
                <a:spcPts val="105"/>
              </a:spcBef>
            </a:pPr>
            <a:endParaRPr sz="1600">
              <a:latin typeface="Courier New" panose="02070309020205020404"/>
              <a:cs typeface="Courier New" panose="02070309020205020404"/>
            </a:endParaRPr>
          </a:p>
          <a:p>
            <a:pPr marL="12700">
              <a:lnSpc>
                <a:spcPct val="100000"/>
              </a:lnSpc>
            </a:pPr>
            <a:r>
              <a:rPr sz="1600" dirty="0">
                <a:solidFill>
                  <a:srgbClr val="8000FF"/>
                </a:solidFill>
                <a:latin typeface="Courier New" panose="02070309020205020404"/>
                <a:cs typeface="Courier New" panose="02070309020205020404"/>
              </a:rPr>
              <a:t>#</a:t>
            </a:r>
            <a:r>
              <a:rPr sz="1600" spc="-25" dirty="0">
                <a:solidFill>
                  <a:srgbClr val="8000FF"/>
                </a:solidFill>
                <a:latin typeface="Courier New" panose="02070309020205020404"/>
                <a:cs typeface="Courier New" panose="02070309020205020404"/>
              </a:rPr>
              <a:t> </a:t>
            </a:r>
            <a:r>
              <a:rPr sz="1600" dirty="0">
                <a:solidFill>
                  <a:srgbClr val="8000FF"/>
                </a:solidFill>
                <a:latin typeface="Courier New" panose="02070309020205020404"/>
                <a:cs typeface="Courier New" panose="02070309020205020404"/>
              </a:rPr>
              <a:t>Get</a:t>
            </a:r>
            <a:r>
              <a:rPr sz="1600" spc="-20" dirty="0">
                <a:solidFill>
                  <a:srgbClr val="8000FF"/>
                </a:solidFill>
                <a:latin typeface="Courier New" panose="02070309020205020404"/>
                <a:cs typeface="Courier New" panose="02070309020205020404"/>
              </a:rPr>
              <a:t> </a:t>
            </a:r>
            <a:r>
              <a:rPr sz="1600" dirty="0">
                <a:solidFill>
                  <a:srgbClr val="8000FF"/>
                </a:solidFill>
                <a:latin typeface="Courier New" panose="02070309020205020404"/>
                <a:cs typeface="Courier New" panose="02070309020205020404"/>
              </a:rPr>
              <a:t>the</a:t>
            </a:r>
            <a:r>
              <a:rPr sz="1600" spc="-25" dirty="0">
                <a:solidFill>
                  <a:srgbClr val="8000FF"/>
                </a:solidFill>
                <a:latin typeface="Courier New" panose="02070309020205020404"/>
                <a:cs typeface="Courier New" panose="02070309020205020404"/>
              </a:rPr>
              <a:t> </a:t>
            </a:r>
            <a:r>
              <a:rPr sz="1600" spc="-10" dirty="0">
                <a:solidFill>
                  <a:srgbClr val="8000FF"/>
                </a:solidFill>
                <a:latin typeface="Courier New" panose="02070309020205020404"/>
                <a:cs typeface="Courier New" panose="02070309020205020404"/>
              </a:rPr>
              <a:t>filename</a:t>
            </a:r>
            <a:endParaRPr sz="1600">
              <a:latin typeface="Courier New" panose="02070309020205020404"/>
              <a:cs typeface="Courier New" panose="02070309020205020404"/>
            </a:endParaRPr>
          </a:p>
          <a:p>
            <a:pPr marL="12700">
              <a:lnSpc>
                <a:spcPct val="100000"/>
              </a:lnSpc>
              <a:spcBef>
                <a:spcPts val="5"/>
              </a:spcBef>
            </a:pPr>
            <a:r>
              <a:rPr sz="1600" dirty="0">
                <a:latin typeface="Courier New" panose="02070309020205020404"/>
                <a:cs typeface="Courier New" panose="02070309020205020404"/>
              </a:rPr>
              <a:t>file</a:t>
            </a:r>
            <a:r>
              <a:rPr sz="1600" b="1" dirty="0">
                <a:solidFill>
                  <a:srgbClr val="000080"/>
                </a:solidFill>
                <a:latin typeface="Courier New" panose="02070309020205020404"/>
                <a:cs typeface="Courier New" panose="02070309020205020404"/>
              </a:rPr>
              <a:t>.</a:t>
            </a:r>
            <a:r>
              <a:rPr sz="1600" dirty="0">
                <a:latin typeface="Courier New" panose="02070309020205020404"/>
                <a:cs typeface="Courier New" panose="02070309020205020404"/>
              </a:rPr>
              <a:t>name</a:t>
            </a:r>
            <a:r>
              <a:rPr sz="1600" spc="-30" dirty="0">
                <a:latin typeface="Courier New" panose="02070309020205020404"/>
                <a:cs typeface="Courier New" panose="02070309020205020404"/>
              </a:rPr>
              <a:t> </a:t>
            </a:r>
            <a:r>
              <a:rPr sz="1600" dirty="0">
                <a:solidFill>
                  <a:srgbClr val="8000FF"/>
                </a:solidFill>
                <a:latin typeface="Courier New" panose="02070309020205020404"/>
                <a:cs typeface="Courier New" panose="02070309020205020404"/>
              </a:rPr>
              <a:t>#</a:t>
            </a:r>
            <a:r>
              <a:rPr sz="1600" spc="-25" dirty="0">
                <a:solidFill>
                  <a:srgbClr val="8000FF"/>
                </a:solidFill>
                <a:latin typeface="Courier New" panose="02070309020205020404"/>
                <a:cs typeface="Courier New" panose="02070309020205020404"/>
              </a:rPr>
              <a:t> </a:t>
            </a:r>
            <a:r>
              <a:rPr sz="1600" spc="-10" dirty="0">
                <a:solidFill>
                  <a:srgbClr val="8000FF"/>
                </a:solidFill>
                <a:latin typeface="Courier New" panose="02070309020205020404"/>
                <a:cs typeface="Courier New" panose="02070309020205020404"/>
              </a:rPr>
              <a:t>--</a:t>
            </a:r>
            <a:r>
              <a:rPr sz="1600" dirty="0">
                <a:solidFill>
                  <a:srgbClr val="8000FF"/>
                </a:solidFill>
                <a:latin typeface="Courier New" panose="02070309020205020404"/>
                <a:cs typeface="Courier New" panose="02070309020205020404"/>
              </a:rPr>
              <a:t>&gt;</a:t>
            </a:r>
            <a:r>
              <a:rPr sz="1600" spc="-35" dirty="0">
                <a:solidFill>
                  <a:srgbClr val="8000FF"/>
                </a:solidFill>
                <a:latin typeface="Courier New" panose="02070309020205020404"/>
                <a:cs typeface="Courier New" panose="02070309020205020404"/>
              </a:rPr>
              <a:t> </a:t>
            </a:r>
            <a:r>
              <a:rPr sz="1600" spc="-10" dirty="0">
                <a:solidFill>
                  <a:srgbClr val="8000FF"/>
                </a:solidFill>
                <a:latin typeface="Courier New" panose="02070309020205020404"/>
                <a:cs typeface="Courier New" panose="02070309020205020404"/>
              </a:rPr>
              <a:t>some_file.txt</a:t>
            </a:r>
            <a:endParaRPr sz="1600">
              <a:latin typeface="Courier New" panose="02070309020205020404"/>
              <a:cs typeface="Courier New" panose="02070309020205020404"/>
            </a:endParaRPr>
          </a:p>
        </p:txBody>
      </p:sp>
      <p:sp>
        <p:nvSpPr>
          <p:cNvPr id="8" name="object 8"/>
          <p:cNvSpPr/>
          <p:nvPr/>
        </p:nvSpPr>
        <p:spPr>
          <a:xfrm>
            <a:off x="3645916" y="2901695"/>
            <a:ext cx="4509135" cy="2043430"/>
          </a:xfrm>
          <a:custGeom>
            <a:avLst/>
            <a:gdLst/>
            <a:ahLst/>
            <a:cxnLst/>
            <a:rect l="l" t="t" r="r" b="b"/>
            <a:pathLst>
              <a:path w="4509134" h="2043429">
                <a:moveTo>
                  <a:pt x="2322195" y="0"/>
                </a:moveTo>
                <a:lnTo>
                  <a:pt x="2239264" y="19177"/>
                </a:lnTo>
                <a:lnTo>
                  <a:pt x="2259469" y="43624"/>
                </a:lnTo>
                <a:lnTo>
                  <a:pt x="0" y="1910842"/>
                </a:lnTo>
                <a:lnTo>
                  <a:pt x="8128" y="1920621"/>
                </a:lnTo>
                <a:lnTo>
                  <a:pt x="2267572" y="53428"/>
                </a:lnTo>
                <a:lnTo>
                  <a:pt x="2287778" y="77851"/>
                </a:lnTo>
                <a:lnTo>
                  <a:pt x="2306472" y="35560"/>
                </a:lnTo>
                <a:lnTo>
                  <a:pt x="2322195" y="0"/>
                </a:lnTo>
                <a:close/>
              </a:path>
              <a:path w="4509134" h="2043429">
                <a:moveTo>
                  <a:pt x="4508627" y="2034159"/>
                </a:moveTo>
                <a:lnTo>
                  <a:pt x="3517455" y="988237"/>
                </a:lnTo>
                <a:lnTo>
                  <a:pt x="3527120" y="979043"/>
                </a:lnTo>
                <a:lnTo>
                  <a:pt x="3540506" y="966343"/>
                </a:lnTo>
                <a:lnTo>
                  <a:pt x="3460496" y="937260"/>
                </a:lnTo>
                <a:lnTo>
                  <a:pt x="3485261" y="1018794"/>
                </a:lnTo>
                <a:lnTo>
                  <a:pt x="3508324" y="996899"/>
                </a:lnTo>
                <a:lnTo>
                  <a:pt x="4499356" y="2042922"/>
                </a:lnTo>
                <a:lnTo>
                  <a:pt x="4508627" y="2034159"/>
                </a:lnTo>
                <a:close/>
              </a:path>
            </a:pathLst>
          </a:custGeom>
          <a:solidFill>
            <a:srgbClr val="000000"/>
          </a:solidFill>
        </p:spPr>
        <p:txBody>
          <a:bodyPr wrap="square" lIns="0" tIns="0" rIns="0" bIns="0" rtlCol="0"/>
          <a:lstStyle/>
          <a:p/>
        </p:txBody>
      </p:sp>
      <p:sp>
        <p:nvSpPr>
          <p:cNvPr id="9" name="object 9"/>
          <p:cNvSpPr txBox="1"/>
          <p:nvPr/>
        </p:nvSpPr>
        <p:spPr>
          <a:xfrm>
            <a:off x="6508750" y="4953380"/>
            <a:ext cx="3671570" cy="581025"/>
          </a:xfrm>
          <a:prstGeom prst="rect">
            <a:avLst/>
          </a:prstGeom>
        </p:spPr>
        <p:txBody>
          <a:bodyPr vert="horz" wrap="square" lIns="0" tIns="12700" rIns="0" bIns="0" rtlCol="0">
            <a:spAutoFit/>
          </a:bodyPr>
          <a:lstStyle/>
          <a:p>
            <a:pPr marL="12700">
              <a:lnSpc>
                <a:spcPts val="2065"/>
              </a:lnSpc>
              <a:spcBef>
                <a:spcPts val="100"/>
              </a:spcBef>
            </a:pPr>
            <a:r>
              <a:rPr sz="1800" dirty="0">
                <a:latin typeface="Arial MT"/>
                <a:cs typeface="Arial MT"/>
              </a:rPr>
              <a:t>Access</a:t>
            </a:r>
            <a:r>
              <a:rPr sz="1800" spc="-20" dirty="0">
                <a:latin typeface="Arial MT"/>
                <a:cs typeface="Arial MT"/>
              </a:rPr>
              <a:t> </a:t>
            </a:r>
            <a:r>
              <a:rPr sz="1800" dirty="0">
                <a:latin typeface="Arial MT"/>
                <a:cs typeface="Arial MT"/>
              </a:rPr>
              <a:t>internal</a:t>
            </a:r>
            <a:r>
              <a:rPr sz="1800" spc="-10" dirty="0">
                <a:latin typeface="Arial MT"/>
                <a:cs typeface="Arial MT"/>
              </a:rPr>
              <a:t> </a:t>
            </a:r>
            <a:r>
              <a:rPr sz="1800" dirty="0">
                <a:latin typeface="Arial MT"/>
                <a:cs typeface="Arial MT"/>
              </a:rPr>
              <a:t>data</a:t>
            </a:r>
            <a:r>
              <a:rPr sz="1800" spc="-10" dirty="0">
                <a:latin typeface="Arial MT"/>
                <a:cs typeface="Arial MT"/>
              </a:rPr>
              <a:t> </a:t>
            </a:r>
            <a:r>
              <a:rPr sz="1800" dirty="0">
                <a:latin typeface="Arial MT"/>
                <a:cs typeface="Arial MT"/>
              </a:rPr>
              <a:t>for</a:t>
            </a:r>
            <a:r>
              <a:rPr sz="1800" spc="-30" dirty="0">
                <a:latin typeface="Arial MT"/>
                <a:cs typeface="Arial MT"/>
              </a:rPr>
              <a:t> </a:t>
            </a:r>
            <a:r>
              <a:rPr sz="1800" dirty="0">
                <a:latin typeface="Arial MT"/>
                <a:cs typeface="Arial MT"/>
              </a:rPr>
              <a:t>this</a:t>
            </a:r>
            <a:r>
              <a:rPr sz="1800" spc="-15" dirty="0">
                <a:latin typeface="Arial MT"/>
                <a:cs typeface="Arial MT"/>
              </a:rPr>
              <a:t> </a:t>
            </a:r>
            <a:r>
              <a:rPr sz="1800" spc="-10" dirty="0">
                <a:latin typeface="Arial MT"/>
                <a:cs typeface="Arial MT"/>
              </a:rPr>
              <a:t>object:</a:t>
            </a:r>
            <a:endParaRPr sz="1800">
              <a:latin typeface="Arial MT"/>
              <a:cs typeface="Arial MT"/>
            </a:endParaRPr>
          </a:p>
          <a:p>
            <a:pPr marL="457835">
              <a:lnSpc>
                <a:spcPts val="2305"/>
              </a:lnSpc>
            </a:pPr>
            <a:r>
              <a:rPr sz="2000" spc="-10" dirty="0">
                <a:latin typeface="Courier New" panose="02070309020205020404"/>
                <a:cs typeface="Courier New" panose="02070309020205020404"/>
              </a:rPr>
              <a:t>object_name.data_name</a:t>
            </a:r>
            <a:endParaRPr sz="2000">
              <a:latin typeface="Courier New" panose="02070309020205020404"/>
              <a:cs typeface="Courier New" panose="02070309020205020404"/>
            </a:endParaRPr>
          </a:p>
        </p:txBody>
      </p:sp>
      <p:sp>
        <p:nvSpPr>
          <p:cNvPr id="10" name="Date Placeholder 9"/>
          <p:cNvSpPr>
            <a:spLocks noGrp="1"/>
          </p:cNvSpPr>
          <p:nvPr>
            <p:ph type="dt" sz="half" idx="10"/>
          </p:nvPr>
        </p:nvSpPr>
        <p:spPr/>
        <p:txBody>
          <a:bodyPr/>
          <a:p>
            <a:fld id="{63A1C593-65D0-4073-BCC9-577B9352EA97}" type="datetime1">
              <a:rPr lang="en-US" smtClean="0"/>
            </a:fld>
            <a:endParaRPr lang="en-US"/>
          </a:p>
        </p:txBody>
      </p:sp>
      <p:sp>
        <p:nvSpPr>
          <p:cNvPr id="11" name="Slide Number Placeholder 10"/>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Dictionaries</a:t>
            </a:r>
            <a:endParaRPr spc="-10" dirty="0"/>
          </a:p>
        </p:txBody>
      </p:sp>
      <p:sp>
        <p:nvSpPr>
          <p:cNvPr id="3" name="object 3"/>
          <p:cNvSpPr txBox="1"/>
          <p:nvPr/>
        </p:nvSpPr>
        <p:spPr>
          <a:xfrm>
            <a:off x="891641" y="1854149"/>
            <a:ext cx="9808210" cy="4200525"/>
          </a:xfrm>
          <a:prstGeom prst="rect">
            <a:avLst/>
          </a:prstGeom>
        </p:spPr>
        <p:txBody>
          <a:bodyPr vert="horz" wrap="square" lIns="0" tIns="12700" rIns="0" bIns="0" rtlCol="0">
            <a:spAutoFit/>
          </a:bodyPr>
          <a:lstStyle/>
          <a:p>
            <a:pPr marL="354965" indent="-342265">
              <a:lnSpc>
                <a:spcPct val="100000"/>
              </a:lnSpc>
              <a:spcBef>
                <a:spcPts val="100"/>
              </a:spcBef>
              <a:buClr>
                <a:srgbClr val="2575B4"/>
              </a:buClr>
              <a:buFont typeface="Wingdings" panose="05000000000000000000"/>
              <a:buChar char=""/>
              <a:tabLst>
                <a:tab pos="354965" algn="l"/>
              </a:tabLst>
            </a:pPr>
            <a:r>
              <a:rPr sz="2400" dirty="0">
                <a:latin typeface="Arial MT"/>
                <a:cs typeface="Arial MT"/>
              </a:rPr>
              <a:t>Dictionaries</a:t>
            </a:r>
            <a:r>
              <a:rPr sz="2400" spc="-30" dirty="0">
                <a:latin typeface="Arial MT"/>
                <a:cs typeface="Arial MT"/>
              </a:rPr>
              <a:t> </a:t>
            </a:r>
            <a:r>
              <a:rPr sz="2400" dirty="0">
                <a:latin typeface="Arial MT"/>
                <a:cs typeface="Arial MT"/>
              </a:rPr>
              <a:t>are</a:t>
            </a:r>
            <a:r>
              <a:rPr sz="2400" spc="-55" dirty="0">
                <a:latin typeface="Arial MT"/>
                <a:cs typeface="Arial MT"/>
              </a:rPr>
              <a:t> </a:t>
            </a:r>
            <a:r>
              <a:rPr sz="2400" dirty="0">
                <a:latin typeface="Arial MT"/>
                <a:cs typeface="Arial MT"/>
              </a:rPr>
              <a:t>another</a:t>
            </a:r>
            <a:r>
              <a:rPr sz="2400" spc="-60" dirty="0">
                <a:latin typeface="Arial MT"/>
                <a:cs typeface="Arial MT"/>
              </a:rPr>
              <a:t> </a:t>
            </a:r>
            <a:r>
              <a:rPr sz="2400" dirty="0">
                <a:latin typeface="Arial MT"/>
                <a:cs typeface="Arial MT"/>
              </a:rPr>
              <a:t>basic</a:t>
            </a:r>
            <a:r>
              <a:rPr sz="2400" spc="-50" dirty="0">
                <a:latin typeface="Arial MT"/>
                <a:cs typeface="Arial MT"/>
              </a:rPr>
              <a:t> </a:t>
            </a:r>
            <a:r>
              <a:rPr sz="2400" dirty="0">
                <a:latin typeface="Arial MT"/>
                <a:cs typeface="Arial MT"/>
              </a:rPr>
              <a:t>Python</a:t>
            </a:r>
            <a:r>
              <a:rPr sz="2400" spc="-60" dirty="0">
                <a:latin typeface="Arial MT"/>
                <a:cs typeface="Arial MT"/>
              </a:rPr>
              <a:t> </a:t>
            </a:r>
            <a:r>
              <a:rPr sz="2400" dirty="0">
                <a:latin typeface="Arial MT"/>
                <a:cs typeface="Arial MT"/>
              </a:rPr>
              <a:t>data</a:t>
            </a:r>
            <a:r>
              <a:rPr sz="2400" spc="-55" dirty="0">
                <a:latin typeface="Arial MT"/>
                <a:cs typeface="Arial MT"/>
              </a:rPr>
              <a:t> </a:t>
            </a:r>
            <a:r>
              <a:rPr sz="2400" dirty="0">
                <a:latin typeface="Arial MT"/>
                <a:cs typeface="Arial MT"/>
              </a:rPr>
              <a:t>type</a:t>
            </a:r>
            <a:r>
              <a:rPr sz="2400" spc="-80" dirty="0">
                <a:latin typeface="Arial MT"/>
                <a:cs typeface="Arial MT"/>
              </a:rPr>
              <a:t> </a:t>
            </a:r>
            <a:r>
              <a:rPr sz="2400" dirty="0">
                <a:latin typeface="Arial MT"/>
                <a:cs typeface="Arial MT"/>
              </a:rPr>
              <a:t>that</a:t>
            </a:r>
            <a:r>
              <a:rPr sz="2400" spc="-55" dirty="0">
                <a:latin typeface="Arial MT"/>
                <a:cs typeface="Arial MT"/>
              </a:rPr>
              <a:t> </a:t>
            </a:r>
            <a:r>
              <a:rPr sz="2400" dirty="0">
                <a:latin typeface="Arial MT"/>
                <a:cs typeface="Arial MT"/>
              </a:rPr>
              <a:t>are</a:t>
            </a:r>
            <a:r>
              <a:rPr sz="2400" spc="-60" dirty="0">
                <a:latin typeface="Arial MT"/>
                <a:cs typeface="Arial MT"/>
              </a:rPr>
              <a:t> </a:t>
            </a:r>
            <a:r>
              <a:rPr sz="2400" spc="-10" dirty="0">
                <a:latin typeface="Arial MT"/>
                <a:cs typeface="Arial MT"/>
              </a:rPr>
              <a:t>tremendously</a:t>
            </a:r>
            <a:endParaRPr sz="2400">
              <a:latin typeface="Arial MT"/>
              <a:cs typeface="Arial MT"/>
            </a:endParaRPr>
          </a:p>
          <a:p>
            <a:pPr marL="355600">
              <a:lnSpc>
                <a:spcPct val="100000"/>
              </a:lnSpc>
              <a:spcBef>
                <a:spcPts val="5"/>
              </a:spcBef>
            </a:pPr>
            <a:r>
              <a:rPr sz="2400" spc="-10" dirty="0">
                <a:latin typeface="Arial MT"/>
                <a:cs typeface="Arial MT"/>
              </a:rPr>
              <a:t>useful.</a:t>
            </a:r>
            <a:endParaRPr sz="2400">
              <a:latin typeface="Arial MT"/>
              <a:cs typeface="Arial MT"/>
            </a:endParaRPr>
          </a:p>
          <a:p>
            <a:pPr>
              <a:lnSpc>
                <a:spcPct val="100000"/>
              </a:lnSpc>
              <a:spcBef>
                <a:spcPts val="1270"/>
              </a:spcBef>
            </a:pPr>
            <a:endParaRPr sz="2400">
              <a:latin typeface="Arial MT"/>
              <a:cs typeface="Arial MT"/>
            </a:endParaRPr>
          </a:p>
          <a:p>
            <a:pPr marL="354965" indent="-342265">
              <a:lnSpc>
                <a:spcPct val="100000"/>
              </a:lnSpc>
              <a:buClr>
                <a:srgbClr val="2575B4"/>
              </a:buClr>
              <a:buFont typeface="Wingdings" panose="05000000000000000000"/>
              <a:buChar char=""/>
              <a:tabLst>
                <a:tab pos="354965" algn="l"/>
              </a:tabLst>
            </a:pPr>
            <a:r>
              <a:rPr sz="2400" dirty="0">
                <a:latin typeface="Arial MT"/>
                <a:cs typeface="Arial MT"/>
              </a:rPr>
              <a:t>Create</a:t>
            </a:r>
            <a:r>
              <a:rPr sz="2400" spc="-50"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dictionary</a:t>
            </a:r>
            <a:r>
              <a:rPr sz="2400" spc="-40" dirty="0">
                <a:latin typeface="Arial MT"/>
                <a:cs typeface="Arial MT"/>
              </a:rPr>
              <a:t> </a:t>
            </a:r>
            <a:r>
              <a:rPr sz="2400" dirty="0">
                <a:latin typeface="Arial MT"/>
                <a:cs typeface="Arial MT"/>
              </a:rPr>
              <a:t>with</a:t>
            </a:r>
            <a:r>
              <a:rPr sz="2400" spc="-35"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pair</a:t>
            </a:r>
            <a:r>
              <a:rPr sz="2400" spc="-50" dirty="0">
                <a:latin typeface="Arial MT"/>
                <a:cs typeface="Arial MT"/>
              </a:rPr>
              <a:t> </a:t>
            </a:r>
            <a:r>
              <a:rPr sz="2400" dirty="0">
                <a:latin typeface="Arial MT"/>
                <a:cs typeface="Arial MT"/>
              </a:rPr>
              <a:t>of</a:t>
            </a:r>
            <a:r>
              <a:rPr sz="2400" spc="-50" dirty="0">
                <a:latin typeface="Arial MT"/>
                <a:cs typeface="Arial MT"/>
              </a:rPr>
              <a:t> </a:t>
            </a:r>
            <a:r>
              <a:rPr sz="2400" dirty="0">
                <a:latin typeface="Arial MT"/>
                <a:cs typeface="Arial MT"/>
              </a:rPr>
              <a:t>curly</a:t>
            </a:r>
            <a:r>
              <a:rPr sz="2400" spc="-50" dirty="0">
                <a:latin typeface="Arial MT"/>
                <a:cs typeface="Arial MT"/>
              </a:rPr>
              <a:t> </a:t>
            </a:r>
            <a:r>
              <a:rPr sz="2400" spc="-10" dirty="0">
                <a:latin typeface="Arial MT"/>
                <a:cs typeface="Arial MT"/>
              </a:rPr>
              <a:t>braces:</a:t>
            </a:r>
            <a:endParaRPr sz="2400">
              <a:latin typeface="Arial MT"/>
              <a:cs typeface="Arial MT"/>
            </a:endParaRPr>
          </a:p>
          <a:p>
            <a:pPr marL="600075" algn="ctr">
              <a:lnSpc>
                <a:spcPct val="100000"/>
              </a:lnSpc>
              <a:spcBef>
                <a:spcPts val="750"/>
              </a:spcBef>
            </a:pPr>
            <a:r>
              <a:rPr sz="2000" dirty="0">
                <a:latin typeface="Courier New" panose="02070309020205020404"/>
                <a:cs typeface="Courier New" panose="02070309020205020404"/>
              </a:rPr>
              <a:t>x</a:t>
            </a:r>
            <a:r>
              <a:rPr sz="2000" spc="235" dirty="0">
                <a:latin typeface="Courier New" panose="02070309020205020404"/>
                <a:cs typeface="Courier New" panose="02070309020205020404"/>
              </a:rPr>
              <a:t> </a:t>
            </a:r>
            <a:r>
              <a:rPr sz="2000" b="1" dirty="0">
                <a:solidFill>
                  <a:srgbClr val="000080"/>
                </a:solidFill>
                <a:latin typeface="Courier New" panose="02070309020205020404"/>
                <a:cs typeface="Courier New" panose="02070309020205020404"/>
              </a:rPr>
              <a:t>=</a:t>
            </a:r>
            <a:r>
              <a:rPr sz="2000" b="1" spc="235" dirty="0">
                <a:solidFill>
                  <a:srgbClr val="000080"/>
                </a:solidFill>
                <a:latin typeface="Courier New" panose="02070309020205020404"/>
                <a:cs typeface="Courier New" panose="02070309020205020404"/>
              </a:rPr>
              <a:t> </a:t>
            </a:r>
            <a:r>
              <a:rPr sz="2000" b="1" spc="-35" dirty="0">
                <a:solidFill>
                  <a:srgbClr val="000080"/>
                </a:solidFill>
                <a:latin typeface="Courier New" panose="02070309020205020404"/>
                <a:cs typeface="Courier New" panose="02070309020205020404"/>
              </a:rPr>
              <a:t>{}</a:t>
            </a:r>
            <a:endParaRPr sz="2000">
              <a:latin typeface="Courier New" panose="02070309020205020404"/>
              <a:cs typeface="Courier New" panose="02070309020205020404"/>
            </a:endParaRPr>
          </a:p>
          <a:p>
            <a:pPr marL="354965" indent="-342265">
              <a:lnSpc>
                <a:spcPct val="100000"/>
              </a:lnSpc>
              <a:spcBef>
                <a:spcPts val="885"/>
              </a:spcBef>
              <a:buClr>
                <a:srgbClr val="2575B4"/>
              </a:buClr>
              <a:buFont typeface="Wingdings" panose="05000000000000000000"/>
              <a:buChar char=""/>
              <a:tabLst>
                <a:tab pos="354965" algn="l"/>
              </a:tabLst>
            </a:pPr>
            <a:r>
              <a:rPr sz="2400" dirty="0">
                <a:latin typeface="Arial MT"/>
                <a:cs typeface="Arial MT"/>
              </a:rPr>
              <a:t>Dictionaries</a:t>
            </a:r>
            <a:r>
              <a:rPr sz="2400" spc="-45" dirty="0">
                <a:latin typeface="Arial MT"/>
                <a:cs typeface="Arial MT"/>
              </a:rPr>
              <a:t> </a:t>
            </a:r>
            <a:r>
              <a:rPr sz="2400" dirty="0">
                <a:latin typeface="Arial MT"/>
                <a:cs typeface="Arial MT"/>
              </a:rPr>
              <a:t>store</a:t>
            </a:r>
            <a:r>
              <a:rPr sz="2400" spc="-80" dirty="0">
                <a:latin typeface="Arial MT"/>
                <a:cs typeface="Arial MT"/>
              </a:rPr>
              <a:t> </a:t>
            </a:r>
            <a:r>
              <a:rPr sz="2400" i="1" dirty="0">
                <a:latin typeface="Arial" panose="020B0604020202020204"/>
                <a:cs typeface="Arial" panose="020B0604020202020204"/>
              </a:rPr>
              <a:t>values</a:t>
            </a:r>
            <a:r>
              <a:rPr sz="2400" i="1" spc="-60" dirty="0">
                <a:latin typeface="Arial" panose="020B0604020202020204"/>
                <a:cs typeface="Arial" panose="020B0604020202020204"/>
              </a:rPr>
              <a:t> </a:t>
            </a:r>
            <a:r>
              <a:rPr sz="2400" dirty="0">
                <a:latin typeface="Arial MT"/>
                <a:cs typeface="Arial MT"/>
              </a:rPr>
              <a:t>and</a:t>
            </a:r>
            <a:r>
              <a:rPr sz="2400" spc="-70" dirty="0">
                <a:latin typeface="Arial MT"/>
                <a:cs typeface="Arial MT"/>
              </a:rPr>
              <a:t> </a:t>
            </a:r>
            <a:r>
              <a:rPr sz="2400" dirty="0">
                <a:latin typeface="Arial MT"/>
                <a:cs typeface="Arial MT"/>
              </a:rPr>
              <a:t>are</a:t>
            </a:r>
            <a:r>
              <a:rPr sz="2400" spc="-75" dirty="0">
                <a:latin typeface="Arial MT"/>
                <a:cs typeface="Arial MT"/>
              </a:rPr>
              <a:t> </a:t>
            </a:r>
            <a:r>
              <a:rPr sz="2400" dirty="0">
                <a:latin typeface="Arial MT"/>
                <a:cs typeface="Arial MT"/>
              </a:rPr>
              <a:t>indexed</a:t>
            </a:r>
            <a:r>
              <a:rPr sz="2400" spc="-45" dirty="0">
                <a:latin typeface="Arial MT"/>
                <a:cs typeface="Arial MT"/>
              </a:rPr>
              <a:t> </a:t>
            </a:r>
            <a:r>
              <a:rPr sz="2400" dirty="0">
                <a:latin typeface="Arial MT"/>
                <a:cs typeface="Arial MT"/>
              </a:rPr>
              <a:t>with</a:t>
            </a:r>
            <a:r>
              <a:rPr sz="2400" spc="-55" dirty="0">
                <a:latin typeface="Arial MT"/>
                <a:cs typeface="Arial MT"/>
              </a:rPr>
              <a:t> </a:t>
            </a:r>
            <a:r>
              <a:rPr sz="2400" i="1" spc="-20" dirty="0">
                <a:latin typeface="Arial" panose="020B0604020202020204"/>
                <a:cs typeface="Arial" panose="020B0604020202020204"/>
              </a:rPr>
              <a:t>keys</a:t>
            </a:r>
            <a:endParaRPr sz="2400">
              <a:latin typeface="Arial" panose="020B0604020202020204"/>
              <a:cs typeface="Arial" panose="020B0604020202020204"/>
            </a:endParaRPr>
          </a:p>
          <a:p>
            <a:pPr>
              <a:lnSpc>
                <a:spcPct val="100000"/>
              </a:lnSpc>
              <a:spcBef>
                <a:spcPts val="1270"/>
              </a:spcBef>
              <a:buClr>
                <a:srgbClr val="2575B4"/>
              </a:buClr>
              <a:buFont typeface="Wingdings" panose="05000000000000000000"/>
              <a:buChar char=""/>
            </a:pPr>
            <a:endParaRPr sz="2400">
              <a:latin typeface="Arial" panose="020B0604020202020204"/>
              <a:cs typeface="Arial" panose="020B0604020202020204"/>
            </a:endParaRPr>
          </a:p>
          <a:p>
            <a:pPr marL="354965" indent="-342265">
              <a:lnSpc>
                <a:spcPct val="100000"/>
              </a:lnSpc>
              <a:buClr>
                <a:srgbClr val="2575B4"/>
              </a:buClr>
              <a:buFont typeface="Wingdings" panose="05000000000000000000"/>
              <a:buChar char=""/>
              <a:tabLst>
                <a:tab pos="354965" algn="l"/>
              </a:tabLst>
            </a:pPr>
            <a:r>
              <a:rPr sz="2400" dirty="0">
                <a:latin typeface="Arial MT"/>
                <a:cs typeface="Arial MT"/>
              </a:rPr>
              <a:t>Create</a:t>
            </a:r>
            <a:r>
              <a:rPr sz="2400" spc="-65" dirty="0">
                <a:latin typeface="Arial MT"/>
                <a:cs typeface="Arial MT"/>
              </a:rPr>
              <a:t> </a:t>
            </a:r>
            <a:r>
              <a:rPr sz="2400" dirty="0">
                <a:latin typeface="Arial MT"/>
                <a:cs typeface="Arial MT"/>
              </a:rPr>
              <a:t>a</a:t>
            </a:r>
            <a:r>
              <a:rPr sz="2400" spc="-65" dirty="0">
                <a:latin typeface="Arial MT"/>
                <a:cs typeface="Arial MT"/>
              </a:rPr>
              <a:t> </a:t>
            </a:r>
            <a:r>
              <a:rPr sz="2400" dirty="0">
                <a:latin typeface="Arial MT"/>
                <a:cs typeface="Arial MT"/>
              </a:rPr>
              <a:t>dictionary</a:t>
            </a:r>
            <a:r>
              <a:rPr sz="2400" spc="-50" dirty="0">
                <a:latin typeface="Arial MT"/>
                <a:cs typeface="Arial MT"/>
              </a:rPr>
              <a:t> </a:t>
            </a:r>
            <a:r>
              <a:rPr sz="2400" dirty="0">
                <a:latin typeface="Arial MT"/>
                <a:cs typeface="Arial MT"/>
              </a:rPr>
              <a:t>with</a:t>
            </a:r>
            <a:r>
              <a:rPr sz="2400" spc="-50" dirty="0">
                <a:latin typeface="Arial MT"/>
                <a:cs typeface="Arial MT"/>
              </a:rPr>
              <a:t> </a:t>
            </a:r>
            <a:r>
              <a:rPr sz="2400" dirty="0">
                <a:latin typeface="Arial MT"/>
                <a:cs typeface="Arial MT"/>
              </a:rPr>
              <a:t>some</a:t>
            </a:r>
            <a:r>
              <a:rPr sz="2400" spc="-65" dirty="0">
                <a:latin typeface="Arial MT"/>
                <a:cs typeface="Arial MT"/>
              </a:rPr>
              <a:t> </a:t>
            </a:r>
            <a:r>
              <a:rPr sz="2400" dirty="0">
                <a:latin typeface="Arial MT"/>
                <a:cs typeface="Arial MT"/>
              </a:rPr>
              <a:t>initial</a:t>
            </a:r>
            <a:r>
              <a:rPr sz="2400" spc="-50" dirty="0">
                <a:latin typeface="Arial MT"/>
                <a:cs typeface="Arial MT"/>
              </a:rPr>
              <a:t> </a:t>
            </a:r>
            <a:r>
              <a:rPr sz="2400" spc="-10" dirty="0">
                <a:latin typeface="Arial MT"/>
                <a:cs typeface="Arial MT"/>
              </a:rPr>
              <a:t>values:</a:t>
            </a:r>
            <a:endParaRPr sz="2400">
              <a:latin typeface="Arial MT"/>
              <a:cs typeface="Arial MT"/>
            </a:endParaRPr>
          </a:p>
          <a:p>
            <a:pPr>
              <a:lnSpc>
                <a:spcPct val="100000"/>
              </a:lnSpc>
              <a:spcBef>
                <a:spcPts val="1210"/>
              </a:spcBef>
            </a:pPr>
            <a:endParaRPr sz="2400">
              <a:latin typeface="Arial MT"/>
              <a:cs typeface="Arial MT"/>
            </a:endParaRPr>
          </a:p>
          <a:p>
            <a:pPr marR="450215" algn="ctr">
              <a:lnSpc>
                <a:spcPct val="100000"/>
              </a:lnSpc>
            </a:pPr>
            <a:r>
              <a:rPr sz="2000" dirty="0">
                <a:latin typeface="Courier New" panose="02070309020205020404"/>
                <a:cs typeface="Courier New" panose="02070309020205020404"/>
              </a:rPr>
              <a:t>x</a:t>
            </a:r>
            <a:r>
              <a:rPr sz="2000" spc="-45" dirty="0">
                <a:latin typeface="Courier New" panose="02070309020205020404"/>
                <a:cs typeface="Courier New" panose="02070309020205020404"/>
              </a:rPr>
              <a:t> </a:t>
            </a:r>
            <a:r>
              <a:rPr sz="2000" b="1" dirty="0">
                <a:solidFill>
                  <a:srgbClr val="000080"/>
                </a:solidFill>
                <a:latin typeface="Courier New" panose="02070309020205020404"/>
                <a:cs typeface="Courier New" panose="02070309020205020404"/>
              </a:rPr>
              <a:t>=</a:t>
            </a:r>
            <a:r>
              <a:rPr sz="2000" b="1" spc="-30" dirty="0">
                <a:solidFill>
                  <a:srgbClr val="000080"/>
                </a:solidFill>
                <a:latin typeface="Courier New" panose="02070309020205020404"/>
                <a:cs typeface="Courier New" panose="02070309020205020404"/>
              </a:rPr>
              <a:t> </a:t>
            </a:r>
            <a:r>
              <a:rPr sz="2000" b="1" dirty="0">
                <a:solidFill>
                  <a:srgbClr val="000080"/>
                </a:solidFill>
                <a:latin typeface="Courier New" panose="02070309020205020404"/>
                <a:cs typeface="Courier New" panose="02070309020205020404"/>
              </a:rPr>
              <a:t>{</a:t>
            </a:r>
            <a:r>
              <a:rPr sz="2000" dirty="0">
                <a:solidFill>
                  <a:srgbClr val="808080"/>
                </a:solidFill>
                <a:latin typeface="Courier New" panose="02070309020205020404"/>
                <a:cs typeface="Courier New" panose="02070309020205020404"/>
              </a:rPr>
              <a:t>'a_key'</a:t>
            </a:r>
            <a:r>
              <a:rPr sz="2000" b="1" dirty="0">
                <a:solidFill>
                  <a:srgbClr val="000080"/>
                </a:solidFill>
                <a:latin typeface="Courier New" panose="02070309020205020404"/>
                <a:cs typeface="Courier New" panose="02070309020205020404"/>
              </a:rPr>
              <a:t>:</a:t>
            </a:r>
            <a:r>
              <a:rPr sz="2000" dirty="0">
                <a:solidFill>
                  <a:srgbClr val="FF0000"/>
                </a:solidFill>
                <a:latin typeface="Courier New" panose="02070309020205020404"/>
                <a:cs typeface="Courier New" panose="02070309020205020404"/>
              </a:rPr>
              <a:t>55</a:t>
            </a:r>
            <a:r>
              <a:rPr sz="2000" b="1" dirty="0">
                <a:solidFill>
                  <a:srgbClr val="000080"/>
                </a:solidFill>
                <a:latin typeface="Courier New" panose="02070309020205020404"/>
                <a:cs typeface="Courier New" panose="02070309020205020404"/>
              </a:rPr>
              <a:t>,</a:t>
            </a:r>
            <a:r>
              <a:rPr sz="2000" b="1" spc="-35" dirty="0">
                <a:solidFill>
                  <a:srgbClr val="000080"/>
                </a:solidFill>
                <a:latin typeface="Courier New" panose="02070309020205020404"/>
                <a:cs typeface="Courier New" panose="02070309020205020404"/>
              </a:rPr>
              <a:t> </a:t>
            </a:r>
            <a:r>
              <a:rPr sz="2000" dirty="0">
                <a:solidFill>
                  <a:srgbClr val="FF0000"/>
                </a:solidFill>
                <a:latin typeface="Courier New" panose="02070309020205020404"/>
                <a:cs typeface="Courier New" panose="02070309020205020404"/>
              </a:rPr>
              <a:t>100</a:t>
            </a:r>
            <a:r>
              <a:rPr sz="2000" b="1" dirty="0">
                <a:solidFill>
                  <a:srgbClr val="000080"/>
                </a:solidFill>
                <a:latin typeface="Courier New" panose="02070309020205020404"/>
                <a:cs typeface="Courier New" panose="02070309020205020404"/>
              </a:rPr>
              <a:t>:</a:t>
            </a:r>
            <a:r>
              <a:rPr sz="2000" dirty="0">
                <a:solidFill>
                  <a:srgbClr val="808080"/>
                </a:solidFill>
                <a:latin typeface="Courier New" panose="02070309020205020404"/>
                <a:cs typeface="Courier New" panose="02070309020205020404"/>
              </a:rPr>
              <a:t>'a_value'</a:t>
            </a:r>
            <a:r>
              <a:rPr sz="2000" b="1" dirty="0">
                <a:solidFill>
                  <a:srgbClr val="000080"/>
                </a:solidFill>
                <a:latin typeface="Courier New" panose="02070309020205020404"/>
                <a:cs typeface="Courier New" panose="02070309020205020404"/>
              </a:rPr>
              <a:t>,</a:t>
            </a:r>
            <a:r>
              <a:rPr sz="2000" b="1" spc="-30" dirty="0">
                <a:solidFill>
                  <a:srgbClr val="000080"/>
                </a:solidFill>
                <a:latin typeface="Courier New" panose="02070309020205020404"/>
                <a:cs typeface="Courier New" panose="02070309020205020404"/>
              </a:rPr>
              <a:t> </a:t>
            </a:r>
            <a:r>
              <a:rPr sz="2000" spc="-10" dirty="0">
                <a:solidFill>
                  <a:srgbClr val="FF0000"/>
                </a:solidFill>
                <a:latin typeface="Courier New" panose="02070309020205020404"/>
                <a:cs typeface="Courier New" panose="02070309020205020404"/>
              </a:rPr>
              <a:t>4.1</a:t>
            </a:r>
            <a:r>
              <a:rPr sz="2000" b="1" spc="-10" dirty="0">
                <a:solidFill>
                  <a:srgbClr val="000080"/>
                </a:solidFill>
                <a:latin typeface="Courier New" panose="02070309020205020404"/>
                <a:cs typeface="Courier New" panose="02070309020205020404"/>
              </a:rPr>
              <a:t>:[</a:t>
            </a:r>
            <a:r>
              <a:rPr sz="2000" spc="-10" dirty="0">
                <a:solidFill>
                  <a:srgbClr val="FF0000"/>
                </a:solidFill>
                <a:latin typeface="Courier New" panose="02070309020205020404"/>
                <a:cs typeface="Courier New" panose="02070309020205020404"/>
              </a:rPr>
              <a:t>5</a:t>
            </a:r>
            <a:r>
              <a:rPr sz="2000" b="1" spc="-10" dirty="0">
                <a:solidFill>
                  <a:srgbClr val="000080"/>
                </a:solidFill>
                <a:latin typeface="Courier New" panose="02070309020205020404"/>
                <a:cs typeface="Courier New" panose="02070309020205020404"/>
              </a:rPr>
              <a:t>,</a:t>
            </a:r>
            <a:r>
              <a:rPr sz="2000" spc="-10" dirty="0">
                <a:solidFill>
                  <a:srgbClr val="FF0000"/>
                </a:solidFill>
                <a:latin typeface="Courier New" panose="02070309020205020404"/>
                <a:cs typeface="Courier New" panose="02070309020205020404"/>
              </a:rPr>
              <a:t>6</a:t>
            </a:r>
            <a:r>
              <a:rPr sz="2000" b="1" spc="-10" dirty="0">
                <a:solidFill>
                  <a:srgbClr val="000080"/>
                </a:solidFill>
                <a:latin typeface="Courier New" panose="02070309020205020404"/>
                <a:cs typeface="Courier New" panose="02070309020205020404"/>
              </a:rPr>
              <a:t>,</a:t>
            </a:r>
            <a:r>
              <a:rPr sz="2000" spc="-10" dirty="0">
                <a:solidFill>
                  <a:srgbClr val="FF0000"/>
                </a:solidFill>
                <a:latin typeface="Courier New" panose="02070309020205020404"/>
                <a:cs typeface="Courier New" panose="02070309020205020404"/>
              </a:rPr>
              <a:t>7</a:t>
            </a:r>
            <a:r>
              <a:rPr sz="2000" b="1" spc="-10" dirty="0">
                <a:solidFill>
                  <a:srgbClr val="000080"/>
                </a:solidFill>
                <a:latin typeface="Courier New" panose="02070309020205020404"/>
                <a:cs typeface="Courier New" panose="02070309020205020404"/>
              </a:rPr>
              <a:t>]}</a:t>
            </a:r>
            <a:endParaRPr sz="2000">
              <a:latin typeface="Courier New" panose="02070309020205020404"/>
              <a:cs typeface="Courier New" panose="02070309020205020404"/>
            </a:endParaRPr>
          </a:p>
        </p:txBody>
      </p:sp>
      <p:sp>
        <p:nvSpPr>
          <p:cNvPr id="4" name="Date Placeholder 3"/>
          <p:cNvSpPr>
            <a:spLocks noGrp="1"/>
          </p:cNvSpPr>
          <p:nvPr>
            <p:ph type="dt" sz="half" idx="10"/>
          </p:nvPr>
        </p:nvSpPr>
        <p:spPr/>
        <p:txBody>
          <a:bodyPr/>
          <a:p>
            <a:fld id="{63A1C593-65D0-4073-BCC9-577B9352EA97}" type="datetime1">
              <a:rPr lang="en-US" smtClean="0"/>
            </a:fld>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690" y="452755"/>
            <a:ext cx="11522710" cy="938530"/>
          </a:xfrm>
          <a:prstGeom prst="rect">
            <a:avLst/>
          </a:prstGeom>
        </p:spPr>
        <p:txBody>
          <a:bodyPr vert="horz" wrap="square" lIns="0" tIns="412877" rIns="0" bIns="0" rtlCol="0">
            <a:noAutofit/>
          </a:bodyPr>
          <a:lstStyle/>
          <a:p>
            <a:pPr marL="92075">
              <a:lnSpc>
                <a:spcPct val="100000"/>
              </a:lnSpc>
              <a:spcBef>
                <a:spcPts val="100"/>
              </a:spcBef>
            </a:pPr>
            <a:r>
              <a:rPr dirty="0"/>
              <a:t>Spyder</a:t>
            </a:r>
            <a:r>
              <a:rPr spc="-20" dirty="0"/>
              <a:t> </a:t>
            </a:r>
            <a:r>
              <a:rPr dirty="0"/>
              <a:t>–</a:t>
            </a:r>
            <a:r>
              <a:rPr spc="-15" dirty="0"/>
              <a:t> </a:t>
            </a:r>
            <a:r>
              <a:rPr dirty="0"/>
              <a:t>a</a:t>
            </a:r>
            <a:r>
              <a:rPr spc="-15" dirty="0"/>
              <a:t> </a:t>
            </a:r>
            <a:r>
              <a:rPr dirty="0"/>
              <a:t>Python</a:t>
            </a:r>
            <a:r>
              <a:rPr spc="-10" dirty="0"/>
              <a:t> </a:t>
            </a:r>
            <a:r>
              <a:rPr dirty="0"/>
              <a:t>development</a:t>
            </a:r>
            <a:r>
              <a:rPr spc="-35" dirty="0"/>
              <a:t> </a:t>
            </a:r>
            <a:r>
              <a:rPr spc="-10" dirty="0"/>
              <a:t>environment</a:t>
            </a:r>
            <a:endParaRPr spc="-10" dirty="0"/>
          </a:p>
        </p:txBody>
      </p:sp>
      <p:sp>
        <p:nvSpPr>
          <p:cNvPr id="3" name="object 3"/>
          <p:cNvSpPr txBox="1"/>
          <p:nvPr/>
        </p:nvSpPr>
        <p:spPr>
          <a:xfrm>
            <a:off x="891641" y="1778462"/>
            <a:ext cx="3827779" cy="3267710"/>
          </a:xfrm>
          <a:prstGeom prst="rect">
            <a:avLst/>
          </a:prstGeom>
        </p:spPr>
        <p:txBody>
          <a:bodyPr vert="horz" wrap="square" lIns="0" tIns="88265" rIns="0" bIns="0" rtlCol="0">
            <a:spAutoFit/>
          </a:bodyPr>
          <a:lstStyle/>
          <a:p>
            <a:pPr marL="354965" indent="-342265">
              <a:lnSpc>
                <a:spcPct val="100000"/>
              </a:lnSpc>
              <a:spcBef>
                <a:spcPts val="695"/>
              </a:spcBef>
              <a:buClr>
                <a:srgbClr val="2575B4"/>
              </a:buClr>
              <a:buFont typeface="Wingdings" panose="05000000000000000000"/>
              <a:buChar char=""/>
              <a:tabLst>
                <a:tab pos="354965" algn="l"/>
              </a:tabLst>
            </a:pPr>
            <a:r>
              <a:rPr sz="2400" spc="-10" dirty="0">
                <a:latin typeface="Arial MT"/>
                <a:cs typeface="Arial MT"/>
              </a:rPr>
              <a:t>Pros:</a:t>
            </a:r>
            <a:endParaRPr sz="2400">
              <a:latin typeface="Arial MT"/>
              <a:cs typeface="Arial MT"/>
            </a:endParaRPr>
          </a:p>
          <a:p>
            <a:pPr marL="756285" lvl="1" indent="-286385">
              <a:lnSpc>
                <a:spcPct val="100000"/>
              </a:lnSpc>
              <a:spcBef>
                <a:spcPts val="450"/>
              </a:spcBef>
              <a:buClr>
                <a:srgbClr val="2575B4"/>
              </a:buClr>
              <a:buFont typeface="Wingdings" panose="05000000000000000000"/>
              <a:buChar char=""/>
              <a:tabLst>
                <a:tab pos="756285" algn="l"/>
              </a:tabLst>
            </a:pPr>
            <a:r>
              <a:rPr sz="1800" dirty="0">
                <a:latin typeface="Arial MT"/>
                <a:cs typeface="Arial MT"/>
              </a:rPr>
              <a:t>Faster </a:t>
            </a:r>
            <a:r>
              <a:rPr sz="1800" spc="-10" dirty="0">
                <a:latin typeface="Arial MT"/>
                <a:cs typeface="Arial MT"/>
              </a:rPr>
              <a:t>development</a:t>
            </a:r>
            <a:endParaRPr sz="1800">
              <a:latin typeface="Arial MT"/>
              <a:cs typeface="Arial MT"/>
            </a:endParaRPr>
          </a:p>
          <a:p>
            <a:pPr marL="756285" lvl="1" indent="-286385">
              <a:lnSpc>
                <a:spcPct val="100000"/>
              </a:lnSpc>
              <a:spcBef>
                <a:spcPts val="430"/>
              </a:spcBef>
              <a:buClr>
                <a:srgbClr val="2575B4"/>
              </a:buClr>
              <a:buFont typeface="Wingdings" panose="05000000000000000000"/>
              <a:buChar char=""/>
              <a:tabLst>
                <a:tab pos="756285" algn="l"/>
              </a:tabLst>
            </a:pPr>
            <a:r>
              <a:rPr sz="1800" dirty="0">
                <a:latin typeface="Arial MT"/>
                <a:cs typeface="Arial MT"/>
              </a:rPr>
              <a:t>Easier</a:t>
            </a:r>
            <a:r>
              <a:rPr sz="1800" spc="-35" dirty="0">
                <a:latin typeface="Arial MT"/>
                <a:cs typeface="Arial MT"/>
              </a:rPr>
              <a:t> </a:t>
            </a:r>
            <a:r>
              <a:rPr sz="1800" spc="-10" dirty="0">
                <a:latin typeface="Arial MT"/>
                <a:cs typeface="Arial MT"/>
              </a:rPr>
              <a:t>debugging!</a:t>
            </a:r>
            <a:endParaRPr sz="1800">
              <a:latin typeface="Arial MT"/>
              <a:cs typeface="Arial MT"/>
            </a:endParaRPr>
          </a:p>
          <a:p>
            <a:pPr marL="756285" lvl="1" indent="-286385">
              <a:lnSpc>
                <a:spcPct val="100000"/>
              </a:lnSpc>
              <a:spcBef>
                <a:spcPts val="435"/>
              </a:spcBef>
              <a:buClr>
                <a:srgbClr val="2575B4"/>
              </a:buClr>
              <a:buFont typeface="Wingdings" panose="05000000000000000000"/>
              <a:buChar char=""/>
              <a:tabLst>
                <a:tab pos="756285" algn="l"/>
              </a:tabLst>
            </a:pPr>
            <a:r>
              <a:rPr sz="1800" dirty="0">
                <a:latin typeface="Arial MT"/>
                <a:cs typeface="Arial MT"/>
              </a:rPr>
              <a:t>Helps</a:t>
            </a:r>
            <a:r>
              <a:rPr sz="1800" spc="-30" dirty="0">
                <a:latin typeface="Arial MT"/>
                <a:cs typeface="Arial MT"/>
              </a:rPr>
              <a:t> </a:t>
            </a:r>
            <a:r>
              <a:rPr sz="1800" dirty="0">
                <a:latin typeface="Arial MT"/>
                <a:cs typeface="Arial MT"/>
              </a:rPr>
              <a:t>organize</a:t>
            </a:r>
            <a:r>
              <a:rPr sz="1800" spc="-20" dirty="0">
                <a:latin typeface="Arial MT"/>
                <a:cs typeface="Arial MT"/>
              </a:rPr>
              <a:t> code</a:t>
            </a:r>
            <a:endParaRPr sz="1800">
              <a:latin typeface="Arial MT"/>
              <a:cs typeface="Arial MT"/>
            </a:endParaRPr>
          </a:p>
          <a:p>
            <a:pPr lvl="1">
              <a:lnSpc>
                <a:spcPct val="100000"/>
              </a:lnSpc>
              <a:spcBef>
                <a:spcPts val="1950"/>
              </a:spcBef>
              <a:buClr>
                <a:srgbClr val="2575B4"/>
              </a:buClr>
              <a:buFont typeface="Wingdings" panose="05000000000000000000"/>
              <a:buChar char=""/>
            </a:pPr>
            <a:endParaRPr sz="1800">
              <a:latin typeface="Arial MT"/>
              <a:cs typeface="Arial MT"/>
            </a:endParaRPr>
          </a:p>
          <a:p>
            <a:pPr marL="354965" indent="-342265">
              <a:lnSpc>
                <a:spcPct val="100000"/>
              </a:lnSpc>
              <a:buClr>
                <a:srgbClr val="2575B4"/>
              </a:buClr>
              <a:buFont typeface="Wingdings" panose="05000000000000000000"/>
              <a:buChar char=""/>
              <a:tabLst>
                <a:tab pos="354965" algn="l"/>
              </a:tabLst>
            </a:pPr>
            <a:r>
              <a:rPr sz="2400" spc="-20" dirty="0">
                <a:latin typeface="Arial MT"/>
                <a:cs typeface="Arial MT"/>
              </a:rPr>
              <a:t>Cons</a:t>
            </a:r>
            <a:endParaRPr sz="2400">
              <a:latin typeface="Arial MT"/>
              <a:cs typeface="Arial MT"/>
            </a:endParaRPr>
          </a:p>
          <a:p>
            <a:pPr marL="756285" lvl="1" indent="-286385">
              <a:lnSpc>
                <a:spcPct val="100000"/>
              </a:lnSpc>
              <a:spcBef>
                <a:spcPts val="445"/>
              </a:spcBef>
              <a:buClr>
                <a:srgbClr val="2575B4"/>
              </a:buClr>
              <a:buFont typeface="Wingdings" panose="05000000000000000000"/>
              <a:buChar char=""/>
              <a:tabLst>
                <a:tab pos="756285" algn="l"/>
              </a:tabLst>
            </a:pPr>
            <a:r>
              <a:rPr sz="1800" dirty="0">
                <a:latin typeface="Arial MT"/>
                <a:cs typeface="Arial MT"/>
              </a:rPr>
              <a:t>Learning</a:t>
            </a:r>
            <a:r>
              <a:rPr sz="1800" spc="-30" dirty="0">
                <a:latin typeface="Arial MT"/>
                <a:cs typeface="Arial MT"/>
              </a:rPr>
              <a:t> </a:t>
            </a:r>
            <a:r>
              <a:rPr sz="1800" spc="-10" dirty="0">
                <a:latin typeface="Arial MT"/>
                <a:cs typeface="Arial MT"/>
              </a:rPr>
              <a:t>curve</a:t>
            </a:r>
            <a:endParaRPr sz="1800">
              <a:latin typeface="Arial MT"/>
              <a:cs typeface="Arial MT"/>
            </a:endParaRPr>
          </a:p>
          <a:p>
            <a:pPr marL="756285" marR="5080" lvl="1" indent="-287020">
              <a:lnSpc>
                <a:spcPct val="100000"/>
              </a:lnSpc>
              <a:spcBef>
                <a:spcPts val="430"/>
              </a:spcBef>
              <a:buClr>
                <a:srgbClr val="2575B4"/>
              </a:buClr>
              <a:buFont typeface="Wingdings" panose="05000000000000000000"/>
              <a:buChar char=""/>
              <a:tabLst>
                <a:tab pos="756285" algn="l"/>
              </a:tabLst>
            </a:pPr>
            <a:r>
              <a:rPr sz="1800" dirty="0">
                <a:latin typeface="Arial MT"/>
                <a:cs typeface="Arial MT"/>
              </a:rPr>
              <a:t>Can</a:t>
            </a:r>
            <a:r>
              <a:rPr sz="1800" spc="-20" dirty="0">
                <a:latin typeface="Arial MT"/>
                <a:cs typeface="Arial MT"/>
              </a:rPr>
              <a:t> </a:t>
            </a:r>
            <a:r>
              <a:rPr sz="1800" dirty="0">
                <a:latin typeface="Arial MT"/>
                <a:cs typeface="Arial MT"/>
              </a:rPr>
              <a:t>add</a:t>
            </a:r>
            <a:r>
              <a:rPr sz="1800" spc="-20" dirty="0">
                <a:latin typeface="Arial MT"/>
                <a:cs typeface="Arial MT"/>
              </a:rPr>
              <a:t> </a:t>
            </a:r>
            <a:r>
              <a:rPr sz="1800" dirty="0">
                <a:latin typeface="Arial MT"/>
                <a:cs typeface="Arial MT"/>
              </a:rPr>
              <a:t>complexity to</a:t>
            </a:r>
            <a:r>
              <a:rPr sz="1800" spc="-20" dirty="0">
                <a:latin typeface="Arial MT"/>
                <a:cs typeface="Arial MT"/>
              </a:rPr>
              <a:t> </a:t>
            </a:r>
            <a:r>
              <a:rPr sz="1800" spc="-10" dirty="0">
                <a:latin typeface="Arial MT"/>
                <a:cs typeface="Arial MT"/>
              </a:rPr>
              <a:t>smaller problems</a:t>
            </a:r>
            <a:endParaRPr sz="1800">
              <a:latin typeface="Arial MT"/>
              <a:cs typeface="Arial MT"/>
            </a:endParaRPr>
          </a:p>
        </p:txBody>
      </p:sp>
      <p:pic>
        <p:nvPicPr>
          <p:cNvPr id="4" name="object 4"/>
          <p:cNvPicPr/>
          <p:nvPr/>
        </p:nvPicPr>
        <p:blipFill>
          <a:blip r:embed="rId1" cstate="print"/>
          <a:stretch>
            <a:fillRect/>
          </a:stretch>
        </p:blipFill>
        <p:spPr>
          <a:xfrm>
            <a:off x="5338571" y="1447800"/>
            <a:ext cx="6547104" cy="4858512"/>
          </a:xfrm>
          <a:prstGeom prst="rect">
            <a:avLst/>
          </a:prstGeom>
        </p:spPr>
      </p:pic>
      <p:sp>
        <p:nvSpPr>
          <p:cNvPr id="5" name="Date Placeholder 4"/>
          <p:cNvSpPr>
            <a:spLocks noGrp="1"/>
          </p:cNvSpPr>
          <p:nvPr>
            <p:ph type="dt" sz="half" idx="10"/>
          </p:nvPr>
        </p:nvSpPr>
        <p:spPr/>
        <p:txBody>
          <a:bodyPr/>
          <a:p>
            <a:fld id="{63A1C593-65D0-4073-BCC9-577B9352EA97}" type="datetime1">
              <a:rPr lang="en-US" smtClean="0"/>
            </a:fld>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2644139" y="1435608"/>
            <a:ext cx="6789419" cy="5036820"/>
          </a:xfrm>
          <a:prstGeom prst="rect">
            <a:avLst/>
          </a:prstGeom>
        </p:spPr>
      </p:pic>
      <p:sp>
        <p:nvSpPr>
          <p:cNvPr id="3" name="object 3"/>
          <p:cNvSpPr txBox="1">
            <a:spLocks noGrp="1"/>
          </p:cNvSpPr>
          <p:nvPr>
            <p:ph type="title"/>
          </p:nvPr>
        </p:nvSpPr>
        <p:spPr>
          <a:prstGeom prst="rect">
            <a:avLst/>
          </a:prstGeom>
        </p:spPr>
        <p:txBody>
          <a:bodyPr vert="horz" wrap="square" lIns="0" tIns="412877" rIns="0" bIns="0" rtlCol="0">
            <a:spAutoFit/>
          </a:bodyPr>
          <a:lstStyle/>
          <a:p>
            <a:pPr marL="92075">
              <a:lnSpc>
                <a:spcPct val="100000"/>
              </a:lnSpc>
              <a:spcBef>
                <a:spcPts val="100"/>
              </a:spcBef>
            </a:pPr>
            <a:r>
              <a:rPr dirty="0"/>
              <a:t>The</a:t>
            </a:r>
            <a:r>
              <a:rPr spc="-15" dirty="0"/>
              <a:t> </a:t>
            </a:r>
            <a:r>
              <a:rPr dirty="0"/>
              <a:t>Spyder</a:t>
            </a:r>
            <a:r>
              <a:rPr spc="-25" dirty="0"/>
              <a:t> IDE</a:t>
            </a:r>
            <a:endParaRPr spc="-25" dirty="0"/>
          </a:p>
        </p:txBody>
      </p:sp>
      <p:sp>
        <p:nvSpPr>
          <p:cNvPr id="4" name="object 4"/>
          <p:cNvSpPr txBox="1"/>
          <p:nvPr/>
        </p:nvSpPr>
        <p:spPr>
          <a:xfrm>
            <a:off x="3454908" y="4163567"/>
            <a:ext cx="1645920" cy="523240"/>
          </a:xfrm>
          <a:prstGeom prst="rect">
            <a:avLst/>
          </a:prstGeom>
          <a:solidFill>
            <a:srgbClr val="FFF1CC"/>
          </a:solidFill>
        </p:spPr>
        <p:txBody>
          <a:bodyPr vert="horz" wrap="square" lIns="0" tIns="36195" rIns="0" bIns="0" rtlCol="0">
            <a:spAutoFit/>
          </a:bodyPr>
          <a:lstStyle/>
          <a:p>
            <a:pPr marL="92075">
              <a:lnSpc>
                <a:spcPct val="100000"/>
              </a:lnSpc>
              <a:spcBef>
                <a:spcPts val="285"/>
              </a:spcBef>
            </a:pPr>
            <a:r>
              <a:rPr sz="2800" dirty="0">
                <a:latin typeface="Arial MT"/>
                <a:cs typeface="Arial MT"/>
              </a:rPr>
              <a:t>file</a:t>
            </a:r>
            <a:r>
              <a:rPr sz="2800" spc="-50" dirty="0">
                <a:latin typeface="Arial MT"/>
                <a:cs typeface="Arial MT"/>
              </a:rPr>
              <a:t> </a:t>
            </a:r>
            <a:r>
              <a:rPr sz="2800" spc="-10" dirty="0">
                <a:latin typeface="Arial MT"/>
                <a:cs typeface="Arial MT"/>
              </a:rPr>
              <a:t>editor</a:t>
            </a:r>
            <a:endParaRPr sz="2800">
              <a:latin typeface="Arial MT"/>
              <a:cs typeface="Arial MT"/>
            </a:endParaRPr>
          </a:p>
        </p:txBody>
      </p:sp>
      <p:sp>
        <p:nvSpPr>
          <p:cNvPr id="5" name="object 5"/>
          <p:cNvSpPr txBox="1"/>
          <p:nvPr/>
        </p:nvSpPr>
        <p:spPr>
          <a:xfrm>
            <a:off x="6781800" y="5222747"/>
            <a:ext cx="1937385" cy="399415"/>
          </a:xfrm>
          <a:prstGeom prst="rect">
            <a:avLst/>
          </a:prstGeom>
          <a:solidFill>
            <a:srgbClr val="FFF1CC"/>
          </a:solidFill>
        </p:spPr>
        <p:txBody>
          <a:bodyPr vert="horz" wrap="square" lIns="0" tIns="39370" rIns="0" bIns="0" rtlCol="0">
            <a:spAutoFit/>
          </a:bodyPr>
          <a:lstStyle/>
          <a:p>
            <a:pPr marL="91440">
              <a:lnSpc>
                <a:spcPct val="100000"/>
              </a:lnSpc>
              <a:spcBef>
                <a:spcPts val="310"/>
              </a:spcBef>
            </a:pPr>
            <a:r>
              <a:rPr sz="2000" dirty="0">
                <a:latin typeface="Arial MT"/>
                <a:cs typeface="Arial MT"/>
              </a:rPr>
              <a:t>Python</a:t>
            </a:r>
            <a:r>
              <a:rPr sz="2000" spc="-25" dirty="0">
                <a:latin typeface="Arial MT"/>
                <a:cs typeface="Arial MT"/>
              </a:rPr>
              <a:t> </a:t>
            </a:r>
            <a:r>
              <a:rPr sz="2000" spc="-10" dirty="0">
                <a:latin typeface="Arial MT"/>
                <a:cs typeface="Arial MT"/>
              </a:rPr>
              <a:t>console</a:t>
            </a:r>
            <a:endParaRPr sz="2000">
              <a:latin typeface="Arial MT"/>
              <a:cs typeface="Arial MT"/>
            </a:endParaRPr>
          </a:p>
        </p:txBody>
      </p:sp>
      <p:sp>
        <p:nvSpPr>
          <p:cNvPr id="6" name="object 6"/>
          <p:cNvSpPr txBox="1"/>
          <p:nvPr/>
        </p:nvSpPr>
        <p:spPr>
          <a:xfrm>
            <a:off x="6248400" y="3134867"/>
            <a:ext cx="3004185" cy="401320"/>
          </a:xfrm>
          <a:prstGeom prst="rect">
            <a:avLst/>
          </a:prstGeom>
          <a:solidFill>
            <a:srgbClr val="FFF1CC"/>
          </a:solidFill>
        </p:spPr>
        <p:txBody>
          <a:bodyPr vert="horz" wrap="square" lIns="0" tIns="39370" rIns="0" bIns="0" rtlCol="0">
            <a:spAutoFit/>
          </a:bodyPr>
          <a:lstStyle/>
          <a:p>
            <a:pPr marL="92710">
              <a:lnSpc>
                <a:spcPct val="100000"/>
              </a:lnSpc>
              <a:spcBef>
                <a:spcPts val="310"/>
              </a:spcBef>
            </a:pPr>
            <a:r>
              <a:rPr sz="2000" spc="-20" dirty="0">
                <a:latin typeface="Arial MT"/>
                <a:cs typeface="Arial MT"/>
              </a:rPr>
              <a:t>Variable</a:t>
            </a:r>
            <a:r>
              <a:rPr sz="2000" spc="-55" dirty="0">
                <a:latin typeface="Arial MT"/>
                <a:cs typeface="Arial MT"/>
              </a:rPr>
              <a:t> </a:t>
            </a:r>
            <a:r>
              <a:rPr sz="2000" dirty="0">
                <a:latin typeface="Arial MT"/>
                <a:cs typeface="Arial MT"/>
              </a:rPr>
              <a:t>and</a:t>
            </a:r>
            <a:r>
              <a:rPr sz="2000" spc="-50" dirty="0">
                <a:latin typeface="Arial MT"/>
                <a:cs typeface="Arial MT"/>
              </a:rPr>
              <a:t> </a:t>
            </a:r>
            <a:r>
              <a:rPr sz="2000" dirty="0">
                <a:latin typeface="Arial MT"/>
                <a:cs typeface="Arial MT"/>
              </a:rPr>
              <a:t>file</a:t>
            </a:r>
            <a:r>
              <a:rPr sz="2000" spc="-40" dirty="0">
                <a:latin typeface="Arial MT"/>
                <a:cs typeface="Arial MT"/>
              </a:rPr>
              <a:t> </a:t>
            </a:r>
            <a:r>
              <a:rPr sz="2000" spc="-10" dirty="0">
                <a:latin typeface="Arial MT"/>
                <a:cs typeface="Arial MT"/>
              </a:rPr>
              <a:t>explorer</a:t>
            </a:r>
            <a:endParaRPr sz="2000">
              <a:latin typeface="Arial MT"/>
              <a:cs typeface="Arial MT"/>
            </a:endParaRPr>
          </a:p>
        </p:txBody>
      </p:sp>
      <p:sp>
        <p:nvSpPr>
          <p:cNvPr id="7" name="Date Placeholder 6"/>
          <p:cNvSpPr>
            <a:spLocks noGrp="1"/>
          </p:cNvSpPr>
          <p:nvPr>
            <p:ph type="dt" sz="half" idx="10"/>
          </p:nvPr>
        </p:nvSpPr>
        <p:spPr/>
        <p:txBody>
          <a:bodyPr/>
          <a:p>
            <a:fld id="{63A1C593-65D0-4073-BCC9-577B9352EA97}" type="datetime1">
              <a:rPr lang="en-US" smtClean="0"/>
            </a:fld>
            <a:endParaRPr lang="en-US"/>
          </a:p>
        </p:txBody>
      </p:sp>
      <p:sp>
        <p:nvSpPr>
          <p:cNvPr id="8" name="Slide Number Placeholder 7"/>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Libraries for Data Science</a:t>
            </a:r>
            <a:endParaRPr lang="en-US" dirty="0"/>
          </a:p>
        </p:txBody>
      </p:sp>
      <p:sp>
        <p:nvSpPr>
          <p:cNvPr id="3" name="Content Placeholder 2"/>
          <p:cNvSpPr>
            <a:spLocks noGrp="1"/>
          </p:cNvSpPr>
          <p:nvPr>
            <p:ph idx="1"/>
          </p:nvPr>
        </p:nvSpPr>
        <p:spPr/>
        <p:txBody>
          <a:bodyPr/>
          <a:lstStyle/>
          <a:p>
            <a:pPr marL="0" indent="0">
              <a:buNone/>
            </a:pPr>
            <a:r>
              <a:rPr lang="en-US" i="1" dirty="0" err="1" smtClean="0"/>
              <a:t>NumPy</a:t>
            </a:r>
            <a:r>
              <a:rPr lang="en-US" i="1" dirty="0" smtClean="0"/>
              <a:t>:</a:t>
            </a:r>
            <a:endParaRPr lang="en-US" i="1" dirty="0" smtClean="0"/>
          </a:p>
          <a:p>
            <a:pPr lvl="1">
              <a:buFont typeface="Wingdings" panose="05000000000000000000" pitchFamily="2" charset="2"/>
              <a:buChar char="§"/>
            </a:pPr>
            <a:r>
              <a:rPr lang="en-US" dirty="0" smtClean="0"/>
              <a:t>introduces objects for multidimensional arrays and matrices, as well as functions that allow to easily perform advanced mathematical and statistical operations on those objects</a:t>
            </a:r>
            <a:endParaRPr lang="en-US" dirty="0" smtClean="0"/>
          </a:p>
          <a:p>
            <a:pPr lvl="1">
              <a:buFont typeface="Wingdings" panose="05000000000000000000" pitchFamily="2" charset="2"/>
              <a:buChar char="§"/>
            </a:pPr>
            <a:endParaRPr lang="en-US" dirty="0"/>
          </a:p>
          <a:p>
            <a:pPr lvl="1">
              <a:buFont typeface="Wingdings" panose="05000000000000000000" pitchFamily="2" charset="2"/>
              <a:buChar char="§"/>
            </a:pPr>
            <a:r>
              <a:rPr lang="en-US" dirty="0"/>
              <a:t>p</a:t>
            </a:r>
            <a:r>
              <a:rPr lang="en-US" dirty="0" smtClean="0"/>
              <a:t>rovides vectorization of mathematical operations on arrays and matrices which significantly improves the performance</a:t>
            </a:r>
            <a:endParaRPr lang="en-US" dirty="0" smtClean="0"/>
          </a:p>
          <a:p>
            <a:pPr lvl="1">
              <a:buFont typeface="Wingdings" panose="05000000000000000000" pitchFamily="2" charset="2"/>
              <a:buChar char="§"/>
            </a:pPr>
            <a:endParaRPr lang="en-US" dirty="0" smtClean="0"/>
          </a:p>
          <a:p>
            <a:pPr lvl="1">
              <a:buFont typeface="Wingdings" panose="05000000000000000000" pitchFamily="2" charset="2"/>
              <a:buChar char="§"/>
            </a:pPr>
            <a:r>
              <a:rPr lang="en-US" dirty="0" smtClean="0"/>
              <a:t>many other python libraries are built on </a:t>
            </a:r>
            <a:r>
              <a:rPr lang="en-US" dirty="0" err="1" smtClean="0"/>
              <a:t>NumPy</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pic>
        <p:nvPicPr>
          <p:cNvPr id="2050" name="Picture 2" descr="NumP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40823" y="127698"/>
            <a:ext cx="1714500" cy="581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8200" y="5807631"/>
            <a:ext cx="4456176" cy="369332"/>
          </a:xfrm>
          <a:prstGeom prst="rect">
            <a:avLst/>
          </a:prstGeom>
          <a:noFill/>
        </p:spPr>
        <p:txBody>
          <a:bodyPr wrap="square" rtlCol="0">
            <a:spAutoFit/>
          </a:bodyPr>
          <a:lstStyle/>
          <a:p>
            <a:r>
              <a:rPr lang="en-US" b="1" dirty="0" smtClean="0"/>
              <a:t>Link:</a:t>
            </a:r>
            <a:r>
              <a:rPr lang="en-US" dirty="0" smtClean="0"/>
              <a:t> </a:t>
            </a:r>
            <a:r>
              <a:rPr lang="en-US" dirty="0" smtClean="0">
                <a:hlinkClick r:id="rId2"/>
              </a:rPr>
              <a:t>http://www.numpy.org/</a:t>
            </a:r>
            <a:endParaRPr lang="en-US" dirty="0"/>
          </a:p>
        </p:txBody>
      </p:sp>
      <p:sp>
        <p:nvSpPr>
          <p:cNvPr id="6" name="Date Placeholder 5"/>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Libraries for Data Science</a:t>
            </a:r>
            <a:endParaRPr lang="en-US" dirty="0"/>
          </a:p>
        </p:txBody>
      </p:sp>
      <p:sp>
        <p:nvSpPr>
          <p:cNvPr id="3" name="Content Placeholder 2"/>
          <p:cNvSpPr>
            <a:spLocks noGrp="1"/>
          </p:cNvSpPr>
          <p:nvPr>
            <p:ph idx="1"/>
          </p:nvPr>
        </p:nvSpPr>
        <p:spPr/>
        <p:txBody>
          <a:bodyPr/>
          <a:lstStyle/>
          <a:p>
            <a:pPr marL="0" indent="0">
              <a:buNone/>
            </a:pPr>
            <a:r>
              <a:rPr lang="en-US" i="1" dirty="0" err="1" smtClean="0"/>
              <a:t>SciPy</a:t>
            </a:r>
            <a:r>
              <a:rPr lang="en-US" i="1" dirty="0" smtClean="0"/>
              <a:t>:</a:t>
            </a:r>
            <a:endParaRPr lang="en-US" i="1" dirty="0" smtClean="0"/>
          </a:p>
          <a:p>
            <a:pPr lvl="1">
              <a:buFont typeface="Wingdings" panose="05000000000000000000" pitchFamily="2" charset="2"/>
              <a:buChar char="§"/>
            </a:pPr>
            <a:r>
              <a:rPr lang="en-US" dirty="0" smtClean="0"/>
              <a:t>collection of algorithms for linear algebra, differential equations, numerical integration, optimization, statistics and more</a:t>
            </a:r>
            <a:endParaRPr lang="en-US" dirty="0" smtClean="0"/>
          </a:p>
          <a:p>
            <a:pPr lvl="1">
              <a:buFont typeface="Wingdings" panose="05000000000000000000" pitchFamily="2" charset="2"/>
              <a:buChar char="§"/>
            </a:pPr>
            <a:endParaRPr lang="en-US" dirty="0"/>
          </a:p>
          <a:p>
            <a:pPr lvl="1">
              <a:buFont typeface="Wingdings" panose="05000000000000000000" pitchFamily="2" charset="2"/>
              <a:buChar char="§"/>
            </a:pPr>
            <a:r>
              <a:rPr lang="en-US" dirty="0" smtClean="0"/>
              <a:t>part of </a:t>
            </a:r>
            <a:r>
              <a:rPr lang="en-US" dirty="0" err="1" smtClean="0"/>
              <a:t>SciPy</a:t>
            </a:r>
            <a:r>
              <a:rPr lang="en-US" dirty="0" smtClean="0"/>
              <a:t> Stack</a:t>
            </a:r>
            <a:endParaRPr lang="en-US" dirty="0" smtClean="0"/>
          </a:p>
          <a:p>
            <a:pPr lvl="1">
              <a:buFont typeface="Wingdings" panose="05000000000000000000" pitchFamily="2" charset="2"/>
              <a:buChar char="§"/>
            </a:pPr>
            <a:endParaRPr lang="en-US" dirty="0" smtClean="0"/>
          </a:p>
          <a:p>
            <a:pPr lvl="1">
              <a:buFont typeface="Wingdings" panose="05000000000000000000" pitchFamily="2" charset="2"/>
              <a:buChar char="§"/>
            </a:pPr>
            <a:r>
              <a:rPr lang="en-US" dirty="0" smtClean="0"/>
              <a:t>built on </a:t>
            </a:r>
            <a:r>
              <a:rPr lang="en-US" dirty="0" err="1" smtClean="0"/>
              <a:t>NumPy</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1038" r="41257"/>
          <a:stretch>
            <a:fillRect/>
          </a:stretch>
        </p:blipFill>
        <p:spPr>
          <a:xfrm>
            <a:off x="10137648" y="130874"/>
            <a:ext cx="1789176" cy="525232"/>
          </a:xfrm>
          <a:prstGeom prst="rect">
            <a:avLst/>
          </a:prstGeom>
        </p:spPr>
      </p:pic>
      <p:sp>
        <p:nvSpPr>
          <p:cNvPr id="7" name="TextBox 6"/>
          <p:cNvSpPr txBox="1"/>
          <p:nvPr/>
        </p:nvSpPr>
        <p:spPr>
          <a:xfrm>
            <a:off x="838200" y="5807631"/>
            <a:ext cx="5654040" cy="369332"/>
          </a:xfrm>
          <a:prstGeom prst="rect">
            <a:avLst/>
          </a:prstGeom>
          <a:noFill/>
        </p:spPr>
        <p:txBody>
          <a:bodyPr wrap="square" rtlCol="0">
            <a:spAutoFit/>
          </a:bodyPr>
          <a:lstStyle/>
          <a:p>
            <a:r>
              <a:rPr lang="en-US" b="1" dirty="0" smtClean="0"/>
              <a:t>Link:</a:t>
            </a:r>
            <a:r>
              <a:rPr lang="en-US" dirty="0" smtClean="0"/>
              <a:t> </a:t>
            </a:r>
            <a:r>
              <a:rPr lang="en-US" dirty="0" smtClean="0">
                <a:hlinkClick r:id="rId2"/>
              </a:rPr>
              <a:t>https://www.scipy.org/scipylib/</a:t>
            </a:r>
            <a:endParaRPr lang="en-US" dirty="0"/>
          </a:p>
        </p:txBody>
      </p:sp>
      <p:sp>
        <p:nvSpPr>
          <p:cNvPr id="6" name="Date Placeholder 5"/>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Libraries for Data Science</a:t>
            </a:r>
            <a:endParaRPr lang="en-US" dirty="0"/>
          </a:p>
        </p:txBody>
      </p:sp>
      <p:sp>
        <p:nvSpPr>
          <p:cNvPr id="3" name="Content Placeholder 2"/>
          <p:cNvSpPr>
            <a:spLocks noGrp="1"/>
          </p:cNvSpPr>
          <p:nvPr>
            <p:ph idx="1"/>
          </p:nvPr>
        </p:nvSpPr>
        <p:spPr/>
        <p:txBody>
          <a:bodyPr/>
          <a:lstStyle/>
          <a:p>
            <a:pPr marL="0" indent="0">
              <a:buNone/>
            </a:pPr>
            <a:r>
              <a:rPr lang="en-US" i="1" dirty="0" smtClean="0"/>
              <a:t>Pandas:</a:t>
            </a:r>
            <a:endParaRPr lang="en-US" i="1" dirty="0" smtClean="0"/>
          </a:p>
          <a:p>
            <a:pPr lvl="1">
              <a:buFont typeface="Wingdings" panose="05000000000000000000" pitchFamily="2" charset="2"/>
              <a:buChar char="§"/>
            </a:pPr>
            <a:r>
              <a:rPr lang="en-US" dirty="0" smtClean="0"/>
              <a:t>adds data structures and tools designed to work with table-like data (similar to Series and Data Frames in R)</a:t>
            </a:r>
            <a:endParaRPr lang="en-US" dirty="0" smtClean="0"/>
          </a:p>
          <a:p>
            <a:pPr lvl="1">
              <a:buFont typeface="Wingdings" panose="05000000000000000000" pitchFamily="2" charset="2"/>
              <a:buChar char="§"/>
            </a:pPr>
            <a:endParaRPr lang="en-US" dirty="0"/>
          </a:p>
          <a:p>
            <a:pPr lvl="1">
              <a:buFont typeface="Wingdings" panose="05000000000000000000" pitchFamily="2" charset="2"/>
              <a:buChar char="§"/>
            </a:pPr>
            <a:r>
              <a:rPr lang="en-US" dirty="0"/>
              <a:t>p</a:t>
            </a:r>
            <a:r>
              <a:rPr lang="en-US" dirty="0" smtClean="0"/>
              <a:t>rovides tools for data manipulation: reshaping, merging, sorting, slicing, aggregation etc.</a:t>
            </a:r>
            <a:endParaRPr lang="en-US" dirty="0" smtClean="0"/>
          </a:p>
          <a:p>
            <a:pPr lvl="1">
              <a:buFont typeface="Wingdings" panose="05000000000000000000" pitchFamily="2" charset="2"/>
              <a:buChar char="§"/>
            </a:pPr>
            <a:endParaRPr lang="en-US" dirty="0" smtClean="0"/>
          </a:p>
          <a:p>
            <a:pPr lvl="1">
              <a:buFont typeface="Wingdings" panose="05000000000000000000" pitchFamily="2" charset="2"/>
              <a:buChar char="§"/>
            </a:pPr>
            <a:r>
              <a:rPr lang="en-US" dirty="0"/>
              <a:t>a</a:t>
            </a:r>
            <a:r>
              <a:rPr lang="en-US" dirty="0" smtClean="0"/>
              <a:t>llows handling missing data</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7" name="TextBox 6"/>
          <p:cNvSpPr txBox="1"/>
          <p:nvPr/>
        </p:nvSpPr>
        <p:spPr>
          <a:xfrm>
            <a:off x="838200" y="5807631"/>
            <a:ext cx="5654040" cy="369332"/>
          </a:xfrm>
          <a:prstGeom prst="rect">
            <a:avLst/>
          </a:prstGeom>
          <a:noFill/>
        </p:spPr>
        <p:txBody>
          <a:bodyPr wrap="square" rtlCol="0">
            <a:spAutoFit/>
          </a:bodyPr>
          <a:lstStyle/>
          <a:p>
            <a:r>
              <a:rPr lang="en-US" b="1" dirty="0" smtClean="0"/>
              <a:t>Link:</a:t>
            </a:r>
            <a:r>
              <a:rPr lang="en-US" dirty="0" smtClean="0"/>
              <a:t> </a:t>
            </a:r>
            <a:r>
              <a:rPr lang="en-US" dirty="0" smtClean="0">
                <a:hlinkClick r:id="rId1"/>
              </a:rPr>
              <a:t>http://pandas.pydata.org/</a:t>
            </a:r>
            <a:endParaRPr lang="en-US" dirty="0"/>
          </a:p>
        </p:txBody>
      </p:sp>
      <p:pic>
        <p:nvPicPr>
          <p:cNvPr id="3074" name="Picture 2"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0218" y="80519"/>
            <a:ext cx="3318046" cy="69126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32104" y="5807631"/>
            <a:ext cx="5654040" cy="369332"/>
          </a:xfrm>
          <a:prstGeom prst="rect">
            <a:avLst/>
          </a:prstGeom>
          <a:noFill/>
        </p:spPr>
        <p:txBody>
          <a:bodyPr wrap="square" rtlCol="0">
            <a:spAutoFit/>
          </a:bodyPr>
          <a:lstStyle/>
          <a:p>
            <a:r>
              <a:rPr lang="en-US" b="1" dirty="0" smtClean="0"/>
              <a:t>Link:</a:t>
            </a:r>
            <a:r>
              <a:rPr lang="en-US" dirty="0" smtClean="0"/>
              <a:t> </a:t>
            </a:r>
            <a:r>
              <a:rPr lang="en-US" dirty="0" smtClean="0">
                <a:hlinkClick r:id="rId1"/>
              </a:rPr>
              <a:t>http://scikit-learn.org/</a:t>
            </a:r>
            <a:endParaRPr lang="en-US" dirty="0"/>
          </a:p>
        </p:txBody>
      </p:sp>
      <p:sp>
        <p:nvSpPr>
          <p:cNvPr id="2" name="Title 1"/>
          <p:cNvSpPr>
            <a:spLocks noGrp="1"/>
          </p:cNvSpPr>
          <p:nvPr>
            <p:ph type="title"/>
          </p:nvPr>
        </p:nvSpPr>
        <p:spPr/>
        <p:txBody>
          <a:bodyPr/>
          <a:lstStyle/>
          <a:p>
            <a:r>
              <a:rPr lang="en-US" dirty="0" smtClean="0"/>
              <a:t>Python Libraries for Data Science</a:t>
            </a:r>
            <a:endParaRPr lang="en-US" dirty="0"/>
          </a:p>
        </p:txBody>
      </p:sp>
      <p:sp>
        <p:nvSpPr>
          <p:cNvPr id="3" name="Content Placeholder 2"/>
          <p:cNvSpPr>
            <a:spLocks noGrp="1"/>
          </p:cNvSpPr>
          <p:nvPr>
            <p:ph idx="1"/>
          </p:nvPr>
        </p:nvSpPr>
        <p:spPr/>
        <p:txBody>
          <a:bodyPr/>
          <a:lstStyle/>
          <a:p>
            <a:pPr marL="0" indent="0">
              <a:buNone/>
            </a:pPr>
            <a:r>
              <a:rPr lang="en-US" i="1" dirty="0" err="1" smtClean="0"/>
              <a:t>SciKit</a:t>
            </a:r>
            <a:r>
              <a:rPr lang="en-US" i="1" dirty="0" smtClean="0"/>
              <a:t>-Learn:</a:t>
            </a:r>
            <a:endParaRPr lang="en-US" i="1" dirty="0" smtClean="0"/>
          </a:p>
          <a:p>
            <a:pPr lvl="1">
              <a:buFont typeface="Wingdings" panose="05000000000000000000" pitchFamily="2" charset="2"/>
              <a:buChar char="§"/>
            </a:pPr>
            <a:r>
              <a:rPr lang="en-US" dirty="0"/>
              <a:t>p</a:t>
            </a:r>
            <a:r>
              <a:rPr lang="en-US" dirty="0" smtClean="0"/>
              <a:t>rovides machine learning algorithms: classification, regression, clustering, model validation etc.</a:t>
            </a:r>
            <a:endParaRPr lang="en-US" dirty="0" smtClean="0"/>
          </a:p>
          <a:p>
            <a:pPr lvl="1">
              <a:buFont typeface="Wingdings" panose="05000000000000000000" pitchFamily="2" charset="2"/>
              <a:buChar char="§"/>
            </a:pPr>
            <a:endParaRPr lang="en-US" dirty="0"/>
          </a:p>
          <a:p>
            <a:pPr lvl="1">
              <a:buFont typeface="Wingdings" panose="05000000000000000000" pitchFamily="2" charset="2"/>
              <a:buChar char="§"/>
            </a:pPr>
            <a:r>
              <a:rPr lang="en-US" dirty="0" smtClean="0"/>
              <a:t>built on </a:t>
            </a:r>
            <a:r>
              <a:rPr lang="en-US" dirty="0" err="1" smtClean="0"/>
              <a:t>NumPy</a:t>
            </a:r>
            <a:r>
              <a:rPr lang="en-US" dirty="0" smtClean="0"/>
              <a:t>, </a:t>
            </a:r>
            <a:r>
              <a:rPr lang="en-US" dirty="0" err="1" smtClean="0"/>
              <a:t>SciPy</a:t>
            </a:r>
            <a:r>
              <a:rPr lang="en-US" dirty="0" smtClean="0"/>
              <a:t> and </a:t>
            </a:r>
            <a:r>
              <a:rPr lang="en-US" dirty="0" err="1" smtClean="0"/>
              <a:t>matplotlib</a:t>
            </a:r>
            <a:endParaRPr lang="en-US" dirty="0" smtClean="0"/>
          </a:p>
          <a:p>
            <a:pPr marL="457200" lvl="1" indent="0">
              <a:buNone/>
            </a:pPr>
            <a:endParaRPr lang="en-US" dirty="0" smtClean="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pic>
        <p:nvPicPr>
          <p:cNvPr id="5122" name="Picture 2"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9527" y="149923"/>
            <a:ext cx="1524000" cy="552451"/>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i="1" dirty="0" err="1" smtClean="0"/>
              <a:t>matplotlib</a:t>
            </a:r>
            <a:r>
              <a:rPr lang="en-US" i="1" dirty="0" smtClean="0"/>
              <a:t>:</a:t>
            </a:r>
            <a:endParaRPr lang="en-US" i="1" dirty="0" smtClean="0"/>
          </a:p>
          <a:p>
            <a:pPr lvl="1">
              <a:buFont typeface="Wingdings" panose="05000000000000000000" pitchFamily="2" charset="2"/>
              <a:buChar char="§"/>
            </a:pPr>
            <a:r>
              <a:rPr lang="en-US" dirty="0"/>
              <a:t>p</a:t>
            </a:r>
            <a:r>
              <a:rPr lang="en-US" dirty="0" smtClean="0"/>
              <a:t>ython </a:t>
            </a:r>
            <a:r>
              <a:rPr lang="en-US" dirty="0"/>
              <a:t>2D plotting library which produces publication quality figures in a variety of hardcopy formats </a:t>
            </a:r>
            <a:endParaRPr lang="en-US" dirty="0" smtClean="0"/>
          </a:p>
          <a:p>
            <a:pPr marL="457200" lvl="1" indent="0">
              <a:buNone/>
            </a:pPr>
            <a:endParaRPr lang="en-US" dirty="0"/>
          </a:p>
          <a:p>
            <a:pPr lvl="1">
              <a:buFont typeface="Wingdings" panose="05000000000000000000" pitchFamily="2" charset="2"/>
              <a:buChar char="§"/>
            </a:pPr>
            <a:r>
              <a:rPr lang="en-US" dirty="0"/>
              <a:t>a</a:t>
            </a:r>
            <a:r>
              <a:rPr lang="en-US" dirty="0" smtClean="0"/>
              <a:t> set of functionalities similar to those of MATLAB</a:t>
            </a:r>
            <a:endParaRPr lang="en-US" dirty="0" smtClean="0"/>
          </a:p>
          <a:p>
            <a:pPr lvl="1">
              <a:buFont typeface="Wingdings" panose="05000000000000000000" pitchFamily="2" charset="2"/>
              <a:buChar char="§"/>
            </a:pPr>
            <a:endParaRPr lang="en-US" dirty="0"/>
          </a:p>
          <a:p>
            <a:pPr lvl="1">
              <a:buFont typeface="Wingdings" panose="05000000000000000000" pitchFamily="2" charset="2"/>
              <a:buChar char="§"/>
            </a:pPr>
            <a:r>
              <a:rPr lang="en-US" dirty="0" smtClean="0"/>
              <a:t>line plots, scatter plots, </a:t>
            </a:r>
            <a:r>
              <a:rPr lang="en-US" dirty="0" err="1" smtClean="0"/>
              <a:t>barcharts</a:t>
            </a:r>
            <a:r>
              <a:rPr lang="en-US" dirty="0" smtClean="0"/>
              <a:t>, histograms, pie charts etc.</a:t>
            </a:r>
            <a:endParaRPr lang="en-US" dirty="0" smtClean="0"/>
          </a:p>
          <a:p>
            <a:pPr lvl="1">
              <a:buFont typeface="Wingdings" panose="05000000000000000000" pitchFamily="2" charset="2"/>
              <a:buChar char="§"/>
            </a:pPr>
            <a:endParaRPr lang="en-US" dirty="0"/>
          </a:p>
          <a:p>
            <a:pPr lvl="1">
              <a:buFont typeface="Wingdings" panose="05000000000000000000" pitchFamily="2" charset="2"/>
              <a:buChar char="§"/>
            </a:pPr>
            <a:r>
              <a:rPr lang="en-US" dirty="0" smtClean="0"/>
              <a:t>relatively low-level; some effort needed to create advanced visualization</a:t>
            </a:r>
            <a:endParaRPr lang="en-US" dirty="0" smtClean="0"/>
          </a:p>
          <a:p>
            <a:pPr marL="457200" lvl="1" indent="0">
              <a:buNone/>
            </a:pPr>
            <a:endParaRPr lang="en-US" dirty="0" smtClean="0"/>
          </a:p>
        </p:txBody>
      </p:sp>
      <p:sp>
        <p:nvSpPr>
          <p:cNvPr id="8" name="TextBox 7"/>
          <p:cNvSpPr txBox="1"/>
          <p:nvPr/>
        </p:nvSpPr>
        <p:spPr>
          <a:xfrm>
            <a:off x="832104" y="5807631"/>
            <a:ext cx="5654040" cy="369332"/>
          </a:xfrm>
          <a:prstGeom prst="rect">
            <a:avLst/>
          </a:prstGeom>
          <a:noFill/>
        </p:spPr>
        <p:txBody>
          <a:bodyPr wrap="square" rtlCol="0">
            <a:spAutoFit/>
          </a:bodyPr>
          <a:lstStyle/>
          <a:p>
            <a:r>
              <a:rPr lang="en-US" b="1" dirty="0" smtClean="0"/>
              <a:t>Link:</a:t>
            </a:r>
            <a:r>
              <a:rPr lang="en-US" dirty="0" smtClean="0"/>
              <a:t> </a:t>
            </a:r>
            <a:r>
              <a:rPr lang="en-US" dirty="0" smtClean="0">
                <a:hlinkClick r:id="rId1"/>
              </a:rPr>
              <a:t>https://matplotlib.org/</a:t>
            </a:r>
            <a:endParaRPr lang="en-US" dirty="0"/>
          </a:p>
        </p:txBody>
      </p:sp>
      <p:sp>
        <p:nvSpPr>
          <p:cNvPr id="2" name="Title 1"/>
          <p:cNvSpPr>
            <a:spLocks noGrp="1"/>
          </p:cNvSpPr>
          <p:nvPr>
            <p:ph type="title"/>
          </p:nvPr>
        </p:nvSpPr>
        <p:spPr/>
        <p:txBody>
          <a:bodyPr/>
          <a:lstStyle/>
          <a:p>
            <a:r>
              <a:rPr lang="en-US" dirty="0" smtClean="0"/>
              <a:t>Python Libraries for Data Science</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5023" y="119373"/>
            <a:ext cx="2183346" cy="491504"/>
          </a:xfrm>
          <a:prstGeom prst="rect">
            <a:avLst/>
          </a:prstGeom>
        </p:spPr>
      </p:pic>
      <p:sp>
        <p:nvSpPr>
          <p:cNvPr id="5" name="Date Placeholder 4"/>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i="1" dirty="0" err="1" smtClean="0"/>
              <a:t>Seaborn</a:t>
            </a:r>
            <a:r>
              <a:rPr lang="en-US" i="1" dirty="0" smtClean="0"/>
              <a:t>:</a:t>
            </a:r>
            <a:endParaRPr lang="en-US" i="1" dirty="0" smtClean="0"/>
          </a:p>
          <a:p>
            <a:pPr lvl="1">
              <a:buFont typeface="Wingdings" panose="05000000000000000000" pitchFamily="2" charset="2"/>
              <a:buChar char="§"/>
            </a:pPr>
            <a:r>
              <a:rPr lang="en-US" dirty="0" smtClean="0"/>
              <a:t>based on </a:t>
            </a:r>
            <a:r>
              <a:rPr lang="en-US" dirty="0" err="1" smtClean="0"/>
              <a:t>matplotlib</a:t>
            </a:r>
            <a:r>
              <a:rPr lang="en-US" dirty="0"/>
              <a:t> </a:t>
            </a:r>
            <a:endParaRPr lang="en-US" dirty="0" smtClean="0"/>
          </a:p>
          <a:p>
            <a:pPr marL="457200" lvl="1" indent="0">
              <a:buNone/>
            </a:pPr>
            <a:endParaRPr lang="en-US" dirty="0"/>
          </a:p>
          <a:p>
            <a:pPr lvl="1">
              <a:buFont typeface="Wingdings" panose="05000000000000000000" pitchFamily="2" charset="2"/>
              <a:buChar char="§"/>
            </a:pPr>
            <a:r>
              <a:rPr lang="en-US" dirty="0"/>
              <a:t>p</a:t>
            </a:r>
            <a:r>
              <a:rPr lang="en-US" dirty="0" smtClean="0"/>
              <a:t>rovides high level interface for drawing attractive statistical graphics</a:t>
            </a:r>
            <a:endParaRPr lang="en-US" dirty="0" smtClean="0"/>
          </a:p>
          <a:p>
            <a:pPr lvl="1">
              <a:buFont typeface="Wingdings" panose="05000000000000000000" pitchFamily="2" charset="2"/>
              <a:buChar char="§"/>
            </a:pPr>
            <a:endParaRPr lang="en-US" dirty="0"/>
          </a:p>
          <a:p>
            <a:pPr lvl="1">
              <a:buFont typeface="Wingdings" panose="05000000000000000000" pitchFamily="2" charset="2"/>
              <a:buChar char="§"/>
            </a:pPr>
            <a:r>
              <a:rPr lang="en-US" dirty="0" smtClean="0"/>
              <a:t>Similar (in style) to the popular ggplot2 library in R</a:t>
            </a:r>
            <a:endParaRPr lang="en-US" dirty="0" smtClean="0"/>
          </a:p>
          <a:p>
            <a:pPr marL="457200" lvl="1" indent="0">
              <a:buNone/>
            </a:pPr>
            <a:endParaRPr lang="en-US" dirty="0"/>
          </a:p>
        </p:txBody>
      </p:sp>
      <p:sp>
        <p:nvSpPr>
          <p:cNvPr id="2" name="Title 1"/>
          <p:cNvSpPr>
            <a:spLocks noGrp="1"/>
          </p:cNvSpPr>
          <p:nvPr>
            <p:ph type="title"/>
          </p:nvPr>
        </p:nvSpPr>
        <p:spPr/>
        <p:txBody>
          <a:bodyPr/>
          <a:lstStyle/>
          <a:p>
            <a:r>
              <a:rPr lang="en-US" dirty="0" smtClean="0"/>
              <a:t>Python Libraries for Data Science</a:t>
            </a:r>
            <a:endParaRPr lang="en-US" dirty="0"/>
          </a:p>
        </p:txBody>
      </p:sp>
      <p:sp>
        <p:nvSpPr>
          <p:cNvPr id="4" name="Slide Number Placeholder 3"/>
          <p:cNvSpPr>
            <a:spLocks noGrp="1"/>
          </p:cNvSpPr>
          <p:nvPr>
            <p:ph type="sldNum" sz="quarter" idx="12"/>
          </p:nvPr>
        </p:nvSpPr>
        <p:spPr/>
        <p:txBody>
          <a:bodyPr/>
          <a:lstStyle/>
          <a:p>
            <a:fld id="{B841CA95-E0BC-48B5-948A-ECC494EB4D84}" type="slidenum">
              <a:rPr lang="en-US" smtClean="0"/>
            </a:fld>
            <a:endParaRPr lang="en-US"/>
          </a:p>
        </p:txBody>
      </p:sp>
      <p:sp>
        <p:nvSpPr>
          <p:cNvPr id="5" name="Date Placeholder 4"/>
          <p:cNvSpPr>
            <a:spLocks noGrp="1"/>
          </p:cNvSpPr>
          <p:nvPr>
            <p:ph type="dt" sz="half" idx="10"/>
          </p:nvPr>
        </p:nvSpPr>
        <p:spPr/>
        <p:txBody>
          <a:bodyPr/>
          <a:p>
            <a:fld id="{63A1C593-65D0-4073-BCC9-577B9352EA97}" type="datetime1">
              <a:rPr lang="en-US" smtClean="0"/>
            </a:fld>
            <a:endParaRPr lang="en-US"/>
          </a:p>
        </p:txBody>
      </p:sp>
    </p:spTree>
  </p:cSld>
  <p:clrMapOvr>
    <a:masterClrMapping/>
  </p:clrMapOvr>
</p:sld>
</file>

<file path=ppt/tags/tag1.xml><?xml version="1.0" encoding="utf-8"?>
<p:tagLst xmlns:p="http://schemas.openxmlformats.org/presentationml/2006/main">
  <p:tag name="TABLE_ENDDRAG_ORIGIN_RECT" val="651*311"/>
  <p:tag name="TABLE_ENDDRAG_RECT" val="85*215*651*311"/>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44603</Words>
  <Application>WPS Presentation</Application>
  <PresentationFormat>Widescreen</PresentationFormat>
  <Paragraphs>2360</Paragraphs>
  <Slides>143</Slides>
  <Notes>0</Notes>
  <HiddenSlides>0</HiddenSlides>
  <MMClips>0</MMClips>
  <ScaleCrop>false</ScaleCrop>
  <HeadingPairs>
    <vt:vector size="6" baseType="variant">
      <vt:variant>
        <vt:lpstr>已用的字体</vt:lpstr>
      </vt:variant>
      <vt:variant>
        <vt:i4>41</vt:i4>
      </vt:variant>
      <vt:variant>
        <vt:lpstr>主题</vt:lpstr>
      </vt:variant>
      <vt:variant>
        <vt:i4>1</vt:i4>
      </vt:variant>
      <vt:variant>
        <vt:lpstr>幻灯片标题</vt:lpstr>
      </vt:variant>
      <vt:variant>
        <vt:i4>143</vt:i4>
      </vt:variant>
    </vt:vector>
  </HeadingPairs>
  <TitlesOfParts>
    <vt:vector size="185" baseType="lpstr">
      <vt:lpstr>Arial</vt:lpstr>
      <vt:lpstr>SimSun</vt:lpstr>
      <vt:lpstr>Wingdings</vt:lpstr>
      <vt:lpstr>Calibri Light</vt:lpstr>
      <vt:lpstr>Calibri</vt:lpstr>
      <vt:lpstr>Microsoft YaHei</vt:lpstr>
      <vt:lpstr>Arial Unicode MS</vt:lpstr>
      <vt:lpstr>Wingdings 2</vt:lpstr>
      <vt:lpstr>PMingLiU</vt:lpstr>
      <vt:lpstr>MingLiU-ExtB</vt:lpstr>
      <vt:lpstr>Arial Unicode MS</vt:lpstr>
      <vt:lpstr>Courier New</vt:lpstr>
      <vt:lpstr>Calibri</vt:lpstr>
      <vt:lpstr>Wingdings 2</vt:lpstr>
      <vt:lpstr>MS PGothic</vt:lpstr>
      <vt:lpstr>Constantia</vt:lpstr>
      <vt:lpstr>Times New Roman</vt:lpstr>
      <vt:lpstr>Lucida Calligraphy</vt:lpstr>
      <vt:lpstr>Symbol</vt:lpstr>
      <vt:lpstr>Lucida Bright</vt:lpstr>
      <vt:lpstr>Monotype Corsiva</vt:lpstr>
      <vt:lpstr>Tahoma</vt:lpstr>
      <vt:lpstr>Times New Roman</vt:lpstr>
      <vt:lpstr>Roboto</vt:lpstr>
      <vt:lpstr>Verdana</vt:lpstr>
      <vt:lpstr>Arial MT</vt:lpstr>
      <vt:lpstr>Spectral</vt:lpstr>
      <vt:lpstr>Perpetua Titling MT</vt:lpstr>
      <vt:lpstr>Arial</vt:lpstr>
      <vt:lpstr>Impact</vt:lpstr>
      <vt:lpstr>Source Code Pro</vt:lpstr>
      <vt:lpstr>Yu Gothic UI Light</vt:lpstr>
      <vt:lpstr>Georgia</vt:lpstr>
      <vt:lpstr>Wingdings</vt:lpstr>
      <vt:lpstr>Courier New</vt:lpstr>
      <vt:lpstr>Wingdings</vt:lpstr>
      <vt:lpstr>Tahoma</vt:lpstr>
      <vt:lpstr>Lucida Sans Unicode</vt:lpstr>
      <vt:lpstr>Arial Black</vt:lpstr>
      <vt:lpstr>Cambria</vt:lpstr>
      <vt:lpstr>Sitka Heading</vt:lpstr>
      <vt:lpstr>Default Design</vt:lpstr>
      <vt:lpstr>Data Mining and Business Intelligence   — Text Mining and Sentiment Analysis—</vt:lpstr>
      <vt:lpstr>Introduction</vt:lpstr>
      <vt:lpstr>Data Analysis tools</vt:lpstr>
      <vt:lpstr>Data Preparation</vt:lpstr>
      <vt:lpstr>Machine Learning</vt:lpstr>
      <vt:lpstr>Data Visualization: What is it?</vt:lpstr>
      <vt:lpstr>General Types of Visualizations</vt:lpstr>
      <vt:lpstr>PowerPoint 演示文稿</vt:lpstr>
      <vt:lpstr>PowerPoint 演示文稿</vt:lpstr>
      <vt:lpstr>Specific Examples:</vt:lpstr>
      <vt:lpstr>PowerPoint 演示文稿</vt:lpstr>
      <vt:lpstr>PowerPoint 演示文稿</vt:lpstr>
      <vt:lpstr>PowerPoint 演示文稿</vt:lpstr>
      <vt:lpstr>PowerPoint 演示文稿</vt:lpstr>
      <vt:lpstr>Problem with “just” using Excel</vt:lpstr>
      <vt:lpstr>Excel VS Tableau</vt:lpstr>
      <vt:lpstr>Tableau Download</vt:lpstr>
      <vt:lpstr>What is machine learning?</vt:lpstr>
      <vt:lpstr>How a software developer creates a solution</vt:lpstr>
      <vt:lpstr>How a data engineer develops a solution using machine learning</vt:lpstr>
      <vt:lpstr>What is Machine Learning? </vt:lpstr>
      <vt:lpstr>Applications of Machine learning</vt:lpstr>
      <vt:lpstr>Real-World Applications</vt:lpstr>
      <vt:lpstr>PowerPoint 演示文稿</vt:lpstr>
      <vt:lpstr>PowerPoint 演示文稿</vt:lpstr>
      <vt:lpstr>PowerPoint 演示文稿</vt:lpstr>
      <vt:lpstr>History of Machine Learning</vt:lpstr>
      <vt:lpstr>History of Machine Learning (cont’d)</vt:lpstr>
      <vt:lpstr>History of Machine Learning (cont’d)</vt:lpstr>
      <vt:lpstr>Bottom line from History</vt:lpstr>
      <vt:lpstr>How Do You Decide Which Algorithm to Use?</vt:lpstr>
      <vt:lpstr>Questions to Consider Before You Start</vt:lpstr>
      <vt:lpstr>Designing a Learning System</vt:lpstr>
      <vt:lpstr>PowerPoint 演示文稿</vt:lpstr>
      <vt:lpstr>PowerPoint 演示文稿</vt:lpstr>
      <vt:lpstr>PowerPoint 演示文稿</vt:lpstr>
      <vt:lpstr>PowerPoint 演示文稿</vt:lpstr>
      <vt:lpstr>PowerPoint 演示文稿</vt:lpstr>
      <vt:lpstr>Reinforcement Learning</vt:lpstr>
      <vt:lpstr>PowerPoint 演示文稿</vt:lpstr>
      <vt:lpstr>PowerPoint 演示文稿</vt:lpstr>
      <vt:lpstr>Types of Learning</vt:lpstr>
      <vt:lpstr>PowerPoint 演示文稿</vt:lpstr>
      <vt:lpstr>PowerPoint 演示文稿</vt:lpstr>
      <vt:lpstr>Machine Learning Perspectives</vt:lpstr>
      <vt:lpstr>PowerPoint 演示文稿</vt:lpstr>
      <vt:lpstr>ML Algorithms</vt:lpstr>
      <vt:lpstr>PowerPoint 演示文稿</vt:lpstr>
      <vt:lpstr>Machine Learning Process</vt:lpstr>
      <vt:lpstr>PowerPoint 演示文稿</vt:lpstr>
      <vt:lpstr>PowerPoint 演示文稿</vt:lpstr>
      <vt:lpstr>PowerPoint 演示文稿</vt:lpstr>
      <vt:lpstr>Different Varieties of Machine Learning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AI for automatically segmenting brain tumors</vt:lpstr>
      <vt:lpstr>PowerPoint 演示文稿</vt:lpstr>
      <vt:lpstr>PowerPoint 演示文稿</vt:lpstr>
      <vt:lpstr>Future of machine learning</vt:lpstr>
      <vt:lpstr>Top Machine Learning Software Tools</vt:lpstr>
      <vt:lpstr>Top Machine Learning Software Tools</vt:lpstr>
      <vt:lpstr>Top Machine Learning Software Tools</vt:lpstr>
      <vt:lpstr>Some History</vt:lpstr>
      <vt:lpstr>Compiled Languages</vt:lpstr>
      <vt:lpstr>Interpreted Languages</vt:lpstr>
      <vt:lpstr>Python for Data Analysis</vt:lpstr>
      <vt:lpstr>Getting Python for Yourself:	Anaconda</vt:lpstr>
      <vt:lpstr>Operators</vt:lpstr>
      <vt:lpstr>Comments</vt:lpstr>
      <vt:lpstr>Variables</vt:lpstr>
      <vt:lpstr>Variable Data Types</vt:lpstr>
      <vt:lpstr>Variable modifying operators</vt:lpstr>
      <vt:lpstr>Strings</vt:lpstr>
      <vt:lpstr>Python functions</vt:lpstr>
      <vt:lpstr>Write a Function</vt:lpstr>
      <vt:lpstr>Which code sample is easier to read?</vt:lpstr>
      <vt:lpstr>Function arguments</vt:lpstr>
      <vt:lpstr>For Loops</vt:lpstr>
      <vt:lpstr>List functions</vt:lpstr>
      <vt:lpstr>List Indexing</vt:lpstr>
      <vt:lpstr>More on Lists and Variables</vt:lpstr>
      <vt:lpstr>If / Else</vt:lpstr>
      <vt:lpstr>Python Libraries for Data Science</vt:lpstr>
      <vt:lpstr>Python Classes</vt:lpstr>
      <vt:lpstr>Syntax for using Python classes</vt:lpstr>
      <vt:lpstr>Dictionaries</vt:lpstr>
      <vt:lpstr>Spyder – a Python development environment</vt:lpstr>
      <vt:lpstr>The Spyder IDE</vt:lpstr>
      <vt:lpstr>Python Libraries for Data Science</vt:lpstr>
      <vt:lpstr>Python Libraries for Data Science</vt:lpstr>
      <vt:lpstr>Python Libraries for Data Science</vt:lpstr>
      <vt:lpstr>Python Libraries for Data Science</vt:lpstr>
      <vt:lpstr>Python Libraries for Data Science</vt:lpstr>
      <vt:lpstr>Python Libraries for Data Science</vt:lpstr>
      <vt:lpstr>Loading Python Libraries</vt:lpstr>
      <vt:lpstr>Reading data using pandas</vt:lpstr>
      <vt:lpstr>Exploring data frames</vt:lpstr>
      <vt:lpstr>      Hands-on exercises</vt:lpstr>
      <vt:lpstr>Data Frame data types</vt:lpstr>
      <vt:lpstr>Data Frame data types</vt:lpstr>
      <vt:lpstr>Data Frames attributes</vt:lpstr>
      <vt:lpstr>      Hands-on exercises</vt:lpstr>
      <vt:lpstr>Data Frames methods</vt:lpstr>
      <vt:lpstr>      Hands-on exercises</vt:lpstr>
      <vt:lpstr>Selecting a column in a Data Frame</vt:lpstr>
      <vt:lpstr>      Hands-on exercises</vt:lpstr>
      <vt:lpstr>Data Frames groupby method</vt:lpstr>
      <vt:lpstr>Data Frames groupby method</vt:lpstr>
      <vt:lpstr>Data Frames groupby method</vt:lpstr>
      <vt:lpstr>Data Frame: filtering</vt:lpstr>
      <vt:lpstr>Data Frames: Slicing</vt:lpstr>
      <vt:lpstr>Data Frames: Slicing</vt:lpstr>
      <vt:lpstr>Data Frames: Selecting rows</vt:lpstr>
      <vt:lpstr>Data Frames: method loc</vt:lpstr>
      <vt:lpstr>Data Frames: method iloc</vt:lpstr>
      <vt:lpstr>Data Frames: method iloc (summary)</vt:lpstr>
      <vt:lpstr>Data Frames: Sorting</vt:lpstr>
      <vt:lpstr>Data Frames: Sorting</vt:lpstr>
      <vt:lpstr>Missing Values</vt:lpstr>
      <vt:lpstr>Missing Values</vt:lpstr>
      <vt:lpstr>Missing Values</vt:lpstr>
      <vt:lpstr>Aggregation Functions in Pandas</vt:lpstr>
      <vt:lpstr>Aggregation Functions in Pandas</vt:lpstr>
      <vt:lpstr>PowerPoint 演示文稿</vt:lpstr>
      <vt:lpstr>Examples: Functions</vt:lpstr>
      <vt:lpstr>Examples: Loops</vt:lpstr>
      <vt:lpstr>Examples: Lists</vt:lpstr>
      <vt:lpstr>Examples: If-statements</vt:lpstr>
      <vt:lpstr>PowerPoint 演示文稿</vt:lpstr>
      <vt:lpstr>Basic Descriptive Statistics</vt:lpstr>
      <vt:lpstr>PowerPoint 演示文稿</vt:lpstr>
      <vt:lpstr>Why R?</vt:lpstr>
      <vt:lpstr>Alternatives to R</vt:lpstr>
      <vt:lpstr>Installing R, RStudio, and tidyverse</vt:lpstr>
      <vt:lpstr>Ressources for learning R</vt:lpstr>
      <vt:lpstr>Ressources for data visualization in R</vt:lpstr>
      <vt:lpstr>Ressources for learning extensions to R</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&amp; Visualization   — Introduction to Data and Visualization Tools—</dc:title>
  <dc:creator>Harriet Sibitenda</dc:creator>
  <cp:lastModifiedBy>sibitenda harriet</cp:lastModifiedBy>
  <cp:revision>3</cp:revision>
  <dcterms:created xsi:type="dcterms:W3CDTF">2025-08-06T12:15:19Z</dcterms:created>
  <dcterms:modified xsi:type="dcterms:W3CDTF">2025-08-07T11:45:40Z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120EFD1B7E0D4755A096B67CDB2CF708_12</vt:lpwstr>
  </property>
  <property fmtid="{D5CDD505-2E9C-101B-9397-08002B2CF9AE}" pid="3" name="KSOProductBuildVer">
    <vt:lpwstr>1033-12.2.0.22222</vt:lpwstr>
  </property>
</Properties>
</file>